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13" r:id="rId2"/>
    <p:sldId id="633" r:id="rId3"/>
    <p:sldId id="635" r:id="rId4"/>
    <p:sldId id="636" r:id="rId5"/>
    <p:sldId id="307" r:id="rId6"/>
    <p:sldId id="283" r:id="rId7"/>
    <p:sldId id="256" r:id="rId8"/>
    <p:sldId id="284" r:id="rId9"/>
    <p:sldId id="257" r:id="rId10"/>
    <p:sldId id="285" r:id="rId11"/>
    <p:sldId id="288" r:id="rId12"/>
    <p:sldId id="289" r:id="rId13"/>
    <p:sldId id="290" r:id="rId14"/>
    <p:sldId id="291" r:id="rId15"/>
    <p:sldId id="292" r:id="rId16"/>
    <p:sldId id="293" r:id="rId17"/>
    <p:sldId id="298" r:id="rId18"/>
    <p:sldId id="299" r:id="rId19"/>
    <p:sldId id="300" r:id="rId20"/>
    <p:sldId id="303" r:id="rId21"/>
    <p:sldId id="305" r:id="rId22"/>
    <p:sldId id="308" r:id="rId23"/>
    <p:sldId id="309" r:id="rId24"/>
    <p:sldId id="310" r:id="rId25"/>
    <p:sldId id="295" r:id="rId26"/>
    <p:sldId id="634" r:id="rId27"/>
    <p:sldId id="297" r:id="rId28"/>
    <p:sldId id="296" r:id="rId29"/>
    <p:sldId id="312" r:id="rId30"/>
    <p:sldId id="306" r:id="rId31"/>
    <p:sldId id="261" r:id="rId32"/>
    <p:sldId id="294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CC"/>
    <a:srgbClr val="0066FF"/>
    <a:srgbClr val="3607B9"/>
    <a:srgbClr val="009900"/>
    <a:srgbClr val="00CC99"/>
    <a:srgbClr val="FFCC99"/>
    <a:srgbClr val="FFCC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6" d="100"/>
          <a:sy n="76" d="100"/>
        </p:scale>
        <p:origin x="-50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2A5F10-52CE-464F-9975-08203F6A63C3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BFBB28-BD92-4A53-AAF2-0F44CE006C8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3716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28BEFC-A62E-4CC2-8952-AC5F1D79411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4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108781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BB28-BD92-4A53-AAF2-0F44CE006C8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94436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2BFBB28-BD92-4A53-AAF2-0F44CE006C83}" type="slidenum">
              <a:rPr lang="en-IN" smtClean="0"/>
              <a:t>28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23550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79A8C7-7F49-1E37-CBF2-C5B4BA5DA6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69F6CF9-18AF-E7B7-45AB-32D4DAD54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04635DE-7D25-9635-02BB-FD7940A6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23EDAB-6012-05C0-7ED4-2834CB309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AC09B33-9A42-3587-631D-2ADDA0A2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8091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B3516A-1A32-FBEB-7A77-7B7D3DA3C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ACB1B55-3371-7986-F1E2-279D896D4A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3F5938F-CE60-26D2-14AE-491F0C31F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2950DF-5243-CD65-45C9-97265CD0D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29F58B-0DAD-DD14-611B-8B53595FD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599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A867C72-47C0-3B37-5B92-C6942594D8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0128F1C-0990-0E3E-E983-8A9A7BB782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D2C984-35C5-8C6C-1767-1AB259D03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E31DCC6-6655-9E80-466F-E4DCDD43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F4C442-A114-473E-9142-2A38FFC8F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9915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AD9890-F98B-64D4-71A8-74F182655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5E99A35-8969-F43E-DBD1-70897FFB23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5C210A2-F7FD-8414-FEB2-162293A08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4F3ABA4-DB4F-B464-9B5B-D664E873D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9DE150-FE00-B051-2861-98BD1A8CD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38033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25492B-1907-374B-034D-073686CA64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0C198A3-9971-6B33-47DC-BF447CE1F1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3A2FC1F-A36D-6C79-D2BC-15D801352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65830ED-C49C-B5B0-9161-9405FB843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CFC8459-E66A-B835-49AD-544602A6B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65773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B5556F-3059-5B17-9000-D963A8D0E8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B61BAE-84B1-DAEB-ACF7-ED5AC2461D1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CDD8135-BEF0-CA3A-BBA8-F4CF02D169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1E3C0F4-0C4C-5A38-6658-6F22FCF0F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A805766-4309-7BB3-A7B7-F903A2C2C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52EC6-F748-8EBA-D9D0-E702F193C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4219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23FCB6B-F8BF-23E2-DFCA-3B09DAE5E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1F79A45-72F0-4199-3CBA-FEA98FD045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BCE7101-B76C-98B2-A978-919B2E1BCD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A5C989D9-9A0F-8A64-EF18-B66BCAF6E8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67AA8456-7D85-51C7-FFCB-7F84DDA90E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AE255CCC-E662-B4B4-3CAB-781E115E7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5BC22DA-DA01-A3C2-CC29-A3F3C0781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2988073-8293-3897-5534-EA89411D8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5306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643EEC-2E04-C406-E4C4-7912FE4B7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52A7DC3-8AD3-798E-D9B5-D0A60615A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0EAA97-CF5D-B94A-BD4C-87422FBC6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200C4A22-24B8-1026-40C9-14B2F10450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4934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ABCE690-2101-222E-6112-6F9C36A08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7ABE5D3-97E5-1460-2723-9A365F8B3E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91DE75A-493C-91D1-EBE3-303773065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52138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BB15BD-68C2-8B6D-789C-ADF4167D3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B2EB54-0EAF-E699-9B9E-0543BD415A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18E619A-152F-D231-5447-B2C15F603B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533025B-0F7C-890E-8DD8-A81B099A4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6648055-E64B-1453-29B0-7B3D10DB5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1A43DE-40F4-A9F2-4B77-97CC65FC1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79751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B2FBA2-8191-62F9-56E3-4DB41241AA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E9E764-7E02-21A4-1127-2FB56B1F70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CE7AAFB-BFC3-42F3-3EA7-46BC9FDC8C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831B365-81F2-B947-E100-CE5186389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717477D-4E5B-94CB-68CF-1153057777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5C71FCB-50D8-EC7E-1B9E-D70A409A7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5493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C3E02F0-3039-5984-8B8C-42DCF572D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186D414-4745-EE74-4CD3-73E564ED6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B37F16B-1F38-01C4-042B-4C002F020C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7AE08-A88B-4D78-8316-87ECBB1C35F0}" type="datetimeFigureOut">
              <a:rPr lang="en-IN" smtClean="0"/>
              <a:t>29-01-2025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429A99C-2AC0-3FAE-E9D1-D79B96841F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E08C09-56CF-6350-FCC2-B95631F1F3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A9F43-2A8B-45A7-9389-4C89295076B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9458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emf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9">
            <a:extLst>
              <a:ext uri="{FF2B5EF4-FFF2-40B4-BE49-F238E27FC236}">
                <a16:creationId xmlns:a16="http://schemas.microsoft.com/office/drawing/2014/main" xmlns="" id="{DA0BD8D6-5AF2-32DE-D597-FEC19B51A0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600685" y="2030615"/>
            <a:ext cx="6923314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lang="en-US" sz="72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 </a:t>
            </a:r>
            <a:r>
              <a:rPr sz="4800" b="1" spc="-5" dirty="0" smtClean="0">
                <a:solidFill>
                  <a:srgbClr val="FF0000"/>
                </a:solidFill>
                <a:latin typeface="Times New Roman"/>
                <a:cs typeface="Times New Roman"/>
              </a:rPr>
              <a:t>WELCOME</a:t>
            </a:r>
            <a:endParaRPr sz="4800" b="1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xmlns="" id="{71711B52-3B38-055F-CC6B-617CBA20AFDE}"/>
              </a:ext>
            </a:extLst>
          </p:cNvPr>
          <p:cNvSpPr txBox="1"/>
          <p:nvPr/>
        </p:nvSpPr>
        <p:spPr>
          <a:xfrm>
            <a:off x="2415376" y="3369322"/>
            <a:ext cx="6783653" cy="18466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tabLst>
                <a:tab pos="2479040" algn="l"/>
              </a:tabLst>
            </a:pPr>
            <a:r>
              <a:rPr lang="en-IN" sz="60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IN" sz="6000" b="1" baseline="3000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st</a:t>
            </a:r>
            <a:r>
              <a:rPr lang="en-IN" sz="60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(35</a:t>
            </a:r>
            <a:r>
              <a:rPr lang="en-IN" sz="6000" b="1" baseline="3000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th)</a:t>
            </a:r>
            <a:r>
              <a:rPr lang="en-IN" sz="6000" b="1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6000" b="1" baseline="30000" smtClean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IN" sz="6000" b="1" dirty="0">
                <a:solidFill>
                  <a:srgbClr val="2211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IQAC Meeting </a:t>
            </a:r>
            <a:endParaRPr lang="en-US" sz="6000" b="1" dirty="0">
              <a:solidFill>
                <a:srgbClr val="2211FF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xmlns="" id="{4BA37424-9D36-A3E8-B4B4-EBB3421E5EE4}"/>
              </a:ext>
            </a:extLst>
          </p:cNvPr>
          <p:cNvSpPr/>
          <p:nvPr/>
        </p:nvSpPr>
        <p:spPr>
          <a:xfrm>
            <a:off x="10293114" y="1763486"/>
            <a:ext cx="1187995" cy="110799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solidFill>
                <a:prstClr val="black"/>
              </a:solidFill>
            </a:endParaRPr>
          </a:p>
        </p:txBody>
      </p:sp>
      <p:pic>
        <p:nvPicPr>
          <p:cNvPr id="17410" name="Picture 2">
            <a:extLst>
              <a:ext uri="{FF2B5EF4-FFF2-40B4-BE49-F238E27FC236}">
                <a16:creationId xmlns:a16="http://schemas.microsoft.com/office/drawing/2014/main" xmlns="" id="{435255FB-83E3-0FFB-EBA1-D451FEE5D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72" y="1768185"/>
            <a:ext cx="1685662" cy="816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12">
            <a:extLst>
              <a:ext uri="{FF2B5EF4-FFF2-40B4-BE49-F238E27FC236}">
                <a16:creationId xmlns:a16="http://schemas.microsoft.com/office/drawing/2014/main" xmlns="" id="{8B62F65C-9DAC-CF88-2119-51556FD7A31F}"/>
              </a:ext>
            </a:extLst>
          </p:cNvPr>
          <p:cNvSpPr/>
          <p:nvPr/>
        </p:nvSpPr>
        <p:spPr>
          <a:xfrm>
            <a:off x="6360160" y="5473070"/>
            <a:ext cx="5577144" cy="627105"/>
          </a:xfrm>
          <a:custGeom>
            <a:avLst/>
            <a:gdLst/>
            <a:ahLst/>
            <a:cxnLst/>
            <a:rect l="l" t="t" r="r" b="b"/>
            <a:pathLst>
              <a:path w="5831840" h="1017904">
                <a:moveTo>
                  <a:pt x="5661799" y="0"/>
                </a:moveTo>
                <a:lnTo>
                  <a:pt x="169659" y="0"/>
                </a:lnTo>
                <a:lnTo>
                  <a:pt x="124557" y="6060"/>
                </a:lnTo>
                <a:lnTo>
                  <a:pt x="84028" y="23163"/>
                </a:lnTo>
                <a:lnTo>
                  <a:pt x="49691" y="49691"/>
                </a:lnTo>
                <a:lnTo>
                  <a:pt x="23163" y="84028"/>
                </a:lnTo>
                <a:lnTo>
                  <a:pt x="6060" y="124557"/>
                </a:lnTo>
                <a:lnTo>
                  <a:pt x="0" y="169659"/>
                </a:lnTo>
                <a:lnTo>
                  <a:pt x="0" y="848258"/>
                </a:lnTo>
                <a:lnTo>
                  <a:pt x="6060" y="893360"/>
                </a:lnTo>
                <a:lnTo>
                  <a:pt x="23163" y="933888"/>
                </a:lnTo>
                <a:lnTo>
                  <a:pt x="49691" y="968225"/>
                </a:lnTo>
                <a:lnTo>
                  <a:pt x="84028" y="994754"/>
                </a:lnTo>
                <a:lnTo>
                  <a:pt x="124557" y="1011857"/>
                </a:lnTo>
                <a:lnTo>
                  <a:pt x="169659" y="1017917"/>
                </a:lnTo>
                <a:lnTo>
                  <a:pt x="5661799" y="1017917"/>
                </a:lnTo>
                <a:lnTo>
                  <a:pt x="5706901" y="1011857"/>
                </a:lnTo>
                <a:lnTo>
                  <a:pt x="5747430" y="994754"/>
                </a:lnTo>
                <a:lnTo>
                  <a:pt x="5781767" y="968225"/>
                </a:lnTo>
                <a:lnTo>
                  <a:pt x="5808295" y="933888"/>
                </a:lnTo>
                <a:lnTo>
                  <a:pt x="5825398" y="893360"/>
                </a:lnTo>
                <a:lnTo>
                  <a:pt x="5831459" y="848258"/>
                </a:lnTo>
                <a:lnTo>
                  <a:pt x="5831459" y="169659"/>
                </a:lnTo>
                <a:lnTo>
                  <a:pt x="5825398" y="124557"/>
                </a:lnTo>
                <a:lnTo>
                  <a:pt x="5808295" y="84028"/>
                </a:lnTo>
                <a:lnTo>
                  <a:pt x="5781767" y="49691"/>
                </a:lnTo>
                <a:lnTo>
                  <a:pt x="5747430" y="23163"/>
                </a:lnTo>
                <a:lnTo>
                  <a:pt x="5706901" y="6060"/>
                </a:lnTo>
                <a:lnTo>
                  <a:pt x="5661799" y="0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</p:spPr>
        <p:txBody>
          <a:bodyPr wrap="square" lIns="0" tIns="0" rIns="0" bIns="0" rtlCol="0"/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Wednesday,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11</a:t>
            </a:r>
            <a:r>
              <a:rPr lang="en-IN" sz="3600" b="1" baseline="300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Dec</a:t>
            </a:r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IN" sz="3600" b="1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024</a:t>
            </a:r>
            <a:endParaRPr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31"/>
          <a:stretch>
            <a:fillRect/>
          </a:stretch>
        </p:blipFill>
        <p:spPr bwMode="auto">
          <a:xfrm>
            <a:off x="2304049" y="0"/>
            <a:ext cx="721995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9517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1626A10-049B-A0B2-90F6-8434DAA685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0A2585B0-5519-2016-F605-624E38DAA76C}"/>
              </a:ext>
            </a:extLst>
          </p:cNvPr>
          <p:cNvSpPr txBox="1"/>
          <p:nvPr/>
        </p:nvSpPr>
        <p:spPr>
          <a:xfrm>
            <a:off x="195946" y="180087"/>
            <a:ext cx="3186082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Jal Shakti Abhiyan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FC49D65-FFA5-3F8C-E49C-1765B3EE3D52}"/>
              </a:ext>
            </a:extLst>
          </p:cNvPr>
          <p:cNvSpPr txBox="1"/>
          <p:nvPr/>
        </p:nvSpPr>
        <p:spPr>
          <a:xfrm>
            <a:off x="179801" y="852268"/>
            <a:ext cx="8686799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Conservation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Management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 Conservation Awareness Campaigns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Rainwater Harvesting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Efficient Irrigation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Water-Saving Technologies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rural areas.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D45E350-61AD-8F16-3EAB-846DF4E7A676}"/>
              </a:ext>
            </a:extLst>
          </p:cNvPr>
          <p:cNvSpPr txBox="1"/>
          <p:nvPr/>
        </p:nvSpPr>
        <p:spPr>
          <a:xfrm>
            <a:off x="4060368" y="3358599"/>
            <a:ext cx="785948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Pradhan Mantri Kaushal Vikas Yojana (PMKVY)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CA3557F-C928-4960-0874-F3B0B5F52182}"/>
              </a:ext>
            </a:extLst>
          </p:cNvPr>
          <p:cNvSpPr txBox="1"/>
          <p:nvPr/>
        </p:nvSpPr>
        <p:spPr>
          <a:xfrm>
            <a:off x="3596904" y="4088072"/>
            <a:ext cx="8322951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Development for Employment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Short-term Skill Training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programs.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Self-employment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Entrepreneurship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Collaborating with industries for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On-The-Job training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opportunities.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3526" y="839493"/>
            <a:ext cx="2886329" cy="2257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6" y="4088072"/>
            <a:ext cx="3202227" cy="2371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07676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8F697FB-B17D-B82C-0B4A-3F002CDB2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6679C50-1147-E5A2-12B8-E7995E0E94A5}"/>
              </a:ext>
            </a:extLst>
          </p:cNvPr>
          <p:cNvSpPr txBox="1"/>
          <p:nvPr/>
        </p:nvSpPr>
        <p:spPr>
          <a:xfrm>
            <a:off x="119743" y="207559"/>
            <a:ext cx="11070772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Relevant NAAC Metrics for Outreach Programs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3D370FB-A9FB-D90B-F53B-9EE41F5866C5}"/>
              </a:ext>
            </a:extLst>
          </p:cNvPr>
          <p:cNvSpPr txBox="1"/>
          <p:nvPr/>
        </p:nvSpPr>
        <p:spPr>
          <a:xfrm>
            <a:off x="119742" y="2266158"/>
            <a:ext cx="9307285" cy="397031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Institution’s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 Responsibility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Community Engagement.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Integration of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Knowledge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Societal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applications.</a:t>
            </a:r>
          </a:p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Role of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Students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Community Development.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4A30F0B-F0CF-1491-0250-AD0203585CC9}"/>
              </a:ext>
            </a:extLst>
          </p:cNvPr>
          <p:cNvSpPr txBox="1"/>
          <p:nvPr/>
        </p:nvSpPr>
        <p:spPr>
          <a:xfrm>
            <a:off x="2462108" y="1371953"/>
            <a:ext cx="4247607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 These Metrics Matter?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4A7B6475-F786-BDD0-D624-2FEA48127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8118" y="2856127"/>
            <a:ext cx="2286000" cy="279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207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89E2C23-13BB-F0FF-EB2F-2FA8D02C7E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C6C2073-3C3B-1B1F-8BC6-E26BC255638F}"/>
              </a:ext>
            </a:extLst>
          </p:cNvPr>
          <p:cNvSpPr txBox="1"/>
          <p:nvPr/>
        </p:nvSpPr>
        <p:spPr>
          <a:xfrm>
            <a:off x="250369" y="85328"/>
            <a:ext cx="8469086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 III: Research, Innovations, and Extension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FF11911F-F23D-A913-A062-06040077DFFF}"/>
              </a:ext>
            </a:extLst>
          </p:cNvPr>
          <p:cNvSpPr txBox="1"/>
          <p:nvPr/>
        </p:nvSpPr>
        <p:spPr>
          <a:xfrm>
            <a:off x="158431" y="791079"/>
            <a:ext cx="11766277" cy="1631216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3.4.1 Extension and outreach programs conducted in collaboration with industry, community, and Non-Governmental Organizations (NGOs).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marks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the institution’s efforts in addressing societal needs through partnerships.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D2DB50B4-5E6E-4896-2701-EB61805B72C9}"/>
              </a:ext>
            </a:extLst>
          </p:cNvPr>
          <p:cNvSpPr txBox="1"/>
          <p:nvPr/>
        </p:nvSpPr>
        <p:spPr>
          <a:xfrm>
            <a:off x="250369" y="2546395"/>
            <a:ext cx="11673200" cy="1631216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3.4.2 Number of students participating in extension activities at State, National, and International levels.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marks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Evaluates student involvement in outreach programs.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FCF2115-4A4A-6BF9-DC43-03F6BAB798EE}"/>
              </a:ext>
            </a:extLst>
          </p:cNvPr>
          <p:cNvSpPr txBox="1"/>
          <p:nvPr/>
        </p:nvSpPr>
        <p:spPr>
          <a:xfrm>
            <a:off x="343445" y="4205471"/>
            <a:ext cx="11580124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3.4.3 Impact of outreach activities on community development.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marks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Focuses on measurable benefits and societal impact of the programs.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DECC7F5D-8749-2C16-CCD0-64E85B4E273D}"/>
              </a:ext>
            </a:extLst>
          </p:cNvPr>
          <p:cNvSpPr txBox="1"/>
          <p:nvPr/>
        </p:nvSpPr>
        <p:spPr>
          <a:xfrm>
            <a:off x="250369" y="5538758"/>
            <a:ext cx="11582402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3.4.4 Awards/recognitions for extension activities from government/recognized bodies.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marks</a:t>
            </a:r>
          </a:p>
          <a:p>
            <a:pPr marL="285750" indent="-28575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Rewards institutions for recognized contributions to extension and outreach.</a:t>
            </a:r>
          </a:p>
        </p:txBody>
      </p:sp>
    </p:spTree>
    <p:extLst>
      <p:ext uri="{BB962C8B-B14F-4D97-AF65-F5344CB8AC3E}">
        <p14:creationId xmlns:p14="http://schemas.microsoft.com/office/powerpoint/2010/main" val="13737805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2661148-D44F-B13F-4563-7EDC72807C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EC30DBA-CB12-8A2E-74BD-D9C18BE9015D}"/>
              </a:ext>
            </a:extLst>
          </p:cNvPr>
          <p:cNvSpPr txBox="1"/>
          <p:nvPr/>
        </p:nvSpPr>
        <p:spPr>
          <a:xfrm>
            <a:off x="370114" y="213249"/>
            <a:ext cx="11078675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Criterion VII: Institutional Values and Best Practices (100 Marks Total)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C730FD-39EF-763B-59AE-3B11042D5D06}"/>
              </a:ext>
            </a:extLst>
          </p:cNvPr>
          <p:cNvSpPr txBox="1"/>
          <p:nvPr/>
        </p:nvSpPr>
        <p:spPr>
          <a:xfrm>
            <a:off x="326570" y="960876"/>
            <a:ext cx="11122219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7.1.9 Sensitization of students and employees to constitutional obligations.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marks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Highlights programs that promote civic responsibility and constitutional awareness.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8B2951C-B9C7-7F2B-63B0-26A93E5EC2B3}"/>
              </a:ext>
            </a:extLst>
          </p:cNvPr>
          <p:cNvSpPr txBox="1"/>
          <p:nvPr/>
        </p:nvSpPr>
        <p:spPr>
          <a:xfrm>
            <a:off x="326569" y="2366997"/>
            <a:ext cx="11122220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7.1.10 Code of conduct and citizenship training programs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marks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Assesses the institution’s efforts in ethical and responsible citizenship training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EADF1AF-1D39-78EF-8CD3-2C630BC0CADA}"/>
              </a:ext>
            </a:extLst>
          </p:cNvPr>
          <p:cNvSpPr txBox="1"/>
          <p:nvPr/>
        </p:nvSpPr>
        <p:spPr>
          <a:xfrm>
            <a:off x="326569" y="3786582"/>
            <a:ext cx="11078675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7.2 Best Practices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Weightage: 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 marks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Recognizes innovative and impactful outreach programs as part of best practices.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E650FB1-9B6B-5C99-3237-83D8D4EFD61C}"/>
              </a:ext>
            </a:extLst>
          </p:cNvPr>
          <p:cNvSpPr txBox="1"/>
          <p:nvPr/>
        </p:nvSpPr>
        <p:spPr>
          <a:xfrm>
            <a:off x="304796" y="5202349"/>
            <a:ext cx="11122219" cy="1200329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7.3 Institutional Distinctiveness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Weightage:</a:t>
            </a:r>
            <a:r>
              <a:rPr lang="en-I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marks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Institutions unique outreach activities that align with their mission and vision.</a:t>
            </a:r>
          </a:p>
        </p:txBody>
      </p:sp>
    </p:spTree>
    <p:extLst>
      <p:ext uri="{BB962C8B-B14F-4D97-AF65-F5344CB8AC3E}">
        <p14:creationId xmlns:p14="http://schemas.microsoft.com/office/powerpoint/2010/main" val="2878660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4ED92A6-24ED-9ACB-BA69-B082FAB61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398D54EA-17FB-996A-AD90-039E3DC47CEF}"/>
              </a:ext>
            </a:extLst>
          </p:cNvPr>
          <p:cNvSpPr txBox="1"/>
          <p:nvPr/>
        </p:nvSpPr>
        <p:spPr>
          <a:xfrm>
            <a:off x="1120064" y="1179328"/>
            <a:ext cx="743712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Total Marks for Outreach-Related Metrics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CE72940-0785-FD78-BB0D-30348175A3B3}"/>
              </a:ext>
            </a:extLst>
          </p:cNvPr>
          <p:cNvSpPr txBox="1"/>
          <p:nvPr/>
        </p:nvSpPr>
        <p:spPr>
          <a:xfrm>
            <a:off x="547506" y="2325635"/>
            <a:ext cx="8775498" cy="2677656"/>
          </a:xfrm>
          <a:prstGeom prst="rect">
            <a:avLst/>
          </a:prstGeom>
          <a:gradFill>
            <a:gsLst>
              <a:gs pos="500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Criterion III: Extension Activities: </a:t>
            </a:r>
            <a:r>
              <a:rPr lang="en-IN" sz="2800" b="1" dirty="0">
                <a:solidFill>
                  <a:srgbClr val="0066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 marks</a:t>
            </a:r>
          </a:p>
          <a:p>
            <a:pPr>
              <a:lnSpc>
                <a:spcPct val="20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Criterion VII: Institutional Social Responsibility: </a:t>
            </a:r>
            <a:r>
              <a:rPr lang="en-IN" sz="2800" b="1" dirty="0">
                <a:solidFill>
                  <a:srgbClr val="CC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marks</a:t>
            </a:r>
          </a:p>
          <a:p>
            <a:pPr>
              <a:lnSpc>
                <a:spcPct val="200000"/>
              </a:lnSpc>
            </a:pP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Overall Impact on NAAC Assessment: </a:t>
            </a:r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125 marks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499" y="2430049"/>
            <a:ext cx="2689821" cy="2573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13425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3387EFF-3BE5-47B4-3C49-7D6A14F463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BAA5BF2D-BDC1-7B40-E212-0521BC67D8AF}"/>
              </a:ext>
            </a:extLst>
          </p:cNvPr>
          <p:cNvSpPr txBox="1"/>
          <p:nvPr/>
        </p:nvSpPr>
        <p:spPr>
          <a:xfrm>
            <a:off x="206829" y="152176"/>
            <a:ext cx="11854542" cy="56938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3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 for Outreach Programs inline with NAAC</a:t>
            </a:r>
            <a:endParaRPr lang="en-IN" sz="3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E3118F7A-5FBE-2FE1-027C-FD777AAE6E5D}"/>
              </a:ext>
            </a:extLst>
          </p:cNvPr>
          <p:cNvSpPr txBox="1"/>
          <p:nvPr/>
        </p:nvSpPr>
        <p:spPr>
          <a:xfrm>
            <a:off x="206829" y="1178150"/>
            <a:ext cx="4855028" cy="5232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Need Assessment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E8B9AF7-3F53-8962-A451-A55C5EC03EDE}"/>
              </a:ext>
            </a:extLst>
          </p:cNvPr>
          <p:cNvSpPr txBox="1"/>
          <p:nvPr/>
        </p:nvSpPr>
        <p:spPr>
          <a:xfrm>
            <a:off x="206828" y="2148200"/>
            <a:ext cx="10775812" cy="5232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 specific, measurable, achievable, relevant, and time-bound goals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978B187-70E6-EBAE-D589-658850D6003C}"/>
              </a:ext>
            </a:extLst>
          </p:cNvPr>
          <p:cNvSpPr txBox="1"/>
          <p:nvPr/>
        </p:nvSpPr>
        <p:spPr>
          <a:xfrm>
            <a:off x="206827" y="3056891"/>
            <a:ext cx="7443889" cy="5232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 impactful activities of community needs.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0678A712-6EB7-19CF-8DFF-6CCBA58F6603}"/>
              </a:ext>
            </a:extLst>
          </p:cNvPr>
          <p:cNvSpPr txBox="1"/>
          <p:nvPr/>
        </p:nvSpPr>
        <p:spPr>
          <a:xfrm>
            <a:off x="206826" y="4043434"/>
            <a:ext cx="8383341" cy="5232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 activities with community engagement</a:t>
            </a:r>
            <a:endParaRPr lang="en-I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D7BDC8C-804B-10C0-14A9-1D6723705449}"/>
              </a:ext>
            </a:extLst>
          </p:cNvPr>
          <p:cNvSpPr txBox="1"/>
          <p:nvPr/>
        </p:nvSpPr>
        <p:spPr>
          <a:xfrm>
            <a:off x="206828" y="5016286"/>
            <a:ext cx="4855028" cy="5232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Monitoring and Evaluation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091CDA-0D3C-F019-E038-49497707DBC6}"/>
              </a:ext>
            </a:extLst>
          </p:cNvPr>
          <p:cNvSpPr txBox="1"/>
          <p:nvPr/>
        </p:nvSpPr>
        <p:spPr>
          <a:xfrm>
            <a:off x="206828" y="5957758"/>
            <a:ext cx="4027714" cy="584775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NAAC Alignment</a:t>
            </a:r>
          </a:p>
        </p:txBody>
      </p:sp>
      <p:pic>
        <p:nvPicPr>
          <p:cNvPr id="13315" name="Picture 3">
            <a:extLst>
              <a:ext uri="{FF2B5EF4-FFF2-40B4-BE49-F238E27FC236}">
                <a16:creationId xmlns:a16="http://schemas.microsoft.com/office/drawing/2014/main" xmlns="" id="{8AEA1E3C-CF72-4159-2511-D1FABC9D1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170" y="3019043"/>
            <a:ext cx="3504250" cy="237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302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9541737-DCF4-B42C-EF86-0B4BDDF004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B5505DA-471D-0EAA-6E66-8CB3809D1077}"/>
              </a:ext>
            </a:extLst>
          </p:cNvPr>
          <p:cNvSpPr txBox="1"/>
          <p:nvPr/>
        </p:nvSpPr>
        <p:spPr>
          <a:xfrm>
            <a:off x="261256" y="127493"/>
            <a:ext cx="7674430" cy="48750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2400" b="1" kern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Outreach Activities for CSE, IT and MCA Departments</a:t>
            </a:r>
            <a:endParaRPr lang="en-IN" sz="24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456F187A-0BBB-5E72-1E04-349D62A4EB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192702"/>
              </p:ext>
            </p:extLst>
          </p:nvPr>
        </p:nvGraphicFramePr>
        <p:xfrm>
          <a:off x="261255" y="801665"/>
          <a:ext cx="11582402" cy="58376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83562">
                  <a:extLst>
                    <a:ext uri="{9D8B030D-6E8A-4147-A177-3AD203B41FA5}">
                      <a16:colId xmlns:a16="http://schemas.microsoft.com/office/drawing/2014/main" xmlns="" val="2736211329"/>
                    </a:ext>
                  </a:extLst>
                </a:gridCol>
                <a:gridCol w="3641628">
                  <a:extLst>
                    <a:ext uri="{9D8B030D-6E8A-4147-A177-3AD203B41FA5}">
                      <a16:colId xmlns:a16="http://schemas.microsoft.com/office/drawing/2014/main" xmlns="" val="1861054316"/>
                    </a:ext>
                  </a:extLst>
                </a:gridCol>
                <a:gridCol w="1956491">
                  <a:extLst>
                    <a:ext uri="{9D8B030D-6E8A-4147-A177-3AD203B41FA5}">
                      <a16:colId xmlns:a16="http://schemas.microsoft.com/office/drawing/2014/main" xmlns="" val="1607158556"/>
                    </a:ext>
                  </a:extLst>
                </a:gridCol>
                <a:gridCol w="3100721">
                  <a:extLst>
                    <a:ext uri="{9D8B030D-6E8A-4147-A177-3AD203B41FA5}">
                      <a16:colId xmlns:a16="http://schemas.microsoft.com/office/drawing/2014/main" xmlns="" val="1080038509"/>
                    </a:ext>
                  </a:extLst>
                </a:gridCol>
              </a:tblGrid>
              <a:tr h="3275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694839292"/>
                  </a:ext>
                </a:extLst>
              </a:tr>
              <a:tr h="838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coding bootcamps for high school students in rural areas.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Design beginner-friendly coding lessons.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Partner with schools for participation.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Digital India,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Skill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 school students in rural and underserved areas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3215154434"/>
                  </a:ext>
                </a:extLst>
              </a:tr>
              <a:tr h="976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mobile applications to solve local governance challenges.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1.Identify governance issues with local              authorities.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Develop and deploy simple apps.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Smart Cities Mission, Digital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government authorities, community members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4198044015"/>
                  </a:ext>
                </a:extLst>
              </a:tr>
              <a:tr h="838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cybersecurity awareness workshops for the community.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Collaborate with experts to conduct</a:t>
                      </a:r>
                      <a:r>
                        <a:rPr lang="en-IN" sz="1600" kern="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workshops.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Distribute online safety manuals.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Cyber </a:t>
                      </a:r>
                      <a:r>
                        <a:rPr lang="en-IN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Surakshit</a:t>
                      </a: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Bharat, Digital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members, especially youth and small business owners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1474385339"/>
                  </a:ext>
                </a:extLst>
              </a:tr>
              <a:tr h="838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 </a:t>
                      </a:r>
                      <a:r>
                        <a:rPr lang="en-IN" sz="1600" kern="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</a:t>
                      </a: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-based smart solutions for water management.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Develop IoT prototypes for monitoring water usage.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Demonstrate in local communities.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Jal Shakti Abhiyan, Digital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farmers, municipal water management bodies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2951920746"/>
                  </a:ext>
                </a:extLst>
              </a:tr>
              <a:tr h="9769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digital literacy training to rural youth and women.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Train participants in basic computer and internet usage.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Collaborate with NGOs for outreach.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Beti Bachao Beti Padhao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youth, women, and senior citizens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171636534"/>
                  </a:ext>
                </a:extLst>
              </a:tr>
              <a:tr h="838251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Host hackathons to design solutions for local problems.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Invite students and professionals to participate.</a:t>
                      </a:r>
                      <a:b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Award the best solutions with incentives.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Startup India, Digital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students, local entrepreneurs, and tech enthusiasts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7" marR="4397" marT="4397" marB="4397" anchor="ctr"/>
                </a:tc>
                <a:extLst>
                  <a:ext uri="{0D108BD9-81ED-4DB2-BD59-A6C34878D82A}">
                    <a16:rowId xmlns:a16="http://schemas.microsoft.com/office/drawing/2014/main" xmlns="" val="233851049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15CFABF-9D0C-A8E6-4EC4-76716D59DE8E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2561707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FEB2A88-00DE-1105-882D-455E5ED605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B41A58A9-A594-524E-67C8-88EDD8D3FA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404847"/>
              </p:ext>
            </p:extLst>
          </p:nvPr>
        </p:nvGraphicFramePr>
        <p:xfrm>
          <a:off x="402771" y="651354"/>
          <a:ext cx="11509481" cy="63048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65591">
                  <a:extLst>
                    <a:ext uri="{9D8B030D-6E8A-4147-A177-3AD203B41FA5}">
                      <a16:colId xmlns:a16="http://schemas.microsoft.com/office/drawing/2014/main" xmlns="" val="432834790"/>
                    </a:ext>
                  </a:extLst>
                </a:gridCol>
                <a:gridCol w="3089150">
                  <a:extLst>
                    <a:ext uri="{9D8B030D-6E8A-4147-A177-3AD203B41FA5}">
                      <a16:colId xmlns:a16="http://schemas.microsoft.com/office/drawing/2014/main" xmlns="" val="2956028877"/>
                    </a:ext>
                  </a:extLst>
                </a:gridCol>
                <a:gridCol w="2877370">
                  <a:extLst>
                    <a:ext uri="{9D8B030D-6E8A-4147-A177-3AD203B41FA5}">
                      <a16:colId xmlns:a16="http://schemas.microsoft.com/office/drawing/2014/main" xmlns="" val="919319592"/>
                    </a:ext>
                  </a:extLst>
                </a:gridCol>
                <a:gridCol w="2877370">
                  <a:extLst>
                    <a:ext uri="{9D8B030D-6E8A-4147-A177-3AD203B41FA5}">
                      <a16:colId xmlns:a16="http://schemas.microsoft.com/office/drawing/2014/main" xmlns="" val="3252197946"/>
                    </a:ext>
                  </a:extLst>
                </a:gridCol>
              </a:tblGrid>
              <a:tr h="3847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316925464"/>
                  </a:ext>
                </a:extLst>
              </a:tr>
              <a:tr h="1365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Assist in Digitalizing Small Businesses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Train shop owners to use digital payment systems.</a:t>
                      </a:r>
                      <a:b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Create simple inventory management tools.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Make in India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Small shop owners and entrepreneurs in rural/urban areas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452128351"/>
                  </a:ext>
                </a:extLst>
              </a:tr>
              <a:tr h="10305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 E-Governance Solutions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Partner with local bodies to identify key governance challenges.</a:t>
                      </a:r>
                      <a:b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Develop a user-friendly portal.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Smart Cities Mission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Municipal bodies and local government officials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951915247"/>
                  </a:ext>
                </a:extLst>
              </a:tr>
              <a:tr h="1078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Tech Support for Schools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Help local schools upgrade their IT infrastructure.</a:t>
                      </a:r>
                      <a:b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Conduct basic IT training for teachers.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National Education Policy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Teachers and administrators of local schools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3780921978"/>
                  </a:ext>
                </a:extLst>
              </a:tr>
              <a:tr h="10787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AI for Agriculture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Develop simple AI models for predicting crop health.</a:t>
                      </a:r>
                      <a:b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Provide workshops for farmers on usage.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Unnat Bharat Abhiyan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in rural areas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901523220"/>
                  </a:ext>
                </a:extLst>
              </a:tr>
              <a:tr h="13659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Accessibility for Differently-Abled Individuals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Design apps or tools to improve accessibility.</a:t>
                      </a:r>
                      <a:b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Conduct workshops on assistive technology.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Accessible India Campaign, Digital India</a:t>
                      </a:r>
                      <a:endParaRPr lang="en-IN" sz="16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600" kern="1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Differently-abled individuals</a:t>
                      </a:r>
                      <a:endParaRPr lang="en-IN" sz="16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xmlns="" val="1624276295"/>
                  </a:ext>
                </a:extLst>
              </a:tr>
            </a:tbl>
          </a:graphicData>
        </a:graphic>
      </p:graphicFrame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34" y="-16810"/>
            <a:ext cx="777875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03714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43A3FFAA-09D3-2F41-5252-DE85A6CBE8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xmlns="" id="{BE3C4B25-E275-7C88-CA2C-18E5507071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323165"/>
            <a:ext cx="18473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i-sans-serif"/>
              </a:rPr>
              <a:t/>
            </a:r>
            <a:br>
              <a:rPr kumimoji="0" lang="en-US" altLang="en-US" sz="18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ui-sans-serif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C0E93B2-82E3-1FB2-8A06-E4458F32CD63}"/>
              </a:ext>
            </a:extLst>
          </p:cNvPr>
          <p:cNvSpPr txBox="1"/>
          <p:nvPr/>
        </p:nvSpPr>
        <p:spPr>
          <a:xfrm>
            <a:off x="184732" y="61556"/>
            <a:ext cx="727368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MBA Department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rgbClr val="FF0000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B560C5C-4A87-D462-9483-F7C650B77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245826"/>
              </p:ext>
            </p:extLst>
          </p:nvPr>
        </p:nvGraphicFramePr>
        <p:xfrm>
          <a:off x="337086" y="742610"/>
          <a:ext cx="11626314" cy="599635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61227">
                  <a:extLst>
                    <a:ext uri="{9D8B030D-6E8A-4147-A177-3AD203B41FA5}">
                      <a16:colId xmlns:a16="http://schemas.microsoft.com/office/drawing/2014/main" xmlns="" val="1205875160"/>
                    </a:ext>
                  </a:extLst>
                </a:gridCol>
                <a:gridCol w="2950596">
                  <a:extLst>
                    <a:ext uri="{9D8B030D-6E8A-4147-A177-3AD203B41FA5}">
                      <a16:colId xmlns:a16="http://schemas.microsoft.com/office/drawing/2014/main" xmlns="" val="247057145"/>
                    </a:ext>
                  </a:extLst>
                </a:gridCol>
                <a:gridCol w="2690488">
                  <a:extLst>
                    <a:ext uri="{9D8B030D-6E8A-4147-A177-3AD203B41FA5}">
                      <a16:colId xmlns:a16="http://schemas.microsoft.com/office/drawing/2014/main" xmlns="" val="3673505266"/>
                    </a:ext>
                  </a:extLst>
                </a:gridCol>
                <a:gridCol w="3124003">
                  <a:extLst>
                    <a:ext uri="{9D8B030D-6E8A-4147-A177-3AD203B41FA5}">
                      <a16:colId xmlns:a16="http://schemas.microsoft.com/office/drawing/2014/main" xmlns="" val="4133119219"/>
                    </a:ext>
                  </a:extLst>
                </a:gridCol>
              </a:tblGrid>
              <a:tr h="4527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3639119025"/>
                  </a:ext>
                </a:extLst>
              </a:tr>
              <a:tr h="1232867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Financial Literacy Workshops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sessions on savings, investments, and government financial schemes.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Villagers, small business owners, and youth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Pradhan Mantri Jan Dhan Yojana, Digital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4265387836"/>
                  </a:ext>
                </a:extLst>
              </a:tr>
              <a:tr h="12328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Entrepreneurship Awareness Programs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seminars on starting small-scale businesses with local resources.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and small-scale business aspirants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Mission, Make in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1600040950"/>
                  </a:ext>
                </a:extLst>
              </a:tr>
              <a:tr h="102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 for Women Entrepreneurs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training on basic business management for women entrepreneurs.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entrepreneurs and self-help groups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Beti Bachao Beti Padhao, 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667137029"/>
                  </a:ext>
                </a:extLst>
              </a:tr>
              <a:tr h="102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Marketing Training for Local Businesses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 local shop owners and artisans to use social media for marketing.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shop owners and artisans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Make in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3019262558"/>
                  </a:ext>
                </a:extLst>
              </a:tr>
              <a:tr h="102596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Career Guidance and Mentorship Sessions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Guide students and youth on career paths and job opportunities.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and college students, and unemployed youth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Mission, National Education Policy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466" marR="45466" marT="0" marB="0"/>
                </a:tc>
                <a:extLst>
                  <a:ext uri="{0D108BD9-81ED-4DB2-BD59-A6C34878D82A}">
                    <a16:rowId xmlns:a16="http://schemas.microsoft.com/office/drawing/2014/main" xmlns="" val="382104928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83A8F3B8-A183-ACB7-160B-C9420F50DF14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8408188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66B07833-451B-38DA-7E55-853D642C74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>
            <a:extLst>
              <a:ext uri="{FF2B5EF4-FFF2-40B4-BE49-F238E27FC236}">
                <a16:creationId xmlns:a16="http://schemas.microsoft.com/office/drawing/2014/main" xmlns="" id="{E01D6816-FEF9-B11B-ED3B-EA9DD5859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02088" y="18256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N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xmlns="" id="{F6C3180B-5A48-B4B4-4687-FF2CA25C85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462787"/>
              </p:ext>
            </p:extLst>
          </p:nvPr>
        </p:nvGraphicFramePr>
        <p:xfrm>
          <a:off x="230896" y="926927"/>
          <a:ext cx="11730208" cy="577495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7929">
                  <a:extLst>
                    <a:ext uri="{9D8B030D-6E8A-4147-A177-3AD203B41FA5}">
                      <a16:colId xmlns:a16="http://schemas.microsoft.com/office/drawing/2014/main" xmlns="" val="2748283289"/>
                    </a:ext>
                  </a:extLst>
                </a:gridCol>
                <a:gridCol w="3217810">
                  <a:extLst>
                    <a:ext uri="{9D8B030D-6E8A-4147-A177-3AD203B41FA5}">
                      <a16:colId xmlns:a16="http://schemas.microsoft.com/office/drawing/2014/main" xmlns="" val="1624138819"/>
                    </a:ext>
                  </a:extLst>
                </a:gridCol>
                <a:gridCol w="2379366">
                  <a:extLst>
                    <a:ext uri="{9D8B030D-6E8A-4147-A177-3AD203B41FA5}">
                      <a16:colId xmlns:a16="http://schemas.microsoft.com/office/drawing/2014/main" xmlns="" val="2633953099"/>
                    </a:ext>
                  </a:extLst>
                </a:gridCol>
                <a:gridCol w="3365103">
                  <a:extLst>
                    <a:ext uri="{9D8B030D-6E8A-4147-A177-3AD203B41FA5}">
                      <a16:colId xmlns:a16="http://schemas.microsoft.com/office/drawing/2014/main" xmlns="" val="77595916"/>
                    </a:ext>
                  </a:extLst>
                </a:gridCol>
              </a:tblGrid>
              <a:tr h="10219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extLst>
                  <a:ext uri="{0D108BD9-81ED-4DB2-BD59-A6C34878D82A}">
                    <a16:rowId xmlns:a16="http://schemas.microsoft.com/office/drawing/2014/main" xmlns="" val="350539784"/>
                  </a:ext>
                </a:extLst>
              </a:tr>
              <a:tr h="1203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Storytelling for Literacy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Encourage storytelling sessions in schools and community spaces to boost literacy.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children and illiterate adults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Literacy Mission, Unnat Bharat Abhiyan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extLst>
                  <a:ext uri="{0D108BD9-81ED-4DB2-BD59-A6C34878D82A}">
                    <a16:rowId xmlns:a16="http://schemas.microsoft.com/office/drawing/2014/main" xmlns="" val="3179712048"/>
                  </a:ext>
                </a:extLst>
              </a:tr>
              <a:tr h="1203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Life Skills Development Workshops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workshops on communication, time management, and conflict resolution.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and women in rural areas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extLst>
                  <a:ext uri="{0D108BD9-81ED-4DB2-BD59-A6C34878D82A}">
                    <a16:rowId xmlns:a16="http://schemas.microsoft.com/office/drawing/2014/main" xmlns="" val="4152793940"/>
                  </a:ext>
                </a:extLst>
              </a:tr>
              <a:tr h="12037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Campaigns on Civic Duties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Distribute pamphlets and conduct seminars on voting rights and civic responsibilities.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Villagers and community leaders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National Voter Awareness Program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extLst>
                  <a:ext uri="{0D108BD9-81ED-4DB2-BD59-A6C34878D82A}">
                    <a16:rowId xmlns:a16="http://schemas.microsoft.com/office/drawing/2014/main" xmlns="" val="1971784964"/>
                  </a:ext>
                </a:extLst>
              </a:tr>
              <a:tr h="1141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Emotional Well-being and Stress Management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group sessions focusing on mental health and stress-relief techniques.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children and community members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Health Mission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077" marR="62077" marT="0" marB="0"/>
                </a:tc>
                <a:extLst>
                  <a:ext uri="{0D108BD9-81ED-4DB2-BD59-A6C34878D82A}">
                    <a16:rowId xmlns:a16="http://schemas.microsoft.com/office/drawing/2014/main" xmlns="" val="94353528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8B57E15-6FA7-AAEE-0501-51DA112FE72C}"/>
              </a:ext>
            </a:extLst>
          </p:cNvPr>
          <p:cNvSpPr txBox="1"/>
          <p:nvPr/>
        </p:nvSpPr>
        <p:spPr>
          <a:xfrm>
            <a:off x="230897" y="239484"/>
            <a:ext cx="785373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Humanities Department</a:t>
            </a:r>
            <a:endParaRPr lang="en-IN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D3A78C0-A34A-FD99-3F42-923ACAE21800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284794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7962" y="1116012"/>
            <a:ext cx="1076735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Action taken report on the proposals of 34</a:t>
            </a:r>
            <a:r>
              <a:rPr lang="en-US" sz="28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 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IQAC meeting</a:t>
            </a:r>
            <a:endParaRPr lang="en-IN" sz="2800" dirty="0">
              <a:solidFill>
                <a:srgbClr val="C0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7963" y="4318545"/>
            <a:ext cx="3797683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lvl="0" algn="just">
              <a:buClr>
                <a:prstClr val="black"/>
              </a:buClr>
              <a:buSzPct val="114285"/>
            </a:pP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 for discussion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D34460E-5788-9904-8FCA-0B5273C8270C}"/>
              </a:ext>
            </a:extLst>
          </p:cNvPr>
          <p:cNvSpPr txBox="1"/>
          <p:nvPr/>
        </p:nvSpPr>
        <p:spPr>
          <a:xfrm>
            <a:off x="327962" y="1847683"/>
            <a:ext cx="11493924" cy="2308324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Viksit</a:t>
            </a: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Bharat @ 2047 – Role of Indian Universities.</a:t>
            </a:r>
          </a:p>
          <a:p>
            <a:pPr marL="342900" lvl="0" indent="-342900" algn="just">
              <a:lnSpc>
                <a:spcPct val="150000"/>
              </a:lnSpc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Promotion of Inter-departmental/Multi-disciplinary research among Engineering and Non-Engineering departments for addressing societal challenges for comprehensive solutions.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1EDB0F-66EC-BC93-DE3B-C2BBCCAFDC8D}"/>
              </a:ext>
            </a:extLst>
          </p:cNvPr>
          <p:cNvSpPr txBox="1"/>
          <p:nvPr/>
        </p:nvSpPr>
        <p:spPr>
          <a:xfrm>
            <a:off x="327963" y="4984885"/>
            <a:ext cx="11536073" cy="1687963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outreach programs for community development through national schemes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Advancing industry-institute relation through translational research </a:t>
            </a: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item with permission of chairperson.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68905F-11F0-8239-2385-C97B9FA8FEB5}"/>
              </a:ext>
            </a:extLst>
          </p:cNvPr>
          <p:cNvSpPr txBox="1"/>
          <p:nvPr/>
        </p:nvSpPr>
        <p:spPr>
          <a:xfrm>
            <a:off x="327962" y="138120"/>
            <a:ext cx="2768781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Agenda</a:t>
            </a:r>
            <a:endParaRPr lang="en-IN" sz="4400" dirty="0">
              <a:solidFill>
                <a:schemeClr val="tx2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9492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3E0D1906-06E0-CD48-AD52-AB29E5FD7D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419A7392-E405-263A-9699-F0C1EE970D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818996"/>
              </p:ext>
            </p:extLst>
          </p:nvPr>
        </p:nvGraphicFramePr>
        <p:xfrm>
          <a:off x="187889" y="787451"/>
          <a:ext cx="11797283" cy="58746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49321">
                  <a:extLst>
                    <a:ext uri="{9D8B030D-6E8A-4147-A177-3AD203B41FA5}">
                      <a16:colId xmlns:a16="http://schemas.microsoft.com/office/drawing/2014/main" xmlns="" val="2124089496"/>
                    </a:ext>
                  </a:extLst>
                </a:gridCol>
                <a:gridCol w="3338805">
                  <a:extLst>
                    <a:ext uri="{9D8B030D-6E8A-4147-A177-3AD203B41FA5}">
                      <a16:colId xmlns:a16="http://schemas.microsoft.com/office/drawing/2014/main" xmlns="" val="885626317"/>
                    </a:ext>
                  </a:extLst>
                </a:gridCol>
                <a:gridCol w="2559836">
                  <a:extLst>
                    <a:ext uri="{9D8B030D-6E8A-4147-A177-3AD203B41FA5}">
                      <a16:colId xmlns:a16="http://schemas.microsoft.com/office/drawing/2014/main" xmlns="" val="1818012971"/>
                    </a:ext>
                  </a:extLst>
                </a:gridCol>
                <a:gridCol w="2949321">
                  <a:extLst>
                    <a:ext uri="{9D8B030D-6E8A-4147-A177-3AD203B41FA5}">
                      <a16:colId xmlns:a16="http://schemas.microsoft.com/office/drawing/2014/main" xmlns="" val="2781052676"/>
                    </a:ext>
                  </a:extLst>
                </a:gridCol>
              </a:tblGrid>
              <a:tr h="49680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18537270"/>
                  </a:ext>
                </a:extLst>
              </a:tr>
              <a:tr h="1087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on Low-Cost Automation for Agriculture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Demonstrate basic automation techniques for irrigation and crop monitoring using low-cost sensors.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agricultural workers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Skill India Mission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808904549"/>
                  </a:ext>
                </a:extLst>
              </a:tr>
              <a:tr h="13253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Workshops on Basic Instrumentation Usage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hands-on training on using and maintaining basic instrumentation like pressure gauges and thermometers.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technicians and youth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380950726"/>
                  </a:ext>
                </a:extLst>
              </a:tr>
              <a:tr h="98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Safety Training on Electrical Devices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sessions on safe handling and maintenance of electrical devices in households.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residents and school students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Cyber Surakshit Bharat, National Health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953658210"/>
                  </a:ext>
                </a:extLst>
              </a:tr>
              <a:tr h="98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 Solar Lantern Demonstration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 villagers to create solar lanterns using locally available materials.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in areas with unreliable electricity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Solar Mission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60872885"/>
                  </a:ext>
                </a:extLst>
              </a:tr>
              <a:tr h="9883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on Energy Conservation Techniques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Educate villagers on simple energy-saving practices such as efficient use of appliances.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households and shop owners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Efficiency Mission, Unnat Bharat Abhiyan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76888690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5D22CAF-4250-CD1F-9550-E0C0FAB49F8B}"/>
              </a:ext>
            </a:extLst>
          </p:cNvPr>
          <p:cNvSpPr txBox="1"/>
          <p:nvPr/>
        </p:nvSpPr>
        <p:spPr>
          <a:xfrm>
            <a:off x="187889" y="116198"/>
            <a:ext cx="657214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EIE Department</a:t>
            </a:r>
            <a:endParaRPr lang="en-I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A3ED9A-A556-3EAF-A5B0-A06618E3395C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18527517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9C41F76F-29E3-BC9F-5E42-33F36BE9A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794F2A6D-B609-6594-0142-C4A64EE813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7717909"/>
              </p:ext>
            </p:extLst>
          </p:nvPr>
        </p:nvGraphicFramePr>
        <p:xfrm>
          <a:off x="168728" y="700821"/>
          <a:ext cx="11854544" cy="909840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63636">
                  <a:extLst>
                    <a:ext uri="{9D8B030D-6E8A-4147-A177-3AD203B41FA5}">
                      <a16:colId xmlns:a16="http://schemas.microsoft.com/office/drawing/2014/main" xmlns="" val="597914054"/>
                    </a:ext>
                  </a:extLst>
                </a:gridCol>
                <a:gridCol w="2963636">
                  <a:extLst>
                    <a:ext uri="{9D8B030D-6E8A-4147-A177-3AD203B41FA5}">
                      <a16:colId xmlns:a16="http://schemas.microsoft.com/office/drawing/2014/main" xmlns="" val="755001552"/>
                    </a:ext>
                  </a:extLst>
                </a:gridCol>
                <a:gridCol w="2963636">
                  <a:extLst>
                    <a:ext uri="{9D8B030D-6E8A-4147-A177-3AD203B41FA5}">
                      <a16:colId xmlns:a16="http://schemas.microsoft.com/office/drawing/2014/main" xmlns="" val="2167753348"/>
                    </a:ext>
                  </a:extLst>
                </a:gridCol>
                <a:gridCol w="2963636">
                  <a:extLst>
                    <a:ext uri="{9D8B030D-6E8A-4147-A177-3AD203B41FA5}">
                      <a16:colId xmlns:a16="http://schemas.microsoft.com/office/drawing/2014/main" xmlns="" val="1026551450"/>
                    </a:ext>
                  </a:extLst>
                </a:gridCol>
              </a:tblGrid>
              <a:tr h="2133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58070475"/>
                  </a:ext>
                </a:extLst>
              </a:tr>
              <a:tr h="67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Energy-Saving Awareness Campaigns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door-to-door awareness or group sessions on energy-saving practices.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households and shop owners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Efficiency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533499741"/>
                  </a:ext>
                </a:extLst>
              </a:tr>
              <a:tr h="67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Electrical Safety Workshops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Educate villagers on safe usage of electrical appliances and handling wires.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residents and school students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Cyber Surakshit Bharat, National Health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16735920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 Solar Cooker Training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 villagers to create solar cookers using locally available materials.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households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Unnat Bharat Abhiyan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72814105"/>
                  </a:ext>
                </a:extLst>
              </a:tr>
              <a:tr h="67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Audits for Local Buildings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Perform energy audits of schools and community centers to suggest savings.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authorities and community centers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Efficiency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99916796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Development in Basic Wiring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workshops to teach basic wiring and repair skills.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youth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14487914"/>
                  </a:ext>
                </a:extLst>
              </a:tr>
              <a:tr h="67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on Renewable Energy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Educate communities about renewable energy and demonstrate simple applications.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households and schools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Solar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0039900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Campaigns on Responsible Energy Usage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Highlight the importance of reducing energy wastage through campaigns.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Villagers and small business owners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Efficiency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95745071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 LED Light Assembly Workshops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 villagers to assemble LED lights using low-cost materials.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electricians and students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in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42056050"/>
                  </a:ext>
                </a:extLst>
              </a:tr>
              <a:tr h="6706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Education on Electrical Safety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Leverage free online resources to educate on safety and energy conservation.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students and youth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15381986"/>
                  </a:ext>
                </a:extLst>
              </a:tr>
              <a:tr h="4419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Support for Basic Electrical Repairs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Fix simple electrical devices for free using existing institutional tools.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Rural households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8517037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E1DA437C-3798-45C9-E113-86604AB70999}"/>
              </a:ext>
            </a:extLst>
          </p:cNvPr>
          <p:cNvSpPr txBox="1"/>
          <p:nvPr/>
        </p:nvSpPr>
        <p:spPr>
          <a:xfrm>
            <a:off x="0" y="11338"/>
            <a:ext cx="709748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EEE Department</a:t>
            </a:r>
            <a:endParaRPr lang="en-I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7A25DD2-B5D7-C006-F42E-1CE709B9D8CF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41425780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61B84C4-DD4C-67B3-6D2A-16E98412B2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DA4181A0-9A31-0C6E-9E3C-1AE71C6061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0098"/>
              </p:ext>
            </p:extLst>
          </p:nvPr>
        </p:nvGraphicFramePr>
        <p:xfrm>
          <a:off x="157382" y="939452"/>
          <a:ext cx="11729816" cy="59604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932454">
                  <a:extLst>
                    <a:ext uri="{9D8B030D-6E8A-4147-A177-3AD203B41FA5}">
                      <a16:colId xmlns:a16="http://schemas.microsoft.com/office/drawing/2014/main" xmlns="" val="1636845557"/>
                    </a:ext>
                  </a:extLst>
                </a:gridCol>
                <a:gridCol w="2932454">
                  <a:extLst>
                    <a:ext uri="{9D8B030D-6E8A-4147-A177-3AD203B41FA5}">
                      <a16:colId xmlns:a16="http://schemas.microsoft.com/office/drawing/2014/main" xmlns="" val="1149978115"/>
                    </a:ext>
                  </a:extLst>
                </a:gridCol>
                <a:gridCol w="2932454">
                  <a:extLst>
                    <a:ext uri="{9D8B030D-6E8A-4147-A177-3AD203B41FA5}">
                      <a16:colId xmlns:a16="http://schemas.microsoft.com/office/drawing/2014/main" xmlns="" val="3698477594"/>
                    </a:ext>
                  </a:extLst>
                </a:gridCol>
                <a:gridCol w="2932454">
                  <a:extLst>
                    <a:ext uri="{9D8B030D-6E8A-4147-A177-3AD203B41FA5}">
                      <a16:colId xmlns:a16="http://schemas.microsoft.com/office/drawing/2014/main" xmlns="" val="336145565"/>
                    </a:ext>
                  </a:extLst>
                </a:gridCol>
              </a:tblGrid>
              <a:tr h="43678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82166137"/>
                  </a:ext>
                </a:extLst>
              </a:tr>
              <a:tr h="1147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IoT for Smart Farming Demonstrations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Demonstrate IoT-based systems for monitoring soil moisture and crop health.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agricultural workers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Unnat Bharat Abhiyan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908417078"/>
                  </a:ext>
                </a:extLst>
              </a:tr>
              <a:tr h="1147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on Digital Communication Tools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sessions on using mobile apps and communication tools for better connectivity.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and community leaders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Smart Cities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229811053"/>
                  </a:ext>
                </a:extLst>
              </a:tr>
              <a:tr h="1147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Workshops on Low-Cost Electronic Devices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 villagers to assemble and use affordable electronic devices like LED lights.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electricians and youth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Make in India, 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7574363"/>
                  </a:ext>
                </a:extLst>
              </a:tr>
              <a:tr h="7606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Training on Solar-Powered Systems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Showcase the setup and usage of solar-powered lights and chargers.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and small businesses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Solar Mission, Digital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99757966"/>
                  </a:ext>
                </a:extLst>
              </a:tr>
              <a:tr h="11476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Educational Camps on Digital Literacy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Provide hands-on training for using smartphones, internet services, and e-governance platforms.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Students and senior citizens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Digital India, National Education Policy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0327545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FF7AA27-2D6A-C931-4687-2AA64CDFF09A}"/>
              </a:ext>
            </a:extLst>
          </p:cNvPr>
          <p:cNvSpPr txBox="1"/>
          <p:nvPr/>
        </p:nvSpPr>
        <p:spPr>
          <a:xfrm>
            <a:off x="157382" y="226627"/>
            <a:ext cx="5729228" cy="46166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ECE Department</a:t>
            </a:r>
            <a:endParaRPr lang="en-I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C81F94-2FEE-7E2E-BCC6-762C70894F81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23210962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5ED3855-E32F-688A-182E-01462B1A15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BE93AA65-2A0F-477D-2B70-DD992A1773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7050381"/>
              </p:ext>
            </p:extLst>
          </p:nvPr>
        </p:nvGraphicFramePr>
        <p:xfrm>
          <a:off x="230897" y="758986"/>
          <a:ext cx="11596632" cy="59475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9158">
                  <a:extLst>
                    <a:ext uri="{9D8B030D-6E8A-4147-A177-3AD203B41FA5}">
                      <a16:colId xmlns:a16="http://schemas.microsoft.com/office/drawing/2014/main" xmlns="" val="2529211529"/>
                    </a:ext>
                  </a:extLst>
                </a:gridCol>
                <a:gridCol w="2899158">
                  <a:extLst>
                    <a:ext uri="{9D8B030D-6E8A-4147-A177-3AD203B41FA5}">
                      <a16:colId xmlns:a16="http://schemas.microsoft.com/office/drawing/2014/main" xmlns="" val="3261493507"/>
                    </a:ext>
                  </a:extLst>
                </a:gridCol>
                <a:gridCol w="2899158">
                  <a:extLst>
                    <a:ext uri="{9D8B030D-6E8A-4147-A177-3AD203B41FA5}">
                      <a16:colId xmlns:a16="http://schemas.microsoft.com/office/drawing/2014/main" xmlns="" val="294620123"/>
                    </a:ext>
                  </a:extLst>
                </a:gridCol>
                <a:gridCol w="2899158">
                  <a:extLst>
                    <a:ext uri="{9D8B030D-6E8A-4147-A177-3AD203B41FA5}">
                      <a16:colId xmlns:a16="http://schemas.microsoft.com/office/drawing/2014/main" xmlns="" val="1596669091"/>
                    </a:ext>
                  </a:extLst>
                </a:gridCol>
              </a:tblGrid>
              <a:tr h="33968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65314213"/>
                  </a:ext>
                </a:extLst>
              </a:tr>
              <a:tr h="10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on Rainwater Harvesting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sessions to educate villagers on rainwater harvesting methods using local materials.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rural households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Jal Shakti Abhiyan, Unnat Bharat Abhiyan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769850687"/>
                  </a:ext>
                </a:extLst>
              </a:tr>
              <a:tr h="10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Low-Cost Housing Design Education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Teach low-cost, sustainable housing designs using easily available resources.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Local masons and villagers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PMAY (Pradhan Mantri Awas Yojana), 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9329352"/>
                  </a:ext>
                </a:extLst>
              </a:tr>
              <a:tr h="10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Community Workshops on Sanitation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workshops on building and maintaining household toilets for better sanitation.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Households and women groups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Swachh Bharat Abhiyan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924666974"/>
                  </a:ext>
                </a:extLst>
              </a:tr>
              <a:tr h="10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Road Safety Awareness Campaigns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Raise awareness about road safety measures and distribute reflective stickers for vehicles.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owners and school children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Road Safety Program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321940439"/>
                  </a:ext>
                </a:extLst>
              </a:tr>
              <a:tr h="104292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Mapping for Infrastructure Improvement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Involve students in mapping village infrastructure to identify improvement areas.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Village panchayat and local leaders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Unnat Bharat Abhiyan, Smart Cities Mission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91780172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0CD10AD-35EF-5188-0E54-A5B39E3AABCA}"/>
              </a:ext>
            </a:extLst>
          </p:cNvPr>
          <p:cNvSpPr txBox="1"/>
          <p:nvPr/>
        </p:nvSpPr>
        <p:spPr>
          <a:xfrm>
            <a:off x="230897" y="21770"/>
            <a:ext cx="728024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CIVIL Department</a:t>
            </a:r>
            <a:endParaRPr lang="en-IN" sz="28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DD8AEF-842B-5D81-0ED6-3FAF5E2D48F7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17234584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A1EA2A9-5093-56AF-8000-8C203BF3B8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8F84463A-1134-D249-437D-DBDF641878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493739"/>
              </p:ext>
            </p:extLst>
          </p:nvPr>
        </p:nvGraphicFramePr>
        <p:xfrm>
          <a:off x="220010" y="863653"/>
          <a:ext cx="11514788" cy="5711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78697">
                  <a:extLst>
                    <a:ext uri="{9D8B030D-6E8A-4147-A177-3AD203B41FA5}">
                      <a16:colId xmlns:a16="http://schemas.microsoft.com/office/drawing/2014/main" xmlns="" val="3124326669"/>
                    </a:ext>
                  </a:extLst>
                </a:gridCol>
                <a:gridCol w="2878697">
                  <a:extLst>
                    <a:ext uri="{9D8B030D-6E8A-4147-A177-3AD203B41FA5}">
                      <a16:colId xmlns:a16="http://schemas.microsoft.com/office/drawing/2014/main" xmlns="" val="1364615079"/>
                    </a:ext>
                  </a:extLst>
                </a:gridCol>
                <a:gridCol w="2878697">
                  <a:extLst>
                    <a:ext uri="{9D8B030D-6E8A-4147-A177-3AD203B41FA5}">
                      <a16:colId xmlns:a16="http://schemas.microsoft.com/office/drawing/2014/main" xmlns="" val="3783121346"/>
                    </a:ext>
                  </a:extLst>
                </a:gridCol>
                <a:gridCol w="2878697">
                  <a:extLst>
                    <a:ext uri="{9D8B030D-6E8A-4147-A177-3AD203B41FA5}">
                      <a16:colId xmlns:a16="http://schemas.microsoft.com/office/drawing/2014/main" xmlns="" val="2797495655"/>
                    </a:ext>
                  </a:extLst>
                </a:gridCol>
              </a:tblGrid>
              <a:tr h="31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Activity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Implementation Steps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Target Audience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Scheme Mapping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22481578"/>
                  </a:ext>
                </a:extLst>
              </a:tr>
              <a:tr h="10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Workshops on Low-Cost Agricultural Tools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Conduct hands-on sessions for farmers on creating simple agricultural tools.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rural workers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Mission, Make in India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30214114"/>
                  </a:ext>
                </a:extLst>
              </a:tr>
              <a:tr h="99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Awareness on Fuel Efficiency Practices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Educate vehicle owners and farmers on fuel-saving techniques and practices.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Vehicle owners and farmers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Energy Efficiency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08895"/>
                  </a:ext>
                </a:extLst>
              </a:tr>
              <a:tr h="10993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Demonstration of Water Pump Maintenance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Showcase maintenance techniques for water pumps to enhance durability.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local mechanics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Jal Shakti Abhiyan, 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94503543"/>
                  </a:ext>
                </a:extLst>
              </a:tr>
              <a:tr h="1196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Training on Repair of Basic Machinery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Organize training sessions for youth on repairing basic agricultural and household machinery.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Youth and aspiring mechanics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Skill India Mission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75376590"/>
                  </a:ext>
                </a:extLst>
              </a:tr>
              <a:tr h="9993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DIY Biogas Plant Demonstration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Demonstrate the setup of a small-scale biogas plant using household waste.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Farmers and households</a:t>
                      </a:r>
                      <a:endParaRPr lang="en-IN" sz="1800" kern="10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kern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National Biogas and Manure Management Program</a:t>
                      </a:r>
                      <a:endParaRPr lang="en-IN" sz="1800" kern="100" dirty="0">
                        <a:effectLst/>
                        <a:latin typeface="Times New Roman" panose="02020603050405020304" pitchFamily="18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tint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60080378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4899DB-2279-C3DA-A687-4B6532BCFB7B}"/>
              </a:ext>
            </a:extLst>
          </p:cNvPr>
          <p:cNvSpPr txBox="1"/>
          <p:nvPr/>
        </p:nvSpPr>
        <p:spPr>
          <a:xfrm>
            <a:off x="220011" y="163284"/>
            <a:ext cx="708430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kumimoji="0" lang="en-US" altLang="en-US" sz="28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Outreach Activities for MECH Department</a:t>
            </a:r>
            <a:endParaRPr lang="en-IN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C0ED9EC-60C5-7E35-3D56-B812FC389E1F}"/>
              </a:ext>
            </a:extLst>
          </p:cNvPr>
          <p:cNvSpPr txBox="1"/>
          <p:nvPr/>
        </p:nvSpPr>
        <p:spPr>
          <a:xfrm>
            <a:off x="8665029" y="127493"/>
            <a:ext cx="34072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Timeline for Completion:3 months</a:t>
            </a:r>
          </a:p>
        </p:txBody>
      </p:sp>
    </p:spTree>
    <p:extLst>
      <p:ext uri="{BB962C8B-B14F-4D97-AF65-F5344CB8AC3E}">
        <p14:creationId xmlns:p14="http://schemas.microsoft.com/office/powerpoint/2010/main" val="16257316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82ACCCBC-EC8A-318B-B05C-6CDC8D0910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03D0C253-5948-F7EB-4F5B-669663F2138C}"/>
              </a:ext>
            </a:extLst>
          </p:cNvPr>
          <p:cNvSpPr txBox="1"/>
          <p:nvPr/>
        </p:nvSpPr>
        <p:spPr>
          <a:xfrm>
            <a:off x="148044" y="670472"/>
            <a:ext cx="11137907" cy="286232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welfare through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Healthcare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Resource Access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Empower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Underprivileged Groups, Women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Youth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opportunities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Problem-solving, Leadership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Teamwork Skills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among students and faculty.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Adoption of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Practices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 water conservation and energy efficiency</a:t>
            </a:r>
          </a:p>
          <a:p>
            <a:pPr algn="just"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Reputation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socially responsible organization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955AD93-F1D0-0754-E517-FB48BDFA86B2}"/>
              </a:ext>
            </a:extLst>
          </p:cNvPr>
          <p:cNvSpPr txBox="1"/>
          <p:nvPr/>
        </p:nvSpPr>
        <p:spPr>
          <a:xfrm>
            <a:off x="180702" y="98362"/>
            <a:ext cx="200297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A26A1944-D952-2C4E-D617-F6716B0F6A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49" y="4266512"/>
            <a:ext cx="1977527" cy="236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C8A885B-078F-E543-8C60-EBDB801A6FE4}"/>
              </a:ext>
            </a:extLst>
          </p:cNvPr>
          <p:cNvSpPr txBox="1"/>
          <p:nvPr/>
        </p:nvSpPr>
        <p:spPr>
          <a:xfrm>
            <a:off x="945088" y="3831433"/>
            <a:ext cx="1608638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C60D480-97C8-ED4E-8318-D03750F14209}"/>
              </a:ext>
            </a:extLst>
          </p:cNvPr>
          <p:cNvSpPr txBox="1"/>
          <p:nvPr/>
        </p:nvSpPr>
        <p:spPr>
          <a:xfrm>
            <a:off x="2818356" y="3831433"/>
            <a:ext cx="8818323" cy="2862322"/>
          </a:xfrm>
          <a:prstGeom prst="rect">
            <a:avLst/>
          </a:prstGeom>
          <a:gradFill>
            <a:gsLst>
              <a:gs pos="32782">
                <a:srgbClr val="C1C267"/>
              </a:gs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32782">
                  <a:srgbClr val="C1C267"/>
                </a:gs>
                <a:gs pos="0">
                  <a:srgbClr val="FFC000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Underserved Communities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reducing social inequalities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Real-life Exposure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practical knowledge for students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to national schemes like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India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Swachh Bharat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Abhiyan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Improved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NAAC Accreditation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scores 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Institutional Growth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221" y="98362"/>
            <a:ext cx="2000250" cy="127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12784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065DC55-8138-4B03-542B-04E6A7213DBB}"/>
              </a:ext>
            </a:extLst>
          </p:cNvPr>
          <p:cNvSpPr txBox="1"/>
          <p:nvPr/>
        </p:nvSpPr>
        <p:spPr>
          <a:xfrm>
            <a:off x="1121230" y="2474893"/>
            <a:ext cx="10145484" cy="12003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Industry-Institute Relations through Translational Research</a:t>
            </a:r>
            <a:endParaRPr lang="en-I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17088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E2821C1-63C1-2000-43B2-E20CAAADDF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412A127-998F-43D6-8DB5-C84A71266587}"/>
              </a:ext>
            </a:extLst>
          </p:cNvPr>
          <p:cNvSpPr txBox="1"/>
          <p:nvPr/>
        </p:nvSpPr>
        <p:spPr>
          <a:xfrm>
            <a:off x="217712" y="212323"/>
            <a:ext cx="1128118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Advancing Industry-Institute Relations through Translational Research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879785B-B484-BD3B-069A-C350A8F29B36}"/>
              </a:ext>
            </a:extLst>
          </p:cNvPr>
          <p:cNvSpPr txBox="1"/>
          <p:nvPr/>
        </p:nvSpPr>
        <p:spPr>
          <a:xfrm>
            <a:off x="217711" y="4267852"/>
            <a:ext cx="752337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Transforming Theoretical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discoveries into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Solutions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benefiting both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78D1C7E-7B15-20D2-9094-2D0FD11EF037}"/>
              </a:ext>
            </a:extLst>
          </p:cNvPr>
          <p:cNvSpPr txBox="1"/>
          <p:nvPr/>
        </p:nvSpPr>
        <p:spPr>
          <a:xfrm>
            <a:off x="217712" y="1223637"/>
            <a:ext cx="7523373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bridges the gap between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Knowledge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Applications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C6495DE-155B-4B56-0A82-EC42A15591BD}"/>
              </a:ext>
            </a:extLst>
          </p:cNvPr>
          <p:cNvSpPr txBox="1"/>
          <p:nvPr/>
        </p:nvSpPr>
        <p:spPr>
          <a:xfrm>
            <a:off x="217711" y="2726067"/>
            <a:ext cx="7523374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foster a strong relationship between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Institutions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988" y="3333750"/>
            <a:ext cx="200025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804" y="1427967"/>
            <a:ext cx="4007077" cy="382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14833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CE81BE22-E093-BCD1-8255-E245033C7D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E4E8482-C9B9-D4C6-7570-FB2375CD1125}"/>
              </a:ext>
            </a:extLst>
          </p:cNvPr>
          <p:cNvSpPr txBox="1"/>
          <p:nvPr/>
        </p:nvSpPr>
        <p:spPr>
          <a:xfrm>
            <a:off x="276496" y="91724"/>
            <a:ext cx="11778340" cy="95410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 for Industry-Institute Relations through Translational Research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72215BAA-D2EC-E255-F97A-30E981820E94}"/>
              </a:ext>
            </a:extLst>
          </p:cNvPr>
          <p:cNvSpPr txBox="1"/>
          <p:nvPr/>
        </p:nvSpPr>
        <p:spPr>
          <a:xfrm>
            <a:off x="4325980" y="2361746"/>
            <a:ext cx="7728856" cy="41549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 numCol="1">
            <a:spAutoFit/>
          </a:bodyPr>
          <a:lstStyle/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High-Performance Computing (HPC)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Robotics and Automation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Quantum Computing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Cybersecurity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Renewable Energy and Sustainability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Materials Research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Structural Engineering and Earthquake Simulation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Computational Fluid Dynamics (CFD)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Advanced Electronics and VLSI Design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Additive Manufacturing and 3D Printing Lab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Autonomous Vehicles and Control Systems Lab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DB06EE4-3220-34EB-61FE-400D0691AB75}"/>
              </a:ext>
            </a:extLst>
          </p:cNvPr>
          <p:cNvSpPr txBox="1"/>
          <p:nvPr/>
        </p:nvSpPr>
        <p:spPr>
          <a:xfrm>
            <a:off x="276495" y="1225660"/>
            <a:ext cx="11585653" cy="83099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Create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Joint Labs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researchers and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 Experts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Real-world Problems</a:t>
            </a:r>
            <a:r>
              <a:rPr lang="en-I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together.</a:t>
            </a:r>
          </a:p>
        </p:txBody>
      </p:sp>
      <p:pic>
        <p:nvPicPr>
          <p:cNvPr id="2056" name="Picture 8">
            <a:extLst>
              <a:ext uri="{FF2B5EF4-FFF2-40B4-BE49-F238E27FC236}">
                <a16:creationId xmlns:a16="http://schemas.microsoft.com/office/drawing/2014/main" xmlns="" id="{3880FA4B-01B5-7FE2-3E3F-F27C8AEC08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5" y="2361746"/>
            <a:ext cx="3706783" cy="156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>
            <a:extLst>
              <a:ext uri="{FF2B5EF4-FFF2-40B4-BE49-F238E27FC236}">
                <a16:creationId xmlns:a16="http://schemas.microsoft.com/office/drawing/2014/main" xmlns="" id="{E550FB0C-DD6E-3C1D-0935-F5D8FDCE4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7" y="4037903"/>
            <a:ext cx="3706782" cy="24788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6325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38C7EA-502D-A944-4B21-0495E758AECD}"/>
              </a:ext>
            </a:extLst>
          </p:cNvPr>
          <p:cNvSpPr txBox="1"/>
          <p:nvPr/>
        </p:nvSpPr>
        <p:spPr>
          <a:xfrm>
            <a:off x="3503446" y="4120152"/>
            <a:ext cx="8158286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 summits and workshops to connect researchers with industry leaders.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14B502-8A5E-9B1A-3184-6D0AB6D39876}"/>
              </a:ext>
            </a:extLst>
          </p:cNvPr>
          <p:cNvSpPr txBox="1"/>
          <p:nvPr/>
        </p:nvSpPr>
        <p:spPr>
          <a:xfrm>
            <a:off x="276495" y="1918826"/>
            <a:ext cx="8253729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Industry-based projects, internships, and hackathons in student activities.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26F35C2-8C62-D726-53CD-13E40AB5DD00}"/>
              </a:ext>
            </a:extLst>
          </p:cNvPr>
          <p:cNvSpPr txBox="1"/>
          <p:nvPr/>
        </p:nvSpPr>
        <p:spPr>
          <a:xfrm>
            <a:off x="276495" y="228994"/>
            <a:ext cx="10270420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 for Industry-Institute Relations through Translational Research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xmlns="" id="{FDDE40BB-D470-6481-515B-9A2850189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1078" y="1338821"/>
            <a:ext cx="2900653" cy="22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esearch conclave">
            <a:extLst>
              <a:ext uri="{FF2B5EF4-FFF2-40B4-BE49-F238E27FC236}">
                <a16:creationId xmlns:a16="http://schemas.microsoft.com/office/drawing/2014/main" xmlns="" id="{22A4AB4E-AF7A-1E7B-0019-058725D4A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494" y="3441255"/>
            <a:ext cx="2767329" cy="276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1617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126" y="1859210"/>
            <a:ext cx="11318759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Viksit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Bharat @ 2047 – Role of Indian Universities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68905F-11F0-8239-2385-C97B9FA8FEB5}"/>
              </a:ext>
            </a:extLst>
          </p:cNvPr>
          <p:cNvSpPr txBox="1"/>
          <p:nvPr/>
        </p:nvSpPr>
        <p:spPr>
          <a:xfrm>
            <a:off x="503127" y="183733"/>
            <a:ext cx="1131875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</a:t>
            </a:r>
          </a:p>
          <a:p>
            <a:pPr algn="ctr"/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</a:t>
            </a:r>
            <a:r>
              <a:rPr lang="en-US" sz="3600" b="1" baseline="30000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IQAC meeting</a:t>
            </a:r>
            <a:endParaRPr lang="en-IN" sz="360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1EDB0F-66EC-BC93-DE3B-C2BBCCAFDC8D}"/>
              </a:ext>
            </a:extLst>
          </p:cNvPr>
          <p:cNvSpPr txBox="1"/>
          <p:nvPr/>
        </p:nvSpPr>
        <p:spPr>
          <a:xfrm>
            <a:off x="530363" y="2780780"/>
            <a:ext cx="11291523" cy="2862322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of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Viksit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Bharat 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Basic amenities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Opportunities for growth and quality life for every person in the country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Manpower to turn the India into manufacturing hub</a:t>
            </a:r>
          </a:p>
          <a:p>
            <a:pPr marL="342900" lvl="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It is a great  opportunity to Siddhartha university to excel at national level.</a:t>
            </a:r>
            <a:endParaRPr lang="en-IN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615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38803F8-3C93-B439-8AEE-C3702A7CA0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A17243-14A4-9387-2407-8D4B150BC454}"/>
              </a:ext>
            </a:extLst>
          </p:cNvPr>
          <p:cNvSpPr txBox="1"/>
          <p:nvPr/>
        </p:nvSpPr>
        <p:spPr>
          <a:xfrm>
            <a:off x="4050300" y="5551776"/>
            <a:ext cx="7251521" cy="11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 on research projects that address societal challenges, like clean energy or healthcare.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2519B6B-A1DA-4663-B40C-C5E144478CAA}"/>
              </a:ext>
            </a:extLst>
          </p:cNvPr>
          <p:cNvSpPr txBox="1"/>
          <p:nvPr/>
        </p:nvSpPr>
        <p:spPr>
          <a:xfrm>
            <a:off x="368751" y="1404435"/>
            <a:ext cx="7033534" cy="11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Publish research and file patents jointly with industry partners.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3E76989-A19F-6166-1400-1C54F2FACD0E}"/>
              </a:ext>
            </a:extLst>
          </p:cNvPr>
          <p:cNvSpPr txBox="1"/>
          <p:nvPr/>
        </p:nvSpPr>
        <p:spPr>
          <a:xfrm>
            <a:off x="368752" y="2732343"/>
            <a:ext cx="7033533" cy="1133965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Regularly align courses with the latest industry trends and needs.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FA73841-8720-2FC6-BFE0-BDF704E0E770}"/>
              </a:ext>
            </a:extLst>
          </p:cNvPr>
          <p:cNvSpPr txBox="1"/>
          <p:nvPr/>
        </p:nvSpPr>
        <p:spPr>
          <a:xfrm>
            <a:off x="4115913" y="4109365"/>
            <a:ext cx="7185908" cy="120032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industry experts to guide institutional research priorities.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FA60919E-619C-34D3-6ADB-D37CC85F27E0}"/>
              </a:ext>
            </a:extLst>
          </p:cNvPr>
          <p:cNvSpPr txBox="1"/>
          <p:nvPr/>
        </p:nvSpPr>
        <p:spPr>
          <a:xfrm>
            <a:off x="368752" y="172259"/>
            <a:ext cx="10933069" cy="95410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 Strategy for Industry-Institute Relations through Translational Research</a:t>
            </a:r>
            <a:endParaRPr lang="en-IN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>
            <a:extLst>
              <a:ext uri="{FF2B5EF4-FFF2-40B4-BE49-F238E27FC236}">
                <a16:creationId xmlns:a16="http://schemas.microsoft.com/office/drawing/2014/main" xmlns="" id="{25C34CD4-8FA6-1CC8-002D-47E89D6C8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7218" y="1404435"/>
            <a:ext cx="3004457" cy="2435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071" y="4221685"/>
            <a:ext cx="3271581" cy="24978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54919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EF20F99-A331-64E9-894E-4D0A5D40F7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>
            <a:extLst>
              <a:ext uri="{FF2B5EF4-FFF2-40B4-BE49-F238E27FC236}">
                <a16:creationId xmlns:a16="http://schemas.microsoft.com/office/drawing/2014/main" xmlns="" id="{CECCDE93-2343-B543-D040-CDB0D32E3C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5143" y="1034143"/>
            <a:ext cx="9568543" cy="4909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66676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177F27B-3294-2F06-EFC0-3C3B127B00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>
            <a:extLst>
              <a:ext uri="{FF2B5EF4-FFF2-40B4-BE49-F238E27FC236}">
                <a16:creationId xmlns:a16="http://schemas.microsoft.com/office/drawing/2014/main" xmlns="" id="{7643CB78-E899-AA57-01D5-338CF6019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342" y="533400"/>
            <a:ext cx="10003971" cy="5823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645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503127" y="1696372"/>
            <a:ext cx="11185743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12700" marR="5080" algn="just">
              <a:buClr>
                <a:prstClr val="black"/>
              </a:buClr>
              <a:buSzPct val="114285"/>
            </a:pPr>
            <a:r>
              <a:rPr lang="en-US" sz="2800" b="1" kern="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Promotion of Inter-departmental/multidisciplinary Research among Engineering Departments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B368905F-11F0-8239-2385-C97B9FA8FEB5}"/>
              </a:ext>
            </a:extLst>
          </p:cNvPr>
          <p:cNvSpPr txBox="1"/>
          <p:nvPr/>
        </p:nvSpPr>
        <p:spPr>
          <a:xfrm>
            <a:off x="450937" y="183733"/>
            <a:ext cx="11370949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Action taken report on the proposals of 34th IQAC meeting</a:t>
            </a:r>
            <a:endParaRPr lang="en-IN" sz="3600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221EDB0F-66EC-BC93-DE3B-C2BBCCAFDC8D}"/>
              </a:ext>
            </a:extLst>
          </p:cNvPr>
          <p:cNvSpPr txBox="1"/>
          <p:nvPr/>
        </p:nvSpPr>
        <p:spPr>
          <a:xfrm>
            <a:off x="460977" y="2993722"/>
            <a:ext cx="11360909" cy="3416320"/>
          </a:xfrm>
          <a:prstGeom prst="rect">
            <a:avLst/>
          </a:prstGeom>
          <a:gradFill>
            <a:gsLst>
              <a:gs pos="35000">
                <a:schemeClr val="accent1">
                  <a:alpha val="18000"/>
                  <a:lumMod val="42000"/>
                  <a:lumOff val="58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path path="shape">
              <a:fillToRect l="50000" t="50000" r="50000" b="50000"/>
            </a:path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Several strategies were proposed in 34</a:t>
            </a:r>
            <a:r>
              <a:rPr lang="en-US" sz="2400" baseline="300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</a:t>
            </a: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IQAC meeting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Identifying common goals and priorities between departments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Establishing collaborative labs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Developing inter departmental research teams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Creating shared R&amp;D facilities</a:t>
            </a:r>
          </a:p>
          <a:p>
            <a:pPr marL="800100" lvl="1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Provide joint research seed grants and seek external funding</a:t>
            </a:r>
          </a:p>
        </p:txBody>
      </p:sp>
    </p:spTree>
    <p:extLst>
      <p:ext uri="{BB962C8B-B14F-4D97-AF65-F5344CB8AC3E}">
        <p14:creationId xmlns:p14="http://schemas.microsoft.com/office/powerpoint/2010/main" val="38008441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CFE2645-16AE-BE27-27B3-47FB2EF92196}"/>
              </a:ext>
            </a:extLst>
          </p:cNvPr>
          <p:cNvSpPr txBox="1"/>
          <p:nvPr/>
        </p:nvSpPr>
        <p:spPr>
          <a:xfrm>
            <a:off x="244257" y="125355"/>
            <a:ext cx="5130452" cy="83099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1000"/>
              </a:spcAft>
            </a:pPr>
            <a:r>
              <a:rPr lang="en-IN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Issues Open for Discussion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6AF40506-2A91-0422-5BCA-1C9D9CDE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27" y="675943"/>
            <a:ext cx="2788105" cy="1929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4BD55066-25C8-FD01-8D26-A6B774CE9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28" y="2858012"/>
            <a:ext cx="2788104" cy="1806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66DBABBA-68BA-29FF-BFBE-3C4550406E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8428" y="4789714"/>
            <a:ext cx="2788104" cy="168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93D6E18-A759-59AB-83F9-6E0C0F78F4BC}"/>
              </a:ext>
            </a:extLst>
          </p:cNvPr>
          <p:cNvSpPr txBox="1"/>
          <p:nvPr/>
        </p:nvSpPr>
        <p:spPr>
          <a:xfrm>
            <a:off x="468084" y="1640679"/>
            <a:ext cx="7648781" cy="138499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buFont typeface="Wingdings" panose="05000000000000000000" pitchFamily="2" charset="2"/>
              <a:buChar char="ü"/>
            </a:pP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Strengthening </a:t>
            </a:r>
            <a:r>
              <a:rPr lang="en-I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outreach programs </a:t>
            </a: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 </a:t>
            </a:r>
            <a:r>
              <a:rPr lang="en-IN" sz="2800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community</a:t>
            </a: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development through </a:t>
            </a:r>
            <a:r>
              <a:rPr lang="en-I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national schemes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0F287C9-7C7E-D7C3-9357-DC53C8D7AF0A}"/>
              </a:ext>
            </a:extLst>
          </p:cNvPr>
          <p:cNvSpPr txBox="1"/>
          <p:nvPr/>
        </p:nvSpPr>
        <p:spPr>
          <a:xfrm>
            <a:off x="468083" y="3710001"/>
            <a:ext cx="7648781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lvl="0" indent="-4572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Advancing </a:t>
            </a:r>
            <a:r>
              <a:rPr lang="en-IN" sz="2800" b="1" dirty="0">
                <a:solidFill>
                  <a:srgbClr val="0066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industry-institute relation </a:t>
            </a: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through translational research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BA8AD46-A01E-DACD-081B-758539B6FF83}"/>
              </a:ext>
            </a:extLst>
          </p:cNvPr>
          <p:cNvSpPr txBox="1"/>
          <p:nvPr/>
        </p:nvSpPr>
        <p:spPr>
          <a:xfrm>
            <a:off x="468084" y="5322206"/>
            <a:ext cx="764878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spcAft>
                <a:spcPts val="1000"/>
              </a:spcAft>
              <a:buFont typeface="Wingdings" panose="05000000000000000000" pitchFamily="2" charset="2"/>
              <a:buChar char="ü"/>
            </a:pPr>
            <a:r>
              <a:rPr lang="en-IN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other with permission of chairperson</a:t>
            </a:r>
            <a:endParaRPr lang="en-IN" sz="2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412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3F8AC04-672E-4CBC-5DC3-9ACEC1C6D130}"/>
              </a:ext>
            </a:extLst>
          </p:cNvPr>
          <p:cNvSpPr txBox="1"/>
          <p:nvPr/>
        </p:nvSpPr>
        <p:spPr>
          <a:xfrm>
            <a:off x="168726" y="131710"/>
            <a:ext cx="11367745" cy="97872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Strengthening Outreach Programs for Community Development through National Schemes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D7A4215A-54FF-DB0C-DF2A-5376EBB2C3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67" y="1328560"/>
            <a:ext cx="2505204" cy="213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09884F46-8767-F680-46DC-45BEA90903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1267" y="3646249"/>
            <a:ext cx="2505204" cy="2513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DD97369-A8B9-9957-4DB2-935CE934A250}"/>
              </a:ext>
            </a:extLst>
          </p:cNvPr>
          <p:cNvSpPr txBox="1"/>
          <p:nvPr/>
        </p:nvSpPr>
        <p:spPr>
          <a:xfrm>
            <a:off x="168714" y="1664710"/>
            <a:ext cx="8504468" cy="57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Economic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5067B19-502E-A262-FFDB-B0468CFC5F10}"/>
              </a:ext>
            </a:extLst>
          </p:cNvPr>
          <p:cNvSpPr txBox="1"/>
          <p:nvPr/>
        </p:nvSpPr>
        <p:spPr>
          <a:xfrm>
            <a:off x="168723" y="2800633"/>
            <a:ext cx="8504467" cy="57996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bring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Communities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closer.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E93E368-A874-918A-092B-254F2FCED85E}"/>
              </a:ext>
            </a:extLst>
          </p:cNvPr>
          <p:cNvSpPr txBox="1"/>
          <p:nvPr/>
        </p:nvSpPr>
        <p:spPr>
          <a:xfrm>
            <a:off x="168714" y="3910380"/>
            <a:ext cx="8504465" cy="113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685800" indent="-457200" algn="just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support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Development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Empower Underprivileged Groups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0603A5-32C1-5936-9680-B8D0B83DB415}"/>
              </a:ext>
            </a:extLst>
          </p:cNvPr>
          <p:cNvSpPr txBox="1"/>
          <p:nvPr/>
        </p:nvSpPr>
        <p:spPr>
          <a:xfrm>
            <a:off x="181243" y="5517997"/>
            <a:ext cx="8504462" cy="5795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increase the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Institution's Role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helping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Society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1060048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0362818-5A35-E9D7-418E-0C423AD7A543}"/>
              </a:ext>
            </a:extLst>
          </p:cNvPr>
          <p:cNvSpPr txBox="1"/>
          <p:nvPr/>
        </p:nvSpPr>
        <p:spPr>
          <a:xfrm>
            <a:off x="751988" y="359899"/>
            <a:ext cx="10514726" cy="58477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chemeClr val="tx2">
                    <a:lumMod val="50000"/>
                    <a:lumOff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National Schemes Associated with Outreach Programs</a:t>
            </a:r>
            <a:endParaRPr lang="en-IN" sz="3200" b="1" dirty="0">
              <a:solidFill>
                <a:schemeClr val="tx2">
                  <a:lumMod val="50000"/>
                  <a:lumOff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D43C11-449E-97A7-C5E8-13AFD56CDAA7}"/>
              </a:ext>
            </a:extLst>
          </p:cNvPr>
          <p:cNvSpPr txBox="1"/>
          <p:nvPr/>
        </p:nvSpPr>
        <p:spPr>
          <a:xfrm>
            <a:off x="740191" y="5545974"/>
            <a:ext cx="10526523" cy="11339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various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Societal Challenges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focus on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Education, Health, Skill development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Environmental Conservation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Empowerment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190" y="1098118"/>
            <a:ext cx="10526524" cy="3951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0180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A78BF9-D570-6003-9240-F76D177FCBDD}"/>
              </a:ext>
            </a:extLst>
          </p:cNvPr>
          <p:cNvSpPr txBox="1"/>
          <p:nvPr/>
        </p:nvSpPr>
        <p:spPr>
          <a:xfrm>
            <a:off x="283027" y="1019251"/>
            <a:ext cx="8860974" cy="1938992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Cleanliness, sanitation, and waste management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Organizing cleanliness drives in villages and urban areas.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Awareness on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Hygiene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Sustainable Waste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practices.</a:t>
            </a: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Constructing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Toilets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improving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Sanitation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7A39559-E964-815D-B0B3-D894777F35CE}"/>
              </a:ext>
            </a:extLst>
          </p:cNvPr>
          <p:cNvSpPr txBox="1"/>
          <p:nvPr/>
        </p:nvSpPr>
        <p:spPr>
          <a:xfrm>
            <a:off x="283027" y="250763"/>
            <a:ext cx="7336973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Swachh Bharat Abhiyan (Clean India Mission)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553A7C4-91C5-05C4-342E-22314DD34EDE}"/>
              </a:ext>
            </a:extLst>
          </p:cNvPr>
          <p:cNvSpPr txBox="1"/>
          <p:nvPr/>
        </p:nvSpPr>
        <p:spPr>
          <a:xfrm>
            <a:off x="7401331" y="3336097"/>
            <a:ext cx="4016831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Unnat Bharat Abhiyan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F943F789-0533-02AB-68EA-A1D7D5DA3A08}"/>
              </a:ext>
            </a:extLst>
          </p:cNvPr>
          <p:cNvSpPr txBox="1"/>
          <p:nvPr/>
        </p:nvSpPr>
        <p:spPr>
          <a:xfrm>
            <a:off x="2464680" y="4057251"/>
            <a:ext cx="9441997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Rural development through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Academic Expertise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Adoption of Villages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address local issues like education, health, and water conservation.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Sustainable Technological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solutions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Rural Challenges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surveys to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Identify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solve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Developmental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needs.</a:t>
            </a: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xmlns="" id="{2FE6C160-A04A-8FC3-FBEF-9A4528CBD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027" y="4057250"/>
            <a:ext cx="1942132" cy="2307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9746" y="751618"/>
            <a:ext cx="2457450" cy="220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61989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20451E85-1DFD-3B46-1FC1-4092872E85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E0F1208-6666-8354-0AEA-23C72C2D0871}"/>
              </a:ext>
            </a:extLst>
          </p:cNvPr>
          <p:cNvSpPr txBox="1"/>
          <p:nvPr/>
        </p:nvSpPr>
        <p:spPr>
          <a:xfrm>
            <a:off x="239485" y="98363"/>
            <a:ext cx="3731266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India Initiative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4E3D736-2609-879D-E5B7-36EEACAC3991}"/>
              </a:ext>
            </a:extLst>
          </p:cNvPr>
          <p:cNvSpPr txBox="1"/>
          <p:nvPr/>
        </p:nvSpPr>
        <p:spPr>
          <a:xfrm>
            <a:off x="239484" y="742290"/>
            <a:ext cx="895462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Literacy and e-governance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communities in using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Smartphones, Online banking,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Payment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Setting up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Literacy Camps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rural populations.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Educating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citizens about accessing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Government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6567881-9292-6971-5097-A8269A85CE2D}"/>
              </a:ext>
            </a:extLst>
          </p:cNvPr>
          <p:cNvSpPr txBox="1"/>
          <p:nvPr/>
        </p:nvSpPr>
        <p:spPr>
          <a:xfrm>
            <a:off x="8275680" y="3305867"/>
            <a:ext cx="3603170" cy="5232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I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India Mission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8056684-E96E-2CC0-42F6-F311D4DE1462}"/>
              </a:ext>
            </a:extLst>
          </p:cNvPr>
          <p:cNvSpPr txBox="1"/>
          <p:nvPr/>
        </p:nvSpPr>
        <p:spPr>
          <a:xfrm>
            <a:off x="2585730" y="3992454"/>
            <a:ext cx="9293120" cy="230832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Focus Area: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Development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Vocational Training.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Activities: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Conducting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Workshops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areas like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IT, Agriculture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Handicrafts.</a:t>
            </a:r>
          </a:p>
          <a:p>
            <a:pPr marL="342900" indent="-342900" algn="just">
              <a:buFont typeface="Wingdings" panose="05000000000000000000" pitchFamily="2" charset="2"/>
              <a:buChar char="§"/>
            </a:pP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Certification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under recognized </a:t>
            </a:r>
            <a:r>
              <a:rPr lang="en-I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 Development </a:t>
            </a:r>
            <a:r>
              <a:rPr lang="en-I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frameworks.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BE2A8CE9-189C-4E3B-064D-C372A1023A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85884" y="742290"/>
            <a:ext cx="2492966" cy="2320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485" y="3992455"/>
            <a:ext cx="2149476" cy="2308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11129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2626</Words>
  <Application>Microsoft Office PowerPoint</Application>
  <PresentationFormat>Custom</PresentationFormat>
  <Paragraphs>411</Paragraphs>
  <Slides>32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  WELCOME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Lenovo</dc:creator>
  <cp:lastModifiedBy>Dr.CSS ANUPAMA</cp:lastModifiedBy>
  <cp:revision>141</cp:revision>
  <dcterms:created xsi:type="dcterms:W3CDTF">2024-12-03T04:17:33Z</dcterms:created>
  <dcterms:modified xsi:type="dcterms:W3CDTF">2025-01-29T04:41:58Z</dcterms:modified>
</cp:coreProperties>
</file>