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32" r:id="rId2"/>
    <p:sldId id="729" r:id="rId3"/>
    <p:sldId id="633" r:id="rId4"/>
    <p:sldId id="643" r:id="rId5"/>
    <p:sldId id="715" r:id="rId6"/>
    <p:sldId id="724" r:id="rId7"/>
    <p:sldId id="673" r:id="rId8"/>
    <p:sldId id="674" r:id="rId9"/>
    <p:sldId id="718" r:id="rId10"/>
    <p:sldId id="722" r:id="rId11"/>
    <p:sldId id="720" r:id="rId12"/>
    <p:sldId id="742" r:id="rId13"/>
    <p:sldId id="740" r:id="rId14"/>
    <p:sldId id="741" r:id="rId15"/>
    <p:sldId id="739" r:id="rId16"/>
    <p:sldId id="743" r:id="rId17"/>
    <p:sldId id="738" r:id="rId18"/>
    <p:sldId id="735" r:id="rId19"/>
    <p:sldId id="736" r:id="rId20"/>
    <p:sldId id="737" r:id="rId21"/>
    <p:sldId id="717" r:id="rId22"/>
    <p:sldId id="659" r:id="rId23"/>
    <p:sldId id="462" r:id="rId24"/>
  </p:sldIdLst>
  <p:sldSz cx="12192000" cy="6858000"/>
  <p:notesSz cx="9942513" cy="6761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1FF"/>
    <a:srgbClr val="E3E3EB"/>
    <a:srgbClr val="D71B07"/>
    <a:srgbClr val="D997BE"/>
    <a:srgbClr val="19B7EF"/>
    <a:srgbClr val="E0FFFD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4995" autoAdjust="0"/>
    <p:restoredTop sz="94458" autoAdjust="0"/>
  </p:normalViewPr>
  <p:slideViewPr>
    <p:cSldViewPr>
      <p:cViewPr varScale="1">
        <p:scale>
          <a:sx n="110" d="100"/>
          <a:sy n="110" d="100"/>
        </p:scale>
        <p:origin x="-1374" y="-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6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50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95095-7CC9-4DF0-A1B9-88BBA9D5FE13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21541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502" y="6421541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E2901-81D4-4CE3-9F7D-E7BF59411E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02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870" cy="3385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963" y="0"/>
            <a:ext cx="4308870" cy="3385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E911D-61EE-4A21-8BB7-1A23F432CC73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08000"/>
            <a:ext cx="450373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584" y="3211326"/>
            <a:ext cx="7955355" cy="3042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22655"/>
            <a:ext cx="4308870" cy="337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963" y="6422655"/>
            <a:ext cx="4308870" cy="337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8BEFC-A62E-4CC2-8952-AC5F1D794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2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24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45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45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45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16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55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66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56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53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45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9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0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78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45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45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45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45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4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1620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60831" y="580644"/>
            <a:ext cx="11065764" cy="5731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8012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0"/>
                </a:moveTo>
                <a:lnTo>
                  <a:pt x="10972800" y="0"/>
                </a:lnTo>
                <a:lnTo>
                  <a:pt x="109728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82729" y="0"/>
            <a:ext cx="606425" cy="7530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782729" y="6097262"/>
            <a:ext cx="606425" cy="7530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96174" y="2421470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96" y="0"/>
                </a:lnTo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0392" y="983259"/>
            <a:ext cx="10171214" cy="104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7476" y="1507070"/>
            <a:ext cx="10097046" cy="4180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1620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76"/>
            <a:ext cx="12192000" cy="6553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10014" y="1604474"/>
            <a:ext cx="7543800" cy="3835400"/>
          </a:xfrm>
          <a:custGeom>
            <a:avLst/>
            <a:gdLst/>
            <a:ahLst/>
            <a:cxnLst/>
            <a:rect l="l" t="t" r="r" b="b"/>
            <a:pathLst>
              <a:path w="7543800" h="3835400">
                <a:moveTo>
                  <a:pt x="0" y="0"/>
                </a:moveTo>
                <a:lnTo>
                  <a:pt x="7543800" y="0"/>
                </a:lnTo>
                <a:lnTo>
                  <a:pt x="7543800" y="3835400"/>
                </a:lnTo>
                <a:lnTo>
                  <a:pt x="0" y="38354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5617" y="88"/>
            <a:ext cx="612597" cy="1752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75617" y="5333999"/>
            <a:ext cx="612597" cy="1523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92400" y="3522129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5670" y="0"/>
                </a:lnTo>
              </a:path>
            </a:pathLst>
          </a:custGeom>
          <a:ln w="1905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80941" y="342862"/>
            <a:ext cx="464820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WELCOME</a:t>
            </a:r>
            <a:endParaRPr sz="7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2200" y="1989147"/>
            <a:ext cx="7620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479040" algn="l"/>
              </a:tabLst>
            </a:pPr>
            <a:r>
              <a:rPr lang="en-IN" sz="4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IN" sz="4800" b="1" baseline="300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IN" sz="4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IQAC Regular Meeting </a:t>
            </a:r>
            <a:endParaRPr lang="en-US" sz="48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37843" cy="13106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84499" y="3718496"/>
            <a:ext cx="5831840" cy="1017905"/>
          </a:xfrm>
          <a:custGeom>
            <a:avLst/>
            <a:gdLst/>
            <a:ahLst/>
            <a:cxnLst/>
            <a:rect l="l" t="t" r="r" b="b"/>
            <a:pathLst>
              <a:path w="5831840" h="1017904">
                <a:moveTo>
                  <a:pt x="5661799" y="0"/>
                </a:moveTo>
                <a:lnTo>
                  <a:pt x="169659" y="0"/>
                </a:lnTo>
                <a:lnTo>
                  <a:pt x="124557" y="6060"/>
                </a:lnTo>
                <a:lnTo>
                  <a:pt x="84028" y="23163"/>
                </a:lnTo>
                <a:lnTo>
                  <a:pt x="49691" y="49691"/>
                </a:lnTo>
                <a:lnTo>
                  <a:pt x="23163" y="84028"/>
                </a:lnTo>
                <a:lnTo>
                  <a:pt x="6060" y="124557"/>
                </a:lnTo>
                <a:lnTo>
                  <a:pt x="0" y="169659"/>
                </a:lnTo>
                <a:lnTo>
                  <a:pt x="0" y="848258"/>
                </a:lnTo>
                <a:lnTo>
                  <a:pt x="6060" y="893360"/>
                </a:lnTo>
                <a:lnTo>
                  <a:pt x="23163" y="933888"/>
                </a:lnTo>
                <a:lnTo>
                  <a:pt x="49691" y="968225"/>
                </a:lnTo>
                <a:lnTo>
                  <a:pt x="84028" y="994754"/>
                </a:lnTo>
                <a:lnTo>
                  <a:pt x="124557" y="1011857"/>
                </a:lnTo>
                <a:lnTo>
                  <a:pt x="169659" y="1017917"/>
                </a:lnTo>
                <a:lnTo>
                  <a:pt x="5661799" y="1017917"/>
                </a:lnTo>
                <a:lnTo>
                  <a:pt x="5706901" y="1011857"/>
                </a:lnTo>
                <a:lnTo>
                  <a:pt x="5747430" y="994754"/>
                </a:lnTo>
                <a:lnTo>
                  <a:pt x="5781767" y="968225"/>
                </a:lnTo>
                <a:lnTo>
                  <a:pt x="5808295" y="933888"/>
                </a:lnTo>
                <a:lnTo>
                  <a:pt x="5825398" y="893360"/>
                </a:lnTo>
                <a:lnTo>
                  <a:pt x="5831459" y="848258"/>
                </a:lnTo>
                <a:lnTo>
                  <a:pt x="5831459" y="169659"/>
                </a:lnTo>
                <a:lnTo>
                  <a:pt x="5825398" y="124557"/>
                </a:lnTo>
                <a:lnTo>
                  <a:pt x="5808295" y="84028"/>
                </a:lnTo>
                <a:lnTo>
                  <a:pt x="5781767" y="49691"/>
                </a:lnTo>
                <a:lnTo>
                  <a:pt x="5747430" y="23163"/>
                </a:lnTo>
                <a:lnTo>
                  <a:pt x="5706901" y="6060"/>
                </a:lnTo>
                <a:lnTo>
                  <a:pt x="5661799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84499" y="3729291"/>
            <a:ext cx="5831840" cy="1017905"/>
          </a:xfrm>
          <a:custGeom>
            <a:avLst/>
            <a:gdLst/>
            <a:ahLst/>
            <a:cxnLst/>
            <a:rect l="l" t="t" r="r" b="b"/>
            <a:pathLst>
              <a:path w="5831840" h="1017904">
                <a:moveTo>
                  <a:pt x="0" y="169659"/>
                </a:moveTo>
                <a:lnTo>
                  <a:pt x="6060" y="124557"/>
                </a:lnTo>
                <a:lnTo>
                  <a:pt x="23163" y="84028"/>
                </a:lnTo>
                <a:lnTo>
                  <a:pt x="49691" y="49691"/>
                </a:lnTo>
                <a:lnTo>
                  <a:pt x="84028" y="23163"/>
                </a:lnTo>
                <a:lnTo>
                  <a:pt x="124557" y="6060"/>
                </a:lnTo>
                <a:lnTo>
                  <a:pt x="169659" y="0"/>
                </a:lnTo>
                <a:lnTo>
                  <a:pt x="5661799" y="0"/>
                </a:lnTo>
                <a:lnTo>
                  <a:pt x="5706901" y="6060"/>
                </a:lnTo>
                <a:lnTo>
                  <a:pt x="5747430" y="23163"/>
                </a:lnTo>
                <a:lnTo>
                  <a:pt x="5781767" y="49691"/>
                </a:lnTo>
                <a:lnTo>
                  <a:pt x="5808295" y="84028"/>
                </a:lnTo>
                <a:lnTo>
                  <a:pt x="5825398" y="124557"/>
                </a:lnTo>
                <a:lnTo>
                  <a:pt x="5831459" y="169659"/>
                </a:lnTo>
                <a:lnTo>
                  <a:pt x="5831459" y="848258"/>
                </a:lnTo>
                <a:lnTo>
                  <a:pt x="5825398" y="893360"/>
                </a:lnTo>
                <a:lnTo>
                  <a:pt x="5808295" y="933888"/>
                </a:lnTo>
                <a:lnTo>
                  <a:pt x="5781767" y="968225"/>
                </a:lnTo>
                <a:lnTo>
                  <a:pt x="5747430" y="994754"/>
                </a:lnTo>
                <a:lnTo>
                  <a:pt x="5706901" y="1011857"/>
                </a:lnTo>
                <a:lnTo>
                  <a:pt x="5661799" y="1017917"/>
                </a:lnTo>
                <a:lnTo>
                  <a:pt x="169659" y="1017917"/>
                </a:lnTo>
                <a:lnTo>
                  <a:pt x="124557" y="1011857"/>
                </a:lnTo>
                <a:lnTo>
                  <a:pt x="84028" y="994754"/>
                </a:lnTo>
                <a:lnTo>
                  <a:pt x="49691" y="968225"/>
                </a:lnTo>
                <a:lnTo>
                  <a:pt x="23163" y="933888"/>
                </a:lnTo>
                <a:lnTo>
                  <a:pt x="6060" y="893360"/>
                </a:lnTo>
                <a:lnTo>
                  <a:pt x="0" y="848258"/>
                </a:lnTo>
                <a:lnTo>
                  <a:pt x="0" y="169659"/>
                </a:lnTo>
                <a:close/>
              </a:path>
            </a:pathLst>
          </a:custGeom>
          <a:ln w="1905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40645" y="4012004"/>
            <a:ext cx="528253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Tuesday,</a:t>
            </a:r>
            <a:r>
              <a:rPr lang="en-I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baseline="30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April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023</a:t>
            </a:r>
            <a:endParaRPr lang="en-IN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34" y="6607835"/>
            <a:ext cx="58945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  29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4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April 2023</a:t>
            </a:r>
            <a:r>
              <a:rPr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. </a:t>
            </a:r>
            <a:r>
              <a:rPr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College</a:t>
            </a:r>
            <a:endParaRPr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b="1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     WELCOME </a:t>
            </a:r>
          </a:p>
        </p:txBody>
      </p:sp>
      <p:sp>
        <p:nvSpPr>
          <p:cNvPr id="22" name="object 22"/>
          <p:cNvSpPr/>
          <p:nvPr/>
        </p:nvSpPr>
        <p:spPr>
          <a:xfrm>
            <a:off x="6366293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810061" y="25"/>
            <a:ext cx="1381925" cy="12660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70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lvl="0"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Streamlining - EPICS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29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4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April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92448"/>
            <a:ext cx="1082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lvl="0" indent="-342900" algn="just">
              <a:buClr>
                <a:prstClr val="black"/>
              </a:buClr>
              <a:buSzPct val="114285"/>
            </a:pPr>
            <a:r>
              <a:rPr lang="en-US" sz="22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Streamlining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EPICS. The Projects </a:t>
            </a:r>
            <a:r>
              <a:rPr lang="en-US" sz="2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confine to societal problems with innovative solutions and reach targeted users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98499" y="2557865"/>
            <a:ext cx="5667795" cy="2976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 smtClean="0">
                <a:solidFill>
                  <a:prstClr val="black"/>
                </a:solidFill>
              </a:rPr>
              <a:t>Farming </a:t>
            </a:r>
            <a:r>
              <a:rPr lang="en-US" sz="2400" b="1" dirty="0">
                <a:solidFill>
                  <a:prstClr val="black"/>
                </a:solidFill>
              </a:rPr>
              <a:t>&amp; Agriculture </a:t>
            </a:r>
            <a:endParaRPr lang="en-IN" sz="2400" b="1" dirty="0">
              <a:solidFill>
                <a:prstClr val="black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Health &amp; </a:t>
            </a:r>
            <a:r>
              <a:rPr lang="en-US" sz="2400" b="1" dirty="0" smtClean="0">
                <a:solidFill>
                  <a:prstClr val="black"/>
                </a:solidFill>
              </a:rPr>
              <a:t>well-being</a:t>
            </a:r>
            <a:endParaRPr lang="en-IN" sz="2400" b="1" dirty="0">
              <a:solidFill>
                <a:prstClr val="black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Community safety &amp; crime </a:t>
            </a:r>
            <a:r>
              <a:rPr lang="en-US" sz="2400" b="1" dirty="0" smtClean="0">
                <a:solidFill>
                  <a:prstClr val="black"/>
                </a:solidFill>
              </a:rPr>
              <a:t>Prevention</a:t>
            </a:r>
            <a:endParaRPr lang="en-IN" sz="2400" b="1" dirty="0">
              <a:solidFill>
                <a:prstClr val="black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Community cleanliness &amp; </a:t>
            </a:r>
            <a:r>
              <a:rPr lang="en-US" sz="2400" b="1" dirty="0" smtClean="0">
                <a:solidFill>
                  <a:prstClr val="black"/>
                </a:solidFill>
              </a:rPr>
              <a:t>improvement</a:t>
            </a:r>
          </a:p>
          <a:p>
            <a:pPr marL="342900" indent="-342900">
              <a:lnSpc>
                <a:spcPct val="107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 smtClean="0">
                <a:solidFill>
                  <a:prstClr val="black"/>
                </a:solidFill>
              </a:rPr>
              <a:t>Help environment &amp; fight climate change</a:t>
            </a:r>
            <a:endParaRPr lang="en-IN" sz="2400" b="1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275" y="547251"/>
            <a:ext cx="4561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8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Issues open for discussion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2583265"/>
            <a:ext cx="5139905" cy="245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 smtClean="0">
                <a:solidFill>
                  <a:prstClr val="black"/>
                </a:solidFill>
              </a:rPr>
              <a:t>Helping </a:t>
            </a:r>
            <a:r>
              <a:rPr lang="en-US" sz="2400" b="1" dirty="0">
                <a:solidFill>
                  <a:prstClr val="black"/>
                </a:solidFill>
              </a:rPr>
              <a:t>people with special needs/ </a:t>
            </a:r>
            <a:r>
              <a:rPr lang="en-US" sz="2400" b="1" dirty="0" smtClean="0">
                <a:solidFill>
                  <a:prstClr val="black"/>
                </a:solidFill>
              </a:rPr>
              <a:t>disabilities</a:t>
            </a:r>
            <a:endParaRPr lang="en-IN" sz="2400" b="1" dirty="0">
              <a:solidFill>
                <a:prstClr val="black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Helping </a:t>
            </a:r>
            <a:r>
              <a:rPr lang="en-US" sz="2400" b="1" dirty="0" smtClean="0">
                <a:solidFill>
                  <a:prstClr val="black"/>
                </a:solidFill>
              </a:rPr>
              <a:t>Seniors</a:t>
            </a:r>
            <a:endParaRPr lang="en-IN" sz="2400" b="1" dirty="0">
              <a:solidFill>
                <a:prstClr val="black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Food </a:t>
            </a:r>
            <a:r>
              <a:rPr lang="en-US" sz="2400" b="1" dirty="0" smtClean="0">
                <a:solidFill>
                  <a:prstClr val="black"/>
                </a:solidFill>
              </a:rPr>
              <a:t>collection &amp; distribution</a:t>
            </a:r>
            <a:endParaRPr lang="en-IN" sz="2400" b="1" dirty="0">
              <a:solidFill>
                <a:prstClr val="black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Animals &amp; Pet related </a:t>
            </a:r>
            <a:r>
              <a:rPr lang="en-US" sz="2400" b="1" dirty="0" smtClean="0">
                <a:solidFill>
                  <a:prstClr val="black"/>
                </a:solidFill>
              </a:rPr>
              <a:t>ideas.</a:t>
            </a:r>
            <a:endParaRPr lang="en-IN" sz="2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1529" y="1900748"/>
            <a:ext cx="607525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tabLst>
                <a:tab pos="457200" algn="l"/>
              </a:tabLst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in Community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-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Areas:</a:t>
            </a:r>
            <a:endParaRPr lang="en-IN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90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lvl="0"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Streamlining - EPICS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29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4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April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6096000" cy="447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2590800"/>
            <a:ext cx="4724400" cy="350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Identifying a need</a:t>
            </a:r>
            <a:endParaRPr lang="en-IN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 design criteria and constraints</a:t>
            </a:r>
            <a:endParaRPr lang="en-IN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alternative designs</a:t>
            </a:r>
            <a:endParaRPr lang="en-IN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a prototype of best design</a:t>
            </a:r>
            <a:endParaRPr lang="en-IN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and evaluate the prototype using the design criteria</a:t>
            </a:r>
            <a:endParaRPr lang="en-IN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Analyze test results, make design changes, and </a:t>
            </a:r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retest, if necessary</a:t>
            </a:r>
            <a:endParaRPr lang="en-IN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 the design</a:t>
            </a:r>
            <a:endParaRPr lang="en-IN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3374" y="1976854"/>
            <a:ext cx="29482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EPICS Design Process 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731163"/>
            <a:ext cx="1082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lvl="0" indent="-342900" algn="just">
              <a:buClr>
                <a:prstClr val="black"/>
              </a:buClr>
              <a:buSzPct val="114285"/>
            </a:pPr>
            <a:r>
              <a:rPr lang="en-US" sz="22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Streamlining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EPICS. The Projects </a:t>
            </a:r>
            <a:r>
              <a:rPr lang="en-US" sz="2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confine to societal problems with innovative solutions and reach targeted users</a:t>
            </a:r>
          </a:p>
        </p:txBody>
      </p:sp>
    </p:spTree>
    <p:extLst>
      <p:ext uri="{BB962C8B-B14F-4D97-AF65-F5344CB8AC3E}">
        <p14:creationId xmlns:p14="http://schemas.microsoft.com/office/powerpoint/2010/main" val="265579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lvl="0"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Streamlining - EPICS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29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4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April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8750" y="1805209"/>
            <a:ext cx="4764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Suggestions for improvement </a:t>
            </a:r>
            <a:endParaRPr lang="en-IN" sz="28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350" y="2376279"/>
            <a:ext cx="107453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Directing the students &amp; guides to strictly follow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EPICS design Process</a:t>
            </a:r>
            <a:endParaRPr lang="en-IN" sz="2000" b="1" dirty="0">
              <a:solidFill>
                <a:schemeClr val="tx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en-I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Conducting </a:t>
            </a:r>
            <a:r>
              <a:rPr lang="en-IN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brainstorming sessions </a:t>
            </a:r>
            <a:r>
              <a:rPr lang="en-I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on EPICS to students &amp; faculty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 startAt="2"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Appointing separate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EPICS Committee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at department level for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meticulous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examination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on the progress of the project at every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assessment.</a:t>
            </a:r>
            <a:endParaRPr lang="en-IN" sz="2000" b="1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 startAt="2"/>
            </a:pPr>
            <a:r>
              <a:rPr lang="en-I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Promoting the students to </a:t>
            </a:r>
            <a:r>
              <a:rPr lang="en-IN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reach</a:t>
            </a:r>
            <a:r>
              <a:rPr lang="en-I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their innovations to the </a:t>
            </a:r>
            <a:r>
              <a:rPr lang="en-IN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targeted community. 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 startAt="2"/>
            </a:pPr>
            <a:r>
              <a:rPr lang="en-I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Promoting the </a:t>
            </a:r>
            <a:r>
              <a:rPr lang="en-IN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students </a:t>
            </a:r>
            <a:r>
              <a:rPr lang="en-IN" sz="20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 </a:t>
            </a:r>
            <a:r>
              <a:rPr lang="en-IN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exhibit </a:t>
            </a:r>
            <a:r>
              <a:rPr lang="en-I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their Innovations on </a:t>
            </a:r>
            <a:r>
              <a:rPr lang="en-IN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prominent platforms</a:t>
            </a:r>
            <a:r>
              <a:rPr lang="en-I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 startAt="2"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Selection of the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best EPICS project at department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level…..and appreciation to students &amp; faculty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 startAt="2"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Selection of the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best EPICS project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out of the best projects of departments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 Institute level and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appreciation to students &amp;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faculty.</a:t>
            </a:r>
            <a:endParaRPr lang="en-IN" sz="2000" b="1" dirty="0" smtClean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710954"/>
            <a:ext cx="1082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lvl="0" indent="-342900" algn="just">
              <a:buClr>
                <a:prstClr val="black"/>
              </a:buClr>
              <a:buSzPct val="114285"/>
            </a:pPr>
            <a:r>
              <a:rPr lang="en-US" sz="22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Streamlining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EPICS. The Projects </a:t>
            </a:r>
            <a:r>
              <a:rPr lang="en-US" sz="2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confine to societal problems with innovative solutions and reach targeted users</a:t>
            </a:r>
          </a:p>
        </p:txBody>
      </p:sp>
    </p:spTree>
    <p:extLst>
      <p:ext uri="{BB962C8B-B14F-4D97-AF65-F5344CB8AC3E}">
        <p14:creationId xmlns:p14="http://schemas.microsoft.com/office/powerpoint/2010/main" val="408741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lvl="0"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Streamlining - EPICS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29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4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April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302841"/>
            <a:ext cx="575702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tabLst>
                <a:tab pos="457200" algn="l"/>
              </a:tabLst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Institution’s EPICS Projects - Samples:</a:t>
            </a:r>
            <a:endParaRPr lang="en-IN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610322"/>
              </p:ext>
            </p:extLst>
          </p:nvPr>
        </p:nvGraphicFramePr>
        <p:xfrm>
          <a:off x="685800" y="1790347"/>
          <a:ext cx="10820399" cy="4249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7772400"/>
                <a:gridCol w="2057399"/>
              </a:tblGrid>
              <a:tr h="359851">
                <a:tc>
                  <a:txBody>
                    <a:bodyPr/>
                    <a:lstStyle/>
                    <a:p>
                      <a:r>
                        <a:rPr lang="en-IN" sz="2400" dirty="0" err="1" smtClean="0"/>
                        <a:t>Dept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EPICS Projects - samples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163404">
                <a:tc rowSpan="5">
                  <a:txBody>
                    <a:bodyPr/>
                    <a:lstStyle/>
                    <a:p>
                      <a:r>
                        <a:rPr lang="en-IN" sz="1800" b="1" dirty="0" smtClean="0"/>
                        <a:t>CSE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IN" sz="18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Diabetic analyser Unit – Design patent -Granted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3404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IN" sz="18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Smart</a:t>
                      </a:r>
                      <a:r>
                        <a:rPr lang="en-IN" sz="1800" b="1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Driver Monitoring System – Patent Published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227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kumimoji="0" lang="en-IN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Calibri"/>
                        </a:rPr>
                        <a:t>Real time Weather Forecast model for Disaster Management using Machine Learning Algorithms.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227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IN" sz="18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Smart</a:t>
                      </a:r>
                      <a:r>
                        <a:rPr lang="en-IN" sz="1800" b="1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door lock using simultaneous face liveliness &amp; face detection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519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IN" sz="1800" b="1" dirty="0" smtClean="0"/>
                        <a:t>PAW</a:t>
                      </a:r>
                      <a:r>
                        <a:rPr lang="en-IN" sz="1800" b="1" baseline="0" dirty="0" smtClean="0"/>
                        <a:t> Patrol – </a:t>
                      </a:r>
                      <a:r>
                        <a:rPr lang="en-IN" sz="1800" b="1" baseline="0" dirty="0" err="1" smtClean="0"/>
                        <a:t>IoT</a:t>
                      </a:r>
                      <a:r>
                        <a:rPr lang="en-IN" sz="1800" b="1" baseline="0" dirty="0" smtClean="0"/>
                        <a:t> based smart wearable device for woman (Paedophile / Alzheimer woman)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</a:tr>
              <a:tr h="152513"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IN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 remote health monitoring system.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20153">
                <a:tc>
                  <a:txBody>
                    <a:bodyPr/>
                    <a:lstStyle/>
                    <a:p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IN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IoT</a:t>
                      </a:r>
                      <a:r>
                        <a:rPr lang="en-IN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based vehicle accident detection and rescue system 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10015">
                <a:tc>
                  <a:txBody>
                    <a:bodyPr/>
                    <a:lstStyle/>
                    <a:p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IN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 blind stick using ESP-32s with voice alert 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87519">
                <a:tc>
                  <a:txBody>
                    <a:bodyPr/>
                    <a:lstStyle/>
                    <a:p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IN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Automatic Alcohol sensing and Vehicle Accident detection using GPS and GSM 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533400"/>
            <a:ext cx="1082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lvl="0" indent="-342900" algn="just">
              <a:buClr>
                <a:prstClr val="black"/>
              </a:buClr>
              <a:buSzPct val="114285"/>
            </a:pPr>
            <a:r>
              <a:rPr lang="en-US" sz="22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Streamlining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EPICS. The Projects </a:t>
            </a:r>
            <a:r>
              <a:rPr lang="en-US" sz="2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confine to societal problems with innovative solutions and reach targeted users</a:t>
            </a:r>
          </a:p>
        </p:txBody>
      </p:sp>
    </p:spTree>
    <p:extLst>
      <p:ext uri="{BB962C8B-B14F-4D97-AF65-F5344CB8AC3E}">
        <p14:creationId xmlns:p14="http://schemas.microsoft.com/office/powerpoint/2010/main" val="240596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lvl="0"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Streamlining - EPICS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29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4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April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905000"/>
            <a:ext cx="575702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tabLst>
                <a:tab pos="457200" algn="l"/>
              </a:tabLst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Institution’s EPICS Projects - Samples:</a:t>
            </a:r>
            <a:endParaRPr lang="en-IN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267463"/>
              </p:ext>
            </p:extLst>
          </p:nvPr>
        </p:nvGraphicFramePr>
        <p:xfrm>
          <a:off x="990600" y="2514600"/>
          <a:ext cx="102108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172"/>
                <a:gridCol w="6849228"/>
                <a:gridCol w="2057400"/>
              </a:tblGrid>
              <a:tr h="310015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Dept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EPICS Projects - samples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10015">
                <a:tc>
                  <a:txBody>
                    <a:bodyPr/>
                    <a:lstStyle/>
                    <a:p>
                      <a:r>
                        <a:rPr lang="en-IN" sz="2100" b="1" dirty="0" smtClean="0"/>
                        <a:t>EIE</a:t>
                      </a:r>
                      <a:endParaRPr lang="en-IN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1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 vision Goggles for Visually Impaired persons</a:t>
                      </a:r>
                      <a:endParaRPr lang="en-IN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10015">
                <a:tc>
                  <a:txBody>
                    <a:bodyPr/>
                    <a:lstStyle/>
                    <a:p>
                      <a:r>
                        <a:rPr lang="en-IN" sz="2100" b="1" dirty="0" smtClean="0"/>
                        <a:t>ECE</a:t>
                      </a:r>
                      <a:endParaRPr lang="en-IN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100" b="1" dirty="0" smtClean="0"/>
                        <a:t>Smart Electronics glove for disabled people</a:t>
                      </a:r>
                      <a:endParaRPr lang="en-IN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87519">
                <a:tc>
                  <a:txBody>
                    <a:bodyPr/>
                    <a:lstStyle/>
                    <a:p>
                      <a:r>
                        <a:rPr lang="en-IN" sz="2100" b="1" dirty="0" smtClean="0"/>
                        <a:t>ECE</a:t>
                      </a:r>
                      <a:endParaRPr lang="en-IN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100" b="1" dirty="0" smtClean="0"/>
                        <a:t>Design and Development of a writing machine for specially abled students to help them in their examinations</a:t>
                      </a:r>
                      <a:endParaRPr lang="en-IN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137273">
                <a:tc>
                  <a:txBody>
                    <a:bodyPr/>
                    <a:lstStyle/>
                    <a:p>
                      <a:r>
                        <a:rPr lang="en-IN" sz="2100" b="1" smtClean="0"/>
                        <a:t>EIE</a:t>
                      </a:r>
                      <a:endParaRPr lang="en-IN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1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Integrated Wireless Aquaculture Monitoring and Feed Management System</a:t>
                      </a:r>
                      <a:endParaRPr lang="en-IN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IN" sz="2100" b="1" dirty="0" smtClean="0"/>
                        <a:t>CE</a:t>
                      </a:r>
                      <a:endParaRPr lang="en-IN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1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Digitization in Civil Engineering </a:t>
                      </a:r>
                      <a:endParaRPr lang="en-IN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IN" sz="2100" b="1" dirty="0" smtClean="0"/>
                        <a:t>ME</a:t>
                      </a:r>
                      <a:endParaRPr lang="en-IN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100" b="1" dirty="0" smtClean="0"/>
                        <a:t>Automatic Seat Belt Mechanism For Automobiles</a:t>
                      </a:r>
                      <a:endParaRPr lang="en-IN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76275" y="547251"/>
            <a:ext cx="4561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8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Issues open for discussion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1092448"/>
            <a:ext cx="1082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lvl="0" indent="-342900" algn="just">
              <a:buClr>
                <a:prstClr val="black"/>
              </a:buClr>
              <a:buSzPct val="114285"/>
            </a:pPr>
            <a:r>
              <a:rPr lang="en-US" sz="22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Streamlining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EPICS. The Projects </a:t>
            </a:r>
            <a:r>
              <a:rPr lang="en-US" sz="2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confine to societal problems with innovative solutions and reach targeted users</a:t>
            </a:r>
          </a:p>
        </p:txBody>
      </p:sp>
    </p:spTree>
    <p:extLst>
      <p:ext uri="{BB962C8B-B14F-4D97-AF65-F5344CB8AC3E}">
        <p14:creationId xmlns:p14="http://schemas.microsoft.com/office/powerpoint/2010/main" val="141286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lvl="0"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Streamlining - EPICS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29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4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April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752446"/>
            <a:ext cx="10820400" cy="441832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358775" lvl="0" indent="-358775">
              <a:lnSpc>
                <a:spcPct val="107000"/>
              </a:lnSpc>
              <a:spcAft>
                <a:spcPts val="1200"/>
              </a:spcAft>
              <a:buFont typeface="Wingdings"/>
              <a:buChar char="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outcome should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targeted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 (file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vidences).</a:t>
            </a:r>
            <a:endParaRPr lang="en-I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I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Telecast the selected best project in intended regional media channels -</a:t>
            </a:r>
            <a:r>
              <a:rPr lang="en-I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</a:t>
            </a:r>
            <a:r>
              <a:rPr lang="en-I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dept. </a:t>
            </a:r>
            <a:r>
              <a:rPr lang="en-I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</a:t>
            </a:r>
            <a:r>
              <a:rPr lang="en-I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per year</a:t>
            </a:r>
            <a:endParaRPr lang="en-IN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I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Telecast the selected best project among the depts. in </a:t>
            </a:r>
            <a:r>
              <a:rPr lang="en-I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Channel / Channels, </a:t>
            </a:r>
            <a:r>
              <a:rPr lang="en-I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I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least one at Institute level per year.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Publications through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papers / Patents </a:t>
            </a:r>
            <a:endParaRPr lang="en-I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I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Exhibition / Presentation of EPICS - Projects on Prominent platforms – IITs / NITs / </a:t>
            </a:r>
            <a:r>
              <a:rPr lang="en-I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Govt</a:t>
            </a:r>
            <a:r>
              <a:rPr lang="en-I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Organisations / etc.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I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I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also helps for Perception (NIRF) of the Institution.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949013" y="1219200"/>
            <a:ext cx="392767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tabLst>
                <a:tab pos="457200" algn="l"/>
              </a:tabLst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EPICS - Need of the hour:</a:t>
            </a:r>
            <a:endParaRPr lang="en-IN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602159"/>
            <a:ext cx="1082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lvl="0" indent="-342900" algn="just">
              <a:buClr>
                <a:prstClr val="black"/>
              </a:buClr>
              <a:buSzPct val="114285"/>
            </a:pPr>
            <a:r>
              <a:rPr lang="en-US" sz="22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Streamlining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EPICS. The Projects </a:t>
            </a:r>
            <a:r>
              <a:rPr lang="en-US" sz="2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confine to societal problems with innovative solutions and reach targeted users</a:t>
            </a:r>
          </a:p>
        </p:txBody>
      </p:sp>
    </p:spTree>
    <p:extLst>
      <p:ext uri="{BB962C8B-B14F-4D97-AF65-F5344CB8AC3E}">
        <p14:creationId xmlns:p14="http://schemas.microsoft.com/office/powerpoint/2010/main" val="151659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Institute Collaborative joint venture projects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29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4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April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834" y="1163022"/>
            <a:ext cx="982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>
              <a:spcAft>
                <a:spcPts val="600"/>
              </a:spcAft>
              <a:buClr>
                <a:srgbClr val="C00000"/>
              </a:buClr>
              <a:buSzPct val="113000"/>
              <a:buFont typeface="+mj-lt"/>
              <a:buAutoNum type="arabicParenR" startAt="2"/>
            </a:pPr>
            <a:r>
              <a:rPr 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Industry </a:t>
            </a:r>
            <a:r>
              <a:rPr lang="en-US" sz="2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Institute (</a:t>
            </a:r>
            <a:r>
              <a:rPr 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IITs/NITs) </a:t>
            </a:r>
            <a:r>
              <a:rPr lang="en-US" sz="2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collaborative joint </a:t>
            </a:r>
            <a:r>
              <a:rPr 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venture projects </a:t>
            </a:r>
            <a:r>
              <a:rPr lang="en-US" sz="2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all </a:t>
            </a:r>
            <a:r>
              <a:rPr 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departments.</a:t>
            </a:r>
            <a:endParaRPr lang="en-US" sz="2400" b="1" kern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704" y="2554738"/>
            <a:ext cx="10404895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Symbol"/>
              <a:buChar char=""/>
            </a:pP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Another source of research grant from outside organizations, in the event of difficulty in getting sponsored research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grants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Symbol"/>
              <a:buChar char=""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Obviously, they are additional source of research grants, besides sponsored projects 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Symbol"/>
              <a:buChar char=""/>
            </a:pPr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Relations through collaborative projects with Institutions of repute (IITs/NITs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), </a:t>
            </a:r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certainly help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our Departments &amp; Institute </a:t>
            </a:r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to grow better in all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dimensi</a:t>
            </a:r>
            <a:r>
              <a:rPr lang="en-US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ons.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Symbol"/>
              <a:buChar char=""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Hence the Heads of departments, those who are not having, are requested to focus seriously on Collaborative projects.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en-US" sz="2000" b="1" dirty="0" smtClean="0"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259" y="571525"/>
            <a:ext cx="4561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800" b="1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B. Issues open for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1981990"/>
            <a:ext cx="1461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ea typeface="Calibri"/>
                <a:cs typeface="Times New Roman"/>
              </a:rPr>
              <a:t>Benefits</a:t>
            </a:r>
            <a:r>
              <a:rPr lang="en-US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17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Institute Collaborative joint venture projects 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29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4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April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737859"/>
            <a:ext cx="982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>
              <a:spcAft>
                <a:spcPts val="600"/>
              </a:spcAft>
              <a:buClr>
                <a:srgbClr val="C00000"/>
              </a:buClr>
              <a:buSzPct val="113000"/>
              <a:buFont typeface="+mj-lt"/>
              <a:buAutoNum type="arabicParenR" startAt="2"/>
            </a:pPr>
            <a:r>
              <a:rPr 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Industry </a:t>
            </a:r>
            <a:r>
              <a:rPr lang="en-US" sz="2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Institute (</a:t>
            </a:r>
            <a:r>
              <a:rPr 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IITs/NITs) </a:t>
            </a:r>
            <a:r>
              <a:rPr lang="en-US" sz="2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collaborative joint </a:t>
            </a:r>
            <a:r>
              <a:rPr 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venture projects </a:t>
            </a:r>
            <a:r>
              <a:rPr lang="en-US" sz="2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all </a:t>
            </a:r>
            <a:r>
              <a:rPr 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departments.</a:t>
            </a:r>
            <a:endParaRPr lang="en-US" sz="2400" b="1" kern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438400"/>
            <a:ext cx="10668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/>
              <a:buChar char="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Building relations with nearby NITs / IITs through…………..</a:t>
            </a:r>
          </a:p>
          <a:p>
            <a:pPr marL="542925" indent="-180975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Inviting experts from IITs/ NITs for training programs (summer schools, etc.),</a:t>
            </a:r>
          </a:p>
          <a:p>
            <a:pPr marL="542925" indent="-180975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Exchange programs for UG, PG students and faculty,</a:t>
            </a:r>
          </a:p>
          <a:p>
            <a:pPr marL="542925" lvl="0" indent="-180975"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1F497D">
                    <a:lumMod val="75000"/>
                  </a:srgbClr>
                </a:solidFill>
                <a:ea typeface="Calibri"/>
                <a:cs typeface="Times New Roman"/>
              </a:rPr>
              <a:t>organizing the conferences, workshops and FDPs  in collaboration with IITs/NITs,</a:t>
            </a:r>
          </a:p>
          <a:p>
            <a:pPr marL="542925" indent="-180975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Centers of Excellence in collaboration with IITs/ NITs,</a:t>
            </a:r>
          </a:p>
          <a:p>
            <a:pPr marL="542925" indent="-1809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Functioning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MoUs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, etc.</a:t>
            </a:r>
          </a:p>
          <a:p>
            <a:pPr marL="342900" indent="-342900">
              <a:buFont typeface="Symbol"/>
              <a:buChar char="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Taking the above events as an opportunity  to fulfill our requirement.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819150" y="2004774"/>
            <a:ext cx="64572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Ways of getting Collaborative joint venture projects</a:t>
            </a:r>
            <a:endParaRPr lang="en-IN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4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Institute Collaborative joint venture projects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29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4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April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258" y="1371600"/>
            <a:ext cx="10721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>
              <a:spcAft>
                <a:spcPts val="600"/>
              </a:spcAft>
              <a:buClr>
                <a:srgbClr val="C00000"/>
              </a:buClr>
              <a:buSzPct val="113000"/>
              <a:buFont typeface="+mj-lt"/>
              <a:buAutoNum type="arabicParenR" startAt="2"/>
            </a:pPr>
            <a:r>
              <a:rPr 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Industry </a:t>
            </a:r>
            <a:r>
              <a:rPr lang="en-US" sz="2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Institute (</a:t>
            </a:r>
            <a:r>
              <a:rPr 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IITs/NITs) </a:t>
            </a:r>
            <a:r>
              <a:rPr lang="en-US" sz="2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collaborative joint </a:t>
            </a:r>
            <a:r>
              <a:rPr 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venture projects </a:t>
            </a:r>
            <a:r>
              <a:rPr lang="en-US" sz="2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all </a:t>
            </a:r>
            <a:r>
              <a:rPr 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departments.</a:t>
            </a:r>
            <a:endParaRPr lang="en-US" sz="2400" b="1" kern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259" y="719289"/>
            <a:ext cx="4561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800" b="1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B. Issues open for discussion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73876"/>
              </p:ext>
            </p:extLst>
          </p:nvPr>
        </p:nvGraphicFramePr>
        <p:xfrm>
          <a:off x="762000" y="2286000"/>
          <a:ext cx="10667999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856"/>
                <a:gridCol w="5262744"/>
                <a:gridCol w="1447800"/>
                <a:gridCol w="1219200"/>
                <a:gridCol w="990600"/>
                <a:gridCol w="106679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Dept.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Project 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Collaboration with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Grant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Duration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Status 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CSE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Updating of very Large Scale Urban GIS maps with latest very high resolution satellite data using deep learning techniques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ISRO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17,84,920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2 years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Ongoing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93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Qualitative and quantitative classification of mixed bamboo forests using geospatial technology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ISRO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25,30,000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3 Years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Ongoing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46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Institute Collaborative joint venture projects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29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4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April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259" y="719289"/>
            <a:ext cx="4561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800" b="1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B. Issues open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1324929"/>
            <a:ext cx="982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>
              <a:spcAft>
                <a:spcPts val="600"/>
              </a:spcAft>
              <a:buClr>
                <a:srgbClr val="C00000"/>
              </a:buClr>
              <a:buSzPct val="113000"/>
              <a:buFont typeface="+mj-lt"/>
              <a:buAutoNum type="arabicParenR" startAt="2"/>
            </a:pPr>
            <a:r>
              <a:rPr 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Industry </a:t>
            </a:r>
            <a:r>
              <a:rPr lang="en-US" sz="2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Institute (</a:t>
            </a:r>
            <a:r>
              <a:rPr 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IITs/NITs) </a:t>
            </a:r>
            <a:r>
              <a:rPr lang="en-US" sz="2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collaborative joint </a:t>
            </a:r>
            <a:r>
              <a:rPr 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venture projects </a:t>
            </a:r>
            <a:r>
              <a:rPr lang="en-US" sz="2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all </a:t>
            </a:r>
            <a:r>
              <a:rPr 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departments.</a:t>
            </a:r>
            <a:endParaRPr lang="en-US" sz="2400" b="1" kern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690618"/>
              </p:ext>
            </p:extLst>
          </p:nvPr>
        </p:nvGraphicFramePr>
        <p:xfrm>
          <a:off x="632259" y="2094370"/>
          <a:ext cx="10873940" cy="347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5248"/>
                <a:gridCol w="4938112"/>
                <a:gridCol w="1891120"/>
                <a:gridCol w="1103153"/>
                <a:gridCol w="987108"/>
                <a:gridCol w="1219199"/>
              </a:tblGrid>
              <a:tr h="528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Dept.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3" marR="67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Project Title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3" marR="67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Collaboration with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3" marR="67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Grant 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3" marR="67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Duration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3" marR="676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Status 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3" marR="67613" marT="0" marB="0" anchor="ctr"/>
                </a:tc>
              </a:tr>
              <a:tr h="49199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IT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3" marR="676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Developing Efficient Local Scale Impact Evaluation tools using Geospatial System to Assess National Development Mission Outcomes and SDG Goals</a:t>
                      </a:r>
                      <a:endParaRPr lang="en-IN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3" marR="67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National Remote Sensing Centre (NRSC-ISRO)</a:t>
                      </a:r>
                      <a:endParaRPr lang="en-IN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3" marR="676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27,93,520</a:t>
                      </a:r>
                      <a:endParaRPr lang="en-IN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3" marR="67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03 Years</a:t>
                      </a:r>
                      <a:endParaRPr lang="en-IN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3" marR="67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Ongoing</a:t>
                      </a:r>
                      <a:endParaRPr lang="en-IN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3" marR="67613" marT="0" marB="0"/>
                </a:tc>
              </a:tr>
              <a:tr h="5621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Development and evaluation of algorithms for automated tree delineation and tree parameters (height and crown diameter) estimation for forestry applications</a:t>
                      </a:r>
                      <a:endParaRPr lang="en-IN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3" marR="67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NRSC</a:t>
                      </a:r>
                      <a:endParaRPr lang="en-IN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3" marR="676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16,90,000</a:t>
                      </a:r>
                      <a:endParaRPr lang="en-IN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3" marR="67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02 Years</a:t>
                      </a:r>
                      <a:endParaRPr lang="en-IN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3" marR="67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</a:rPr>
                        <a:t>Completed</a:t>
                      </a:r>
                      <a:endParaRPr lang="en-IN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3" marR="67613" marT="0" marB="0"/>
                </a:tc>
              </a:tr>
              <a:tr h="58990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Asset Mapping at </a:t>
                      </a:r>
                      <a:r>
                        <a:rPr lang="en-IN" sz="1800" b="0" dirty="0" err="1">
                          <a:effectLst/>
                        </a:rPr>
                        <a:t>Panchayat</a:t>
                      </a:r>
                      <a:r>
                        <a:rPr lang="en-IN" sz="1800" b="0" dirty="0">
                          <a:effectLst/>
                        </a:rPr>
                        <a:t> Level using </a:t>
                      </a:r>
                      <a:r>
                        <a:rPr lang="en-IN" sz="1800" b="0" dirty="0" err="1">
                          <a:effectLst/>
                        </a:rPr>
                        <a:t>Bhuvan-Panchayat</a:t>
                      </a:r>
                      <a:r>
                        <a:rPr lang="en-IN" sz="1800" b="0" dirty="0">
                          <a:effectLst/>
                        </a:rPr>
                        <a:t> Mobile Application</a:t>
                      </a:r>
                      <a:endParaRPr lang="en-IN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3" marR="67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NRSC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 b="0" dirty="0">
                        <a:effectLst/>
                      </a:endParaRPr>
                    </a:p>
                  </a:txBody>
                  <a:tcPr marL="67613" marR="676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9,24,000</a:t>
                      </a:r>
                      <a:endParaRPr lang="en-IN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3" marR="67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8 Months</a:t>
                      </a:r>
                      <a:endParaRPr lang="en-IN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3" marR="67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</a:rPr>
                        <a:t>Completed</a:t>
                      </a:r>
                      <a:endParaRPr lang="en-IN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13" marR="6761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30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Institute achievements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0562" y="724616"/>
            <a:ext cx="30480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Latest Achievements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29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4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April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0562" y="3276600"/>
            <a:ext cx="10754263" cy="187743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Depts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of CE, ECE, EEE and IT recognized as Research </a:t>
            </a:r>
            <a:r>
              <a:rPr 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Centres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 JNTUK, Kakinada.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Scopus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Indexed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papers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2022 crossed 500  (In 2022 –510 , In 2021–309) 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CSE – Established AR, VR &amp; MR technology Lab (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Rs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25 Lakhs) in</a:t>
            </a:r>
            <a:r>
              <a:rPr lang="en-US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collaboration with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IRUSU technologies – first in the region; Cyber Security lab</a:t>
            </a:r>
            <a:endParaRPr lang="en-IN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Civil </a:t>
            </a: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Engg</a:t>
            </a: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Dept.- </a:t>
            </a: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CoE</a:t>
            </a: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3D printing in collaboration with KCP Cements Ltd (</a:t>
            </a:r>
            <a:r>
              <a:rPr lang="en-US" sz="16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Rs</a:t>
            </a:r>
            <a:r>
              <a:rPr lang="en-US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28 Lakhs)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ECE -1</a:t>
            </a:r>
            <a:r>
              <a:rPr lang="en-US" sz="1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Prize Rs.1,00,000/- Smart India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Hackthon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IIT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Roorkee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conducted by AICTE, on 29</a:t>
            </a:r>
            <a:r>
              <a:rPr lang="en-US" sz="1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Aug 2022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0562" y="1219200"/>
            <a:ext cx="10745638" cy="187743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NIRF in 2022 -141 (1</a:t>
            </a:r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among Private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Engg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colleges in AP)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 seven Engineering UG programs were accredited by NBA, IT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dept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accredited for 6 years.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Ranked 14 among Govt. and Private Colleges by “Data Quest” for the year 2022.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Rated AAAA in ‘Career 360’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College is recognized in the band “ EXCELLENT” under the category “ Colleges/Institutes (Private / Self-Financed) (Technical)” in Atal Ranking of Institutions on Innovation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acheiement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(ARIIA) 2021.</a:t>
            </a:r>
          </a:p>
        </p:txBody>
      </p:sp>
      <p:sp>
        <p:nvSpPr>
          <p:cNvPr id="4" name="Rectangle 3"/>
          <p:cNvSpPr/>
          <p:nvPr/>
        </p:nvSpPr>
        <p:spPr>
          <a:xfrm>
            <a:off x="779254" y="5339859"/>
            <a:ext cx="10754263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the AY 2022-23 (till date) 784 (Single offer) / 1126 (Offers) students got </a:t>
            </a:r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placement;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highest packages are 45 LPA in ADOBE, 44 LPA in  AMAZON WOW. </a:t>
            </a:r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Above </a:t>
            </a:r>
            <a:r>
              <a:rPr lang="en-US" sz="1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Rs</a:t>
            </a:r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5 Lakhs: 442; Above 10 Lakhs:56 </a:t>
            </a:r>
            <a:endParaRPr lang="en-US" sz="1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82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Institute Collaborative joint venture projects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29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4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April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259" y="533400"/>
            <a:ext cx="4561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800" b="1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B. Issues open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834" y="1085195"/>
            <a:ext cx="982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>
              <a:spcAft>
                <a:spcPts val="600"/>
              </a:spcAft>
              <a:buClr>
                <a:srgbClr val="C00000"/>
              </a:buClr>
              <a:buSzPct val="113000"/>
              <a:buFont typeface="+mj-lt"/>
              <a:buAutoNum type="arabicParenR" startAt="2"/>
            </a:pPr>
            <a:r>
              <a:rPr 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Industry </a:t>
            </a:r>
            <a:r>
              <a:rPr lang="en-US" sz="2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Institute (</a:t>
            </a:r>
            <a:r>
              <a:rPr 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IITs/NITs) </a:t>
            </a:r>
            <a:r>
              <a:rPr lang="en-US" sz="2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collaborative joint </a:t>
            </a:r>
            <a:r>
              <a:rPr 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venture projects </a:t>
            </a:r>
            <a:r>
              <a:rPr lang="en-US" sz="2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all </a:t>
            </a:r>
            <a:r>
              <a:rPr lang="en-US" sz="2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departments.</a:t>
            </a:r>
            <a:endParaRPr lang="en-US" sz="2400" b="1" kern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393598"/>
              </p:ext>
            </p:extLst>
          </p:nvPr>
        </p:nvGraphicFramePr>
        <p:xfrm>
          <a:off x="641784" y="2108154"/>
          <a:ext cx="10940617" cy="3210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8256"/>
                <a:gridCol w="5024230"/>
                <a:gridCol w="1707047"/>
                <a:gridCol w="1241488"/>
                <a:gridCol w="1106473"/>
                <a:gridCol w="1163123"/>
              </a:tblGrid>
              <a:tr h="563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Dept.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Project 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Collaboration with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Grant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Duration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Status 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 anchor="ctr"/>
                </a:tc>
              </a:tr>
              <a:tr h="734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ECE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marL="67945" marR="60325" algn="l">
                        <a:spcAft>
                          <a:spcPts val="0"/>
                        </a:spcAft>
                        <a:tabLst>
                          <a:tab pos="405130" algn="l"/>
                          <a:tab pos="572770" algn="l"/>
                          <a:tab pos="639445" algn="l"/>
                          <a:tab pos="758190" algn="l"/>
                        </a:tabLst>
                      </a:pPr>
                      <a:r>
                        <a:rPr lang="en-US" sz="1800" dirty="0">
                          <a:effectLst/>
                        </a:rPr>
                        <a:t>FPGA		</a:t>
                      </a:r>
                      <a:r>
                        <a:rPr lang="en-US" sz="1800" spc="-5" dirty="0">
                          <a:effectLst/>
                        </a:rPr>
                        <a:t>based</a:t>
                      </a:r>
                      <a:r>
                        <a:rPr lang="en-US" sz="1800" spc="-285" dirty="0">
                          <a:effectLst/>
                        </a:rPr>
                        <a:t> </a:t>
                      </a:r>
                      <a:r>
                        <a:rPr lang="en-US" sz="1800" spc="-285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Voter</a:t>
                      </a:r>
                      <a:r>
                        <a:rPr lang="en-US" sz="1800" spc="5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Algorithm</a:t>
                      </a:r>
                      <a:r>
                        <a:rPr lang="en-US" sz="1800" spc="5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using </a:t>
                      </a:r>
                      <a:r>
                        <a:rPr lang="en-US" sz="1800" spc="-5" dirty="0" smtClean="0">
                          <a:effectLst/>
                        </a:rPr>
                        <a:t>VHDL</a:t>
                      </a:r>
                      <a:r>
                        <a:rPr lang="en-US" sz="1800" spc="-285" dirty="0" smtClean="0">
                          <a:effectLst/>
                        </a:rPr>
                        <a:t>  </a:t>
                      </a:r>
                      <a:r>
                        <a:rPr lang="en-US" sz="1800" dirty="0" smtClean="0">
                          <a:effectLst/>
                        </a:rPr>
                        <a:t>for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fail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spc="-5" dirty="0" smtClean="0">
                          <a:effectLst/>
                        </a:rPr>
                        <a:t>safe </a:t>
                      </a:r>
                      <a:r>
                        <a:rPr lang="en-IN" sz="1800" dirty="0" smtClean="0">
                          <a:effectLst/>
                        </a:rPr>
                        <a:t>Systems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marL="67945" marR="59690">
                        <a:spcAft>
                          <a:spcPts val="0"/>
                        </a:spcAft>
                        <a:tabLst>
                          <a:tab pos="738505" algn="l"/>
                          <a:tab pos="912495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Efftronics</a:t>
                      </a:r>
                      <a:r>
                        <a:rPr lang="en-US" sz="1800" spc="5" dirty="0">
                          <a:effectLst/>
                        </a:rPr>
                        <a:t> </a:t>
                      </a:r>
                      <a:endParaRPr lang="en-IN" sz="1800" dirty="0">
                        <a:effectLst/>
                      </a:endParaRPr>
                    </a:p>
                    <a:p>
                      <a:pPr marL="67945" marR="59690">
                        <a:spcAft>
                          <a:spcPts val="0"/>
                        </a:spcAft>
                        <a:tabLst>
                          <a:tab pos="738505" algn="l"/>
                          <a:tab pos="912495" algn="l"/>
                        </a:tabLst>
                      </a:pPr>
                      <a:r>
                        <a:rPr lang="en-US" sz="1800" dirty="0">
                          <a:effectLst/>
                        </a:rPr>
                        <a:t>systems	</a:t>
                      </a:r>
                      <a:endParaRPr lang="en-IN" sz="1800" dirty="0">
                        <a:effectLst/>
                      </a:endParaRPr>
                    </a:p>
                    <a:p>
                      <a:pPr marL="67945" marR="59690">
                        <a:spcAft>
                          <a:spcPts val="0"/>
                        </a:spcAft>
                        <a:tabLst>
                          <a:tab pos="738505" algn="l"/>
                          <a:tab pos="912495" algn="l"/>
                        </a:tabLst>
                      </a:pPr>
                      <a:r>
                        <a:rPr lang="en-US" sz="1800" spc="-5" dirty="0" err="1">
                          <a:effectLst/>
                        </a:rPr>
                        <a:t>pvt</a:t>
                      </a:r>
                      <a:r>
                        <a:rPr lang="en-US" sz="1800" spc="-5" dirty="0">
                          <a:effectLst/>
                        </a:rPr>
                        <a:t> </a:t>
                      </a:r>
                      <a:r>
                        <a:rPr lang="en-US" sz="1800" spc="-285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Ltd		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2.95</a:t>
                      </a:r>
                      <a:r>
                        <a:rPr lang="en-US" sz="1800" spc="-5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Lakhs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6 months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Completed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/>
                </a:tc>
              </a:tr>
              <a:tr h="811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 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67945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FPGA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en-US" sz="1800" spc="-15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ARM/Bluetooth</a:t>
                      </a:r>
                      <a:r>
                        <a:rPr lang="en-US" sz="1800" dirty="0">
                          <a:effectLst/>
                        </a:rPr>
                        <a:t>,</a:t>
                      </a:r>
                      <a:r>
                        <a:rPr lang="en-US" sz="1800" spc="-290" dirty="0">
                          <a:effectLst/>
                        </a:rPr>
                        <a:t> </a:t>
                      </a:r>
                      <a:r>
                        <a:rPr lang="en-US" sz="1800" spc="-29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Zigbee</a:t>
                      </a:r>
                      <a:r>
                        <a:rPr lang="en-US" sz="1800" dirty="0" smtClean="0">
                          <a:effectLst/>
                        </a:rPr>
                        <a:t>, NFC</a:t>
                      </a:r>
                      <a:r>
                        <a:rPr lang="en-US" sz="1800" spc="85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/AI/ML</a:t>
                      </a:r>
                      <a:endParaRPr lang="en-IN" sz="1800" dirty="0">
                        <a:effectLst/>
                      </a:endParaRPr>
                    </a:p>
                    <a:p>
                      <a:pPr marL="67945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protocols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marL="67945" marR="59690">
                        <a:spcAft>
                          <a:spcPts val="0"/>
                        </a:spcAft>
                        <a:tabLst>
                          <a:tab pos="738505" algn="l"/>
                          <a:tab pos="912495" algn="l"/>
                        </a:tabLst>
                      </a:pPr>
                      <a:r>
                        <a:rPr lang="en-US" sz="1800">
                          <a:effectLst/>
                        </a:rPr>
                        <a:t>Efftronics</a:t>
                      </a:r>
                      <a:r>
                        <a:rPr lang="en-US" sz="1800" spc="5">
                          <a:effectLst/>
                        </a:rPr>
                        <a:t> </a:t>
                      </a:r>
                      <a:endParaRPr lang="en-IN" sz="1800">
                        <a:effectLst/>
                      </a:endParaRPr>
                    </a:p>
                    <a:p>
                      <a:pPr marL="67945" marR="59690">
                        <a:spcAft>
                          <a:spcPts val="0"/>
                        </a:spcAft>
                        <a:tabLst>
                          <a:tab pos="738505" algn="l"/>
                          <a:tab pos="912495" algn="l"/>
                        </a:tabLst>
                      </a:pPr>
                      <a:r>
                        <a:rPr lang="en-US" sz="1800">
                          <a:effectLst/>
                        </a:rPr>
                        <a:t>systems	</a:t>
                      </a:r>
                      <a:endParaRPr lang="en-IN" sz="1800">
                        <a:effectLst/>
                      </a:endParaRPr>
                    </a:p>
                    <a:p>
                      <a:pPr marL="67945" marR="59690">
                        <a:spcAft>
                          <a:spcPts val="0"/>
                        </a:spcAft>
                        <a:tabLst>
                          <a:tab pos="738505" algn="l"/>
                          <a:tab pos="912495" algn="l"/>
                        </a:tabLst>
                      </a:pPr>
                      <a:r>
                        <a:rPr lang="en-US" sz="1800" spc="-5">
                          <a:effectLst/>
                        </a:rPr>
                        <a:t>pvt</a:t>
                      </a:r>
                      <a:r>
                        <a:rPr lang="en-US" sz="1800" spc="-285">
                          <a:effectLst/>
                        </a:rPr>
                        <a:t>  </a:t>
                      </a:r>
                      <a:r>
                        <a:rPr lang="en-US" sz="1800">
                          <a:effectLst/>
                        </a:rPr>
                        <a:t>Ltd	</a:t>
                      </a:r>
                      <a:endParaRPr lang="en-I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r>
                        <a:rPr lang="en-US" sz="1800" spc="-5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Lakhs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3 months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Completed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/>
                </a:tc>
              </a:tr>
              <a:tr h="933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 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marL="67945" marR="60325" algn="l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886460" algn="l"/>
                        </a:tabLs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67945" marR="60325" algn="l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886460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Fabrication</a:t>
                      </a:r>
                      <a:r>
                        <a:rPr lang="en-US" sz="1800" spc="5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and</a:t>
                      </a:r>
                      <a:r>
                        <a:rPr lang="en-US" sz="1800" spc="5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performance</a:t>
                      </a:r>
                      <a:r>
                        <a:rPr lang="en-US" sz="1800" spc="5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analysis	</a:t>
                      </a:r>
                      <a:r>
                        <a:rPr lang="en-US" sz="1800" spc="-10" dirty="0">
                          <a:effectLst/>
                        </a:rPr>
                        <a:t>of</a:t>
                      </a:r>
                      <a:r>
                        <a:rPr lang="en-US" sz="1800" spc="-285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Ventilation</a:t>
                      </a:r>
                      <a:r>
                        <a:rPr lang="en-US" sz="1800" spc="5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Assistant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marL="67945" marR="62230">
                        <a:spcAft>
                          <a:spcPts val="0"/>
                        </a:spcAft>
                        <a:tabLst>
                          <a:tab pos="700405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Avantel</a:t>
                      </a:r>
                      <a:r>
                        <a:rPr lang="en-US" sz="1800" dirty="0">
                          <a:effectLst/>
                        </a:rPr>
                        <a:t>	</a:t>
                      </a:r>
                      <a:r>
                        <a:rPr lang="en-US" sz="1800" spc="-10" dirty="0">
                          <a:effectLst/>
                        </a:rPr>
                        <a:t>Ltd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10.5</a:t>
                      </a:r>
                      <a:r>
                        <a:rPr lang="en-US" sz="1800" spc="-5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Lakhs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marL="67945" marR="295275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r>
                        <a:rPr lang="en-US" sz="1800" spc="-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Year</a:t>
                      </a:r>
                      <a:endParaRPr lang="en-I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10" marR="56010" marT="0" marB="0"/>
                </a:tc>
                <a:tc>
                  <a:txBody>
                    <a:bodyPr/>
                    <a:lstStyle/>
                    <a:p>
                      <a:pPr marL="67945" marR="196850">
                        <a:spcAft>
                          <a:spcPts val="0"/>
                        </a:spcAft>
                      </a:pPr>
                      <a:r>
                        <a:rPr lang="en-US" sz="1800" spc="0" dirty="0" smtClean="0">
                          <a:effectLst/>
                        </a:rPr>
                        <a:t>Ongoing</a:t>
                      </a:r>
                      <a:endParaRPr lang="en-US" sz="1800" spc="-5" dirty="0" smtClean="0">
                        <a:effectLst/>
                      </a:endParaRPr>
                    </a:p>
                  </a:txBody>
                  <a:tcPr marL="56010" marR="560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43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Refresher training program on OBE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29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4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April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2205" y="1242509"/>
            <a:ext cx="6251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3000"/>
            </a:pP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 Refresher Training program </a:t>
            </a:r>
            <a:r>
              <a:rPr 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</a:t>
            </a:r>
            <a:endParaRPr lang="en-IN" sz="2400" i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205" y="736449"/>
            <a:ext cx="3942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400" b="1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B. Issues open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2566007"/>
            <a:ext cx="89916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IT department took the charge to organize the program</a:t>
            </a:r>
          </a:p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Topic: Implementation of Outcome Based Education</a:t>
            </a:r>
          </a:p>
          <a:p>
            <a:pPr marL="895350" marR="5080" lvl="0" indent="-352425" algn="just">
              <a:buClr>
                <a:prstClr val="black"/>
              </a:buClr>
              <a:buSzPct val="114285"/>
              <a:buFont typeface="Wingdings" panose="05000000000000000000" pitchFamily="2" charset="2"/>
              <a:buChar char="Ø"/>
            </a:pPr>
            <a:r>
              <a:rPr lang="en-US" sz="2400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Focusing </a:t>
            </a:r>
            <a:r>
              <a:rPr lang="en-US" sz="2400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 Higher order knowledge levels, </a:t>
            </a:r>
            <a:endParaRPr lang="en-US" sz="2400" i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95350" marR="5080" lvl="0" indent="-352425" algn="just">
              <a:buClr>
                <a:prstClr val="black"/>
              </a:buClr>
              <a:buSzPct val="114285"/>
              <a:buFont typeface="Wingdings" panose="05000000000000000000" pitchFamily="2" charset="2"/>
              <a:buChar char="Ø"/>
            </a:pPr>
            <a:r>
              <a:rPr lang="en-US" sz="2400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Defining </a:t>
            </a:r>
            <a:r>
              <a:rPr lang="en-US" sz="2400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appropriate COs </a:t>
            </a:r>
            <a:r>
              <a:rPr lang="en-US" sz="2400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new programs &amp; </a:t>
            </a:r>
          </a:p>
          <a:p>
            <a:pPr marL="895350" marR="5080" lvl="0" indent="-352425" algn="just">
              <a:buClr>
                <a:prstClr val="black"/>
              </a:buClr>
              <a:buSzPct val="114285"/>
              <a:buFont typeface="Wingdings" panose="05000000000000000000" pitchFamily="2" charset="2"/>
              <a:buChar char="Ø"/>
            </a:pPr>
            <a:r>
              <a:rPr lang="en-US" sz="2400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Setting </a:t>
            </a:r>
            <a:r>
              <a:rPr lang="en-US" sz="2400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higher PO attainment </a:t>
            </a:r>
            <a:r>
              <a:rPr lang="en-US" sz="2400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targets in existing programs). </a:t>
            </a:r>
            <a:endParaRPr lang="en-US" sz="2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 lvl="0" algn="just">
              <a:buClr>
                <a:prstClr val="black"/>
              </a:buClr>
              <a:buSzPct val="114285"/>
            </a:pPr>
            <a:endParaRPr lang="en-US" sz="2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Resource Persons: NITTTR, Chennai</a:t>
            </a:r>
          </a:p>
          <a:p>
            <a:pPr marL="12700" marR="5080" lvl="0" algn="just">
              <a:buClr>
                <a:prstClr val="black"/>
              </a:buClr>
              <a:buSzPct val="114285"/>
            </a:pPr>
            <a:endParaRPr lang="en-US" sz="2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Tentative Schedule of the program: May/June 2023</a:t>
            </a: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04" y="1746679"/>
            <a:ext cx="109001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Proposed with an </a:t>
            </a:r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intention of updating skills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and </a:t>
            </a:r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knowledge to a changed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standard and further refinement in OBE practice in the Institution</a:t>
            </a:r>
            <a:endParaRPr lang="en-IN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233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01570" y="3048000"/>
            <a:ext cx="7789545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6990" marR="5080" indent="-2574925">
              <a:lnSpc>
                <a:spcPts val="4650"/>
              </a:lnSpc>
            </a:pPr>
            <a:r>
              <a:rPr lang="en-US" sz="36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Any other item with the permission of  Chairman </a:t>
            </a:r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95288" y="6618248"/>
            <a:ext cx="57683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  <a:tabLst>
                <a:tab pos="2212975" algn="l"/>
                <a:tab pos="5755005" algn="l"/>
              </a:tabLst>
            </a:pPr>
            <a:r>
              <a:rPr u="heavy" dirty="0">
                <a:solidFill>
                  <a:srgbClr val="FF0000"/>
                </a:solidFill>
                <a:latin typeface="Garamond"/>
                <a:cs typeface="Garamond"/>
              </a:rPr>
              <a:t> 	</a:t>
            </a:r>
            <a:r>
              <a:rPr u="heavy" spc="-5" dirty="0">
                <a:solidFill>
                  <a:srgbClr val="FF0000"/>
                </a:solidFill>
                <a:latin typeface="Garamond"/>
                <a:cs typeface="Garamond"/>
              </a:rPr>
              <a:t>Any other</a:t>
            </a:r>
            <a:r>
              <a:rPr u="heavy" spc="-8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u="heavy" spc="-5" dirty="0">
                <a:solidFill>
                  <a:srgbClr val="FF0000"/>
                </a:solidFill>
                <a:latin typeface="Garamond"/>
                <a:cs typeface="Garamond"/>
              </a:rPr>
              <a:t>item	</a:t>
            </a:r>
            <a:endParaRPr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spc="-5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</a:t>
            </a:r>
            <a:r>
              <a:rPr lang="en-US" sz="1500" spc="-5" dirty="0" smtClean="0">
                <a:solidFill>
                  <a:prstClr val="black"/>
                </a:solidFill>
                <a:latin typeface="Garamond"/>
                <a:cs typeface="Garamond"/>
              </a:rPr>
              <a:t>   </a:t>
            </a:r>
            <a:r>
              <a:rPr lang="en-US" sz="15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Any </a:t>
            </a:r>
            <a:r>
              <a:rPr lang="en-US" sz="1500" b="1" spc="-5" dirty="0">
                <a:solidFill>
                  <a:prstClr val="black"/>
                </a:solidFill>
                <a:latin typeface="Garamond"/>
                <a:cs typeface="Garamond"/>
              </a:rPr>
              <a:t>other item</a:t>
            </a:r>
            <a:endParaRPr lang="en-US" sz="15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29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4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April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445002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4244" y="2838526"/>
            <a:ext cx="7080884" cy="1630680"/>
          </a:xfrm>
          <a:custGeom>
            <a:avLst/>
            <a:gdLst/>
            <a:ahLst/>
            <a:cxnLst/>
            <a:rect l="l" t="t" r="r" b="b"/>
            <a:pathLst>
              <a:path w="7080884" h="1630679">
                <a:moveTo>
                  <a:pt x="6809003" y="0"/>
                </a:moveTo>
                <a:lnTo>
                  <a:pt x="271741" y="0"/>
                </a:lnTo>
                <a:lnTo>
                  <a:pt x="222896" y="4378"/>
                </a:lnTo>
                <a:lnTo>
                  <a:pt x="176923" y="17001"/>
                </a:lnTo>
                <a:lnTo>
                  <a:pt x="134589" y="37101"/>
                </a:lnTo>
                <a:lnTo>
                  <a:pt x="96663" y="63911"/>
                </a:lnTo>
                <a:lnTo>
                  <a:pt x="63911" y="96663"/>
                </a:lnTo>
                <a:lnTo>
                  <a:pt x="37101" y="134589"/>
                </a:lnTo>
                <a:lnTo>
                  <a:pt x="17001" y="176923"/>
                </a:lnTo>
                <a:lnTo>
                  <a:pt x="4378" y="222896"/>
                </a:lnTo>
                <a:lnTo>
                  <a:pt x="0" y="271741"/>
                </a:lnTo>
                <a:lnTo>
                  <a:pt x="0" y="1358658"/>
                </a:lnTo>
                <a:lnTo>
                  <a:pt x="4378" y="1407503"/>
                </a:lnTo>
                <a:lnTo>
                  <a:pt x="17001" y="1453477"/>
                </a:lnTo>
                <a:lnTo>
                  <a:pt x="37101" y="1495810"/>
                </a:lnTo>
                <a:lnTo>
                  <a:pt x="63911" y="1533737"/>
                </a:lnTo>
                <a:lnTo>
                  <a:pt x="96663" y="1566489"/>
                </a:lnTo>
                <a:lnTo>
                  <a:pt x="134589" y="1593299"/>
                </a:lnTo>
                <a:lnTo>
                  <a:pt x="176923" y="1613399"/>
                </a:lnTo>
                <a:lnTo>
                  <a:pt x="222896" y="1626022"/>
                </a:lnTo>
                <a:lnTo>
                  <a:pt x="271741" y="1630400"/>
                </a:lnTo>
                <a:lnTo>
                  <a:pt x="6809003" y="1630400"/>
                </a:lnTo>
                <a:lnTo>
                  <a:pt x="6857848" y="1626022"/>
                </a:lnTo>
                <a:lnTo>
                  <a:pt x="6903820" y="1613399"/>
                </a:lnTo>
                <a:lnTo>
                  <a:pt x="6946152" y="1593299"/>
                </a:lnTo>
                <a:lnTo>
                  <a:pt x="6984076" y="1566489"/>
                </a:lnTo>
                <a:lnTo>
                  <a:pt x="7016826" y="1533737"/>
                </a:lnTo>
                <a:lnTo>
                  <a:pt x="7043634" y="1495810"/>
                </a:lnTo>
                <a:lnTo>
                  <a:pt x="7063732" y="1453477"/>
                </a:lnTo>
                <a:lnTo>
                  <a:pt x="7076354" y="1407503"/>
                </a:lnTo>
                <a:lnTo>
                  <a:pt x="7080732" y="1358658"/>
                </a:lnTo>
                <a:lnTo>
                  <a:pt x="7080732" y="271741"/>
                </a:lnTo>
                <a:lnTo>
                  <a:pt x="7076354" y="222896"/>
                </a:lnTo>
                <a:lnTo>
                  <a:pt x="7063732" y="176923"/>
                </a:lnTo>
                <a:lnTo>
                  <a:pt x="7043634" y="134589"/>
                </a:lnTo>
                <a:lnTo>
                  <a:pt x="7016826" y="96663"/>
                </a:lnTo>
                <a:lnTo>
                  <a:pt x="6984076" y="63911"/>
                </a:lnTo>
                <a:lnTo>
                  <a:pt x="6946152" y="37101"/>
                </a:lnTo>
                <a:lnTo>
                  <a:pt x="6903820" y="17001"/>
                </a:lnTo>
                <a:lnTo>
                  <a:pt x="6857848" y="4378"/>
                </a:lnTo>
                <a:lnTo>
                  <a:pt x="6809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4244" y="2838526"/>
            <a:ext cx="7080884" cy="1630680"/>
          </a:xfrm>
          <a:custGeom>
            <a:avLst/>
            <a:gdLst/>
            <a:ahLst/>
            <a:cxnLst/>
            <a:rect l="l" t="t" r="r" b="b"/>
            <a:pathLst>
              <a:path w="7080884" h="1630679">
                <a:moveTo>
                  <a:pt x="0" y="271741"/>
                </a:moveTo>
                <a:lnTo>
                  <a:pt x="4378" y="222896"/>
                </a:lnTo>
                <a:lnTo>
                  <a:pt x="17001" y="176923"/>
                </a:lnTo>
                <a:lnTo>
                  <a:pt x="37101" y="134589"/>
                </a:lnTo>
                <a:lnTo>
                  <a:pt x="63911" y="96663"/>
                </a:lnTo>
                <a:lnTo>
                  <a:pt x="96663" y="63911"/>
                </a:lnTo>
                <a:lnTo>
                  <a:pt x="134589" y="37101"/>
                </a:lnTo>
                <a:lnTo>
                  <a:pt x="176923" y="17001"/>
                </a:lnTo>
                <a:lnTo>
                  <a:pt x="222896" y="4378"/>
                </a:lnTo>
                <a:lnTo>
                  <a:pt x="271741" y="0"/>
                </a:lnTo>
                <a:lnTo>
                  <a:pt x="6809003" y="0"/>
                </a:lnTo>
                <a:lnTo>
                  <a:pt x="6857848" y="4378"/>
                </a:lnTo>
                <a:lnTo>
                  <a:pt x="6903820" y="17001"/>
                </a:lnTo>
                <a:lnTo>
                  <a:pt x="6946152" y="37101"/>
                </a:lnTo>
                <a:lnTo>
                  <a:pt x="6984076" y="63911"/>
                </a:lnTo>
                <a:lnTo>
                  <a:pt x="7016826" y="96663"/>
                </a:lnTo>
                <a:lnTo>
                  <a:pt x="7043634" y="134589"/>
                </a:lnTo>
                <a:lnTo>
                  <a:pt x="7063732" y="176923"/>
                </a:lnTo>
                <a:lnTo>
                  <a:pt x="7076354" y="222896"/>
                </a:lnTo>
                <a:lnTo>
                  <a:pt x="7080732" y="271741"/>
                </a:lnTo>
                <a:lnTo>
                  <a:pt x="7080732" y="1358658"/>
                </a:lnTo>
                <a:lnTo>
                  <a:pt x="7076354" y="1407503"/>
                </a:lnTo>
                <a:lnTo>
                  <a:pt x="7063732" y="1453477"/>
                </a:lnTo>
                <a:lnTo>
                  <a:pt x="7043634" y="1495810"/>
                </a:lnTo>
                <a:lnTo>
                  <a:pt x="7016826" y="1533737"/>
                </a:lnTo>
                <a:lnTo>
                  <a:pt x="6984076" y="1566489"/>
                </a:lnTo>
                <a:lnTo>
                  <a:pt x="6946152" y="1593299"/>
                </a:lnTo>
                <a:lnTo>
                  <a:pt x="6903820" y="1613399"/>
                </a:lnTo>
                <a:lnTo>
                  <a:pt x="6857848" y="1626022"/>
                </a:lnTo>
                <a:lnTo>
                  <a:pt x="6809003" y="1630400"/>
                </a:lnTo>
                <a:lnTo>
                  <a:pt x="271741" y="1630400"/>
                </a:lnTo>
                <a:lnTo>
                  <a:pt x="222896" y="1626022"/>
                </a:lnTo>
                <a:lnTo>
                  <a:pt x="176923" y="1613399"/>
                </a:lnTo>
                <a:lnTo>
                  <a:pt x="134589" y="1593299"/>
                </a:lnTo>
                <a:lnTo>
                  <a:pt x="96663" y="1566489"/>
                </a:lnTo>
                <a:lnTo>
                  <a:pt x="63911" y="1533737"/>
                </a:lnTo>
                <a:lnTo>
                  <a:pt x="37101" y="1495810"/>
                </a:lnTo>
                <a:lnTo>
                  <a:pt x="17001" y="1453477"/>
                </a:lnTo>
                <a:lnTo>
                  <a:pt x="4378" y="1407503"/>
                </a:lnTo>
                <a:lnTo>
                  <a:pt x="0" y="1358658"/>
                </a:lnTo>
                <a:lnTo>
                  <a:pt x="0" y="271741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0779" y="3837432"/>
            <a:ext cx="7444740" cy="1551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4200" y="3339160"/>
            <a:ext cx="6144296" cy="702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4920" y="3565817"/>
            <a:ext cx="203835" cy="231775"/>
          </a:xfrm>
          <a:custGeom>
            <a:avLst/>
            <a:gdLst/>
            <a:ahLst/>
            <a:cxnLst/>
            <a:rect l="l" t="t" r="r" b="b"/>
            <a:pathLst>
              <a:path w="203835" h="231775">
                <a:moveTo>
                  <a:pt x="103162" y="0"/>
                </a:moveTo>
                <a:lnTo>
                  <a:pt x="0" y="231622"/>
                </a:lnTo>
                <a:lnTo>
                  <a:pt x="203352" y="231622"/>
                </a:lnTo>
                <a:lnTo>
                  <a:pt x="103162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8548" y="3375368"/>
            <a:ext cx="356235" cy="628650"/>
          </a:xfrm>
          <a:custGeom>
            <a:avLst/>
            <a:gdLst/>
            <a:ahLst/>
            <a:cxnLst/>
            <a:rect l="l" t="t" r="r" b="b"/>
            <a:pathLst>
              <a:path w="356234" h="628650">
                <a:moveTo>
                  <a:pt x="179539" y="0"/>
                </a:moveTo>
                <a:lnTo>
                  <a:pt x="136170" y="5889"/>
                </a:lnTo>
                <a:lnTo>
                  <a:pt x="98320" y="23556"/>
                </a:lnTo>
                <a:lnTo>
                  <a:pt x="65989" y="53004"/>
                </a:lnTo>
                <a:lnTo>
                  <a:pt x="39179" y="94233"/>
                </a:lnTo>
                <a:lnTo>
                  <a:pt x="14102" y="166918"/>
                </a:lnTo>
                <a:lnTo>
                  <a:pt x="6267" y="211356"/>
                </a:lnTo>
                <a:lnTo>
                  <a:pt x="1566" y="261190"/>
                </a:lnTo>
                <a:lnTo>
                  <a:pt x="0" y="316420"/>
                </a:lnTo>
                <a:lnTo>
                  <a:pt x="2420" y="381675"/>
                </a:lnTo>
                <a:lnTo>
                  <a:pt x="9680" y="439745"/>
                </a:lnTo>
                <a:lnTo>
                  <a:pt x="21781" y="490631"/>
                </a:lnTo>
                <a:lnTo>
                  <a:pt x="38721" y="534334"/>
                </a:lnTo>
                <a:lnTo>
                  <a:pt x="60502" y="570852"/>
                </a:lnTo>
                <a:lnTo>
                  <a:pt x="111091" y="614011"/>
                </a:lnTo>
                <a:lnTo>
                  <a:pt x="178549" y="628395"/>
                </a:lnTo>
                <a:lnTo>
                  <a:pt x="203033" y="626845"/>
                </a:lnTo>
                <a:lnTo>
                  <a:pt x="245686" y="614444"/>
                </a:lnTo>
                <a:lnTo>
                  <a:pt x="284467" y="585352"/>
                </a:lnTo>
                <a:lnTo>
                  <a:pt x="318438" y="534641"/>
                </a:lnTo>
                <a:lnTo>
                  <a:pt x="342434" y="464677"/>
                </a:lnTo>
                <a:lnTo>
                  <a:pt x="350031" y="421884"/>
                </a:lnTo>
                <a:lnTo>
                  <a:pt x="354588" y="373790"/>
                </a:lnTo>
                <a:lnTo>
                  <a:pt x="356107" y="320395"/>
                </a:lnTo>
                <a:lnTo>
                  <a:pt x="354557" y="257885"/>
                </a:lnTo>
                <a:lnTo>
                  <a:pt x="349907" y="203777"/>
                </a:lnTo>
                <a:lnTo>
                  <a:pt x="342156" y="158071"/>
                </a:lnTo>
                <a:lnTo>
                  <a:pt x="331304" y="120764"/>
                </a:lnTo>
                <a:lnTo>
                  <a:pt x="303093" y="64287"/>
                </a:lnTo>
                <a:lnTo>
                  <a:pt x="268071" y="27279"/>
                </a:lnTo>
                <a:lnTo>
                  <a:pt x="226715" y="6819"/>
                </a:lnTo>
                <a:lnTo>
                  <a:pt x="179539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3823" y="3353041"/>
            <a:ext cx="692785" cy="688975"/>
          </a:xfrm>
          <a:custGeom>
            <a:avLst/>
            <a:gdLst/>
            <a:ahLst/>
            <a:cxnLst/>
            <a:rect l="l" t="t" r="r" b="b"/>
            <a:pathLst>
              <a:path w="692784" h="688975">
                <a:moveTo>
                  <a:pt x="0" y="0"/>
                </a:moveTo>
                <a:lnTo>
                  <a:pt x="347179" y="0"/>
                </a:lnTo>
                <a:lnTo>
                  <a:pt x="347179" y="18351"/>
                </a:lnTo>
                <a:lnTo>
                  <a:pt x="329819" y="18351"/>
                </a:lnTo>
                <a:lnTo>
                  <a:pt x="311761" y="18863"/>
                </a:lnTo>
                <a:lnTo>
                  <a:pt x="269220" y="31019"/>
                </a:lnTo>
                <a:lnTo>
                  <a:pt x="250523" y="74277"/>
                </a:lnTo>
                <a:lnTo>
                  <a:pt x="248970" y="121018"/>
                </a:lnTo>
                <a:lnTo>
                  <a:pt x="248970" y="450342"/>
                </a:lnTo>
                <a:lnTo>
                  <a:pt x="249823" y="491666"/>
                </a:lnTo>
                <a:lnTo>
                  <a:pt x="256643" y="551431"/>
                </a:lnTo>
                <a:lnTo>
                  <a:pt x="280657" y="596657"/>
                </a:lnTo>
                <a:lnTo>
                  <a:pt x="324149" y="626937"/>
                </a:lnTo>
                <a:lnTo>
                  <a:pt x="363578" y="636609"/>
                </a:lnTo>
                <a:lnTo>
                  <a:pt x="386359" y="637819"/>
                </a:lnTo>
                <a:lnTo>
                  <a:pt x="412631" y="636285"/>
                </a:lnTo>
                <a:lnTo>
                  <a:pt x="459132" y="624012"/>
                </a:lnTo>
                <a:lnTo>
                  <a:pt x="497366" y="599830"/>
                </a:lnTo>
                <a:lnTo>
                  <a:pt x="526131" y="565978"/>
                </a:lnTo>
                <a:lnTo>
                  <a:pt x="545243" y="519994"/>
                </a:lnTo>
                <a:lnTo>
                  <a:pt x="554787" y="444855"/>
                </a:lnTo>
                <a:lnTo>
                  <a:pt x="555980" y="395287"/>
                </a:lnTo>
                <a:lnTo>
                  <a:pt x="555980" y="121018"/>
                </a:lnTo>
                <a:lnTo>
                  <a:pt x="553626" y="82335"/>
                </a:lnTo>
                <a:lnTo>
                  <a:pt x="535895" y="40178"/>
                </a:lnTo>
                <a:lnTo>
                  <a:pt x="495847" y="21207"/>
                </a:lnTo>
                <a:lnTo>
                  <a:pt x="459765" y="18351"/>
                </a:lnTo>
                <a:lnTo>
                  <a:pt x="459765" y="0"/>
                </a:lnTo>
                <a:lnTo>
                  <a:pt x="692378" y="0"/>
                </a:lnTo>
                <a:lnTo>
                  <a:pt x="692378" y="18351"/>
                </a:lnTo>
                <a:lnTo>
                  <a:pt x="678484" y="18351"/>
                </a:lnTo>
                <a:lnTo>
                  <a:pt x="664938" y="19065"/>
                </a:lnTo>
                <a:lnTo>
                  <a:pt x="622597" y="36180"/>
                </a:lnTo>
                <a:lnTo>
                  <a:pt x="601271" y="73498"/>
                </a:lnTo>
                <a:lnTo>
                  <a:pt x="597649" y="121018"/>
                </a:lnTo>
                <a:lnTo>
                  <a:pt x="597649" y="376440"/>
                </a:lnTo>
                <a:lnTo>
                  <a:pt x="596672" y="431590"/>
                </a:lnTo>
                <a:lnTo>
                  <a:pt x="593742" y="478493"/>
                </a:lnTo>
                <a:lnTo>
                  <a:pt x="588857" y="517149"/>
                </a:lnTo>
                <a:lnTo>
                  <a:pt x="571399" y="573315"/>
                </a:lnTo>
                <a:lnTo>
                  <a:pt x="533338" y="621673"/>
                </a:lnTo>
                <a:lnTo>
                  <a:pt x="472880" y="663582"/>
                </a:lnTo>
                <a:lnTo>
                  <a:pt x="434349" y="677378"/>
                </a:lnTo>
                <a:lnTo>
                  <a:pt x="390298" y="685656"/>
                </a:lnTo>
                <a:lnTo>
                  <a:pt x="340728" y="688416"/>
                </a:lnTo>
                <a:lnTo>
                  <a:pt x="299563" y="686958"/>
                </a:lnTo>
                <a:lnTo>
                  <a:pt x="232112" y="675300"/>
                </a:lnTo>
                <a:lnTo>
                  <a:pt x="175727" y="648113"/>
                </a:lnTo>
                <a:lnTo>
                  <a:pt x="129849" y="607441"/>
                </a:lnTo>
                <a:lnTo>
                  <a:pt x="102353" y="556821"/>
                </a:lnTo>
                <a:lnTo>
                  <a:pt x="88961" y="490113"/>
                </a:lnTo>
                <a:lnTo>
                  <a:pt x="87287" y="450342"/>
                </a:lnTo>
                <a:lnTo>
                  <a:pt x="87287" y="121018"/>
                </a:lnTo>
                <a:lnTo>
                  <a:pt x="86884" y="94748"/>
                </a:lnTo>
                <a:lnTo>
                  <a:pt x="80848" y="48856"/>
                </a:lnTo>
                <a:lnTo>
                  <a:pt x="48913" y="22634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04939" y="3353041"/>
            <a:ext cx="713740" cy="673100"/>
          </a:xfrm>
          <a:custGeom>
            <a:avLst/>
            <a:gdLst/>
            <a:ahLst/>
            <a:cxnLst/>
            <a:rect l="l" t="t" r="r" b="b"/>
            <a:pathLst>
              <a:path w="713740" h="673100">
                <a:moveTo>
                  <a:pt x="0" y="0"/>
                </a:moveTo>
                <a:lnTo>
                  <a:pt x="322389" y="0"/>
                </a:lnTo>
                <a:lnTo>
                  <a:pt x="322389" y="18351"/>
                </a:lnTo>
                <a:lnTo>
                  <a:pt x="308000" y="18351"/>
                </a:lnTo>
                <a:lnTo>
                  <a:pt x="294470" y="18879"/>
                </a:lnTo>
                <a:lnTo>
                  <a:pt x="255435" y="38354"/>
                </a:lnTo>
                <a:lnTo>
                  <a:pt x="255435" y="44640"/>
                </a:lnTo>
                <a:lnTo>
                  <a:pt x="277750" y="101836"/>
                </a:lnTo>
                <a:lnTo>
                  <a:pt x="416623" y="357098"/>
                </a:lnTo>
                <a:lnTo>
                  <a:pt x="537641" y="154254"/>
                </a:lnTo>
                <a:lnTo>
                  <a:pt x="557384" y="120182"/>
                </a:lnTo>
                <a:lnTo>
                  <a:pt x="571485" y="92376"/>
                </a:lnTo>
                <a:lnTo>
                  <a:pt x="579945" y="70833"/>
                </a:lnTo>
                <a:lnTo>
                  <a:pt x="582764" y="55549"/>
                </a:lnTo>
                <a:lnTo>
                  <a:pt x="581959" y="49134"/>
                </a:lnTo>
                <a:lnTo>
                  <a:pt x="545946" y="23317"/>
                </a:lnTo>
                <a:lnTo>
                  <a:pt x="507873" y="18351"/>
                </a:lnTo>
                <a:lnTo>
                  <a:pt x="507873" y="0"/>
                </a:lnTo>
                <a:lnTo>
                  <a:pt x="713206" y="0"/>
                </a:lnTo>
                <a:lnTo>
                  <a:pt x="713206" y="18351"/>
                </a:lnTo>
                <a:lnTo>
                  <a:pt x="697554" y="21237"/>
                </a:lnTo>
                <a:lnTo>
                  <a:pt x="683823" y="25422"/>
                </a:lnTo>
                <a:lnTo>
                  <a:pt x="647928" y="52607"/>
                </a:lnTo>
                <a:lnTo>
                  <a:pt x="608747" y="109395"/>
                </a:lnTo>
                <a:lnTo>
                  <a:pt x="583768" y="151269"/>
                </a:lnTo>
                <a:lnTo>
                  <a:pt x="437946" y="394792"/>
                </a:lnTo>
                <a:lnTo>
                  <a:pt x="437946" y="557479"/>
                </a:lnTo>
                <a:lnTo>
                  <a:pt x="438287" y="581048"/>
                </a:lnTo>
                <a:lnTo>
                  <a:pt x="443407" y="622198"/>
                </a:lnTo>
                <a:lnTo>
                  <a:pt x="473704" y="648746"/>
                </a:lnTo>
                <a:lnTo>
                  <a:pt x="507873" y="654189"/>
                </a:lnTo>
                <a:lnTo>
                  <a:pt x="545566" y="654189"/>
                </a:lnTo>
                <a:lnTo>
                  <a:pt x="545566" y="672541"/>
                </a:lnTo>
                <a:lnTo>
                  <a:pt x="168135" y="672541"/>
                </a:lnTo>
                <a:lnTo>
                  <a:pt x="168135" y="654189"/>
                </a:lnTo>
                <a:lnTo>
                  <a:pt x="203352" y="654189"/>
                </a:lnTo>
                <a:lnTo>
                  <a:pt x="217456" y="653539"/>
                </a:lnTo>
                <a:lnTo>
                  <a:pt x="256577" y="639679"/>
                </a:lnTo>
                <a:lnTo>
                  <a:pt x="274899" y="598389"/>
                </a:lnTo>
                <a:lnTo>
                  <a:pt x="276263" y="557479"/>
                </a:lnTo>
                <a:lnTo>
                  <a:pt x="276263" y="422567"/>
                </a:lnTo>
                <a:lnTo>
                  <a:pt x="118046" y="134416"/>
                </a:lnTo>
                <a:lnTo>
                  <a:pt x="96225" y="96149"/>
                </a:lnTo>
                <a:lnTo>
                  <a:pt x="62993" y="45928"/>
                </a:lnTo>
                <a:lnTo>
                  <a:pt x="29022" y="22504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2992" y="3353041"/>
            <a:ext cx="779145" cy="673100"/>
          </a:xfrm>
          <a:custGeom>
            <a:avLst/>
            <a:gdLst/>
            <a:ahLst/>
            <a:cxnLst/>
            <a:rect l="l" t="t" r="r" b="b"/>
            <a:pathLst>
              <a:path w="779145" h="673100">
                <a:moveTo>
                  <a:pt x="0" y="0"/>
                </a:moveTo>
                <a:lnTo>
                  <a:pt x="334784" y="0"/>
                </a:lnTo>
                <a:lnTo>
                  <a:pt x="334784" y="18351"/>
                </a:lnTo>
                <a:lnTo>
                  <a:pt x="318692" y="18972"/>
                </a:lnTo>
                <a:lnTo>
                  <a:pt x="304647" y="20834"/>
                </a:lnTo>
                <a:lnTo>
                  <a:pt x="266426" y="43993"/>
                </a:lnTo>
                <a:lnTo>
                  <a:pt x="256784" y="91947"/>
                </a:lnTo>
                <a:lnTo>
                  <a:pt x="256412" y="115074"/>
                </a:lnTo>
                <a:lnTo>
                  <a:pt x="256412" y="324370"/>
                </a:lnTo>
                <a:lnTo>
                  <a:pt x="505891" y="122504"/>
                </a:lnTo>
                <a:lnTo>
                  <a:pt x="544942" y="84564"/>
                </a:lnTo>
                <a:lnTo>
                  <a:pt x="557961" y="55054"/>
                </a:lnTo>
                <a:lnTo>
                  <a:pt x="556628" y="46129"/>
                </a:lnTo>
                <a:lnTo>
                  <a:pt x="517664" y="20834"/>
                </a:lnTo>
                <a:lnTo>
                  <a:pt x="482574" y="18351"/>
                </a:lnTo>
                <a:lnTo>
                  <a:pt x="482574" y="0"/>
                </a:lnTo>
                <a:lnTo>
                  <a:pt x="744943" y="0"/>
                </a:lnTo>
                <a:lnTo>
                  <a:pt x="744943" y="18351"/>
                </a:lnTo>
                <a:lnTo>
                  <a:pt x="728285" y="20076"/>
                </a:lnTo>
                <a:lnTo>
                  <a:pt x="713514" y="22756"/>
                </a:lnTo>
                <a:lnTo>
                  <a:pt x="676331" y="39108"/>
                </a:lnTo>
                <a:lnTo>
                  <a:pt x="630081" y="73456"/>
                </a:lnTo>
                <a:lnTo>
                  <a:pt x="597141" y="99695"/>
                </a:lnTo>
                <a:lnTo>
                  <a:pt x="400240" y="257416"/>
                </a:lnTo>
                <a:lnTo>
                  <a:pt x="636828" y="553504"/>
                </a:lnTo>
                <a:lnTo>
                  <a:pt x="683444" y="605958"/>
                </a:lnTo>
                <a:lnTo>
                  <a:pt x="723125" y="638314"/>
                </a:lnTo>
                <a:lnTo>
                  <a:pt x="764230" y="653196"/>
                </a:lnTo>
                <a:lnTo>
                  <a:pt x="778675" y="654189"/>
                </a:lnTo>
                <a:lnTo>
                  <a:pt x="778675" y="672541"/>
                </a:lnTo>
                <a:lnTo>
                  <a:pt x="428523" y="672541"/>
                </a:lnTo>
                <a:lnTo>
                  <a:pt x="428523" y="654189"/>
                </a:lnTo>
                <a:lnTo>
                  <a:pt x="443663" y="652423"/>
                </a:lnTo>
                <a:lnTo>
                  <a:pt x="455860" y="650097"/>
                </a:lnTo>
                <a:lnTo>
                  <a:pt x="465113" y="647213"/>
                </a:lnTo>
                <a:lnTo>
                  <a:pt x="471423" y="643775"/>
                </a:lnTo>
                <a:lnTo>
                  <a:pt x="477862" y="638810"/>
                </a:lnTo>
                <a:lnTo>
                  <a:pt x="481088" y="632701"/>
                </a:lnTo>
                <a:lnTo>
                  <a:pt x="481088" y="625424"/>
                </a:lnTo>
                <a:lnTo>
                  <a:pt x="455419" y="573535"/>
                </a:lnTo>
                <a:lnTo>
                  <a:pt x="281216" y="353136"/>
                </a:lnTo>
                <a:lnTo>
                  <a:pt x="256412" y="373964"/>
                </a:lnTo>
                <a:lnTo>
                  <a:pt x="256412" y="557479"/>
                </a:lnTo>
                <a:lnTo>
                  <a:pt x="256784" y="581281"/>
                </a:lnTo>
                <a:lnTo>
                  <a:pt x="262369" y="622947"/>
                </a:lnTo>
                <a:lnTo>
                  <a:pt x="294879" y="649024"/>
                </a:lnTo>
                <a:lnTo>
                  <a:pt x="339242" y="654189"/>
                </a:lnTo>
                <a:lnTo>
                  <a:pt x="339242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2313" y="654189"/>
                </a:lnTo>
                <a:lnTo>
                  <a:pt x="36232" y="653539"/>
                </a:lnTo>
                <a:lnTo>
                  <a:pt x="75507" y="639679"/>
                </a:lnTo>
                <a:lnTo>
                  <a:pt x="93365" y="598389"/>
                </a:lnTo>
                <a:lnTo>
                  <a:pt x="94729" y="557479"/>
                </a:lnTo>
                <a:lnTo>
                  <a:pt x="94729" y="115074"/>
                </a:lnTo>
                <a:lnTo>
                  <a:pt x="93365" y="73163"/>
                </a:lnTo>
                <a:lnTo>
                  <a:pt x="74816" y="33067"/>
                </a:lnTo>
                <a:lnTo>
                  <a:pt x="35720" y="18956"/>
                </a:lnTo>
                <a:lnTo>
                  <a:pt x="22313" y="18351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0753" y="3353041"/>
            <a:ext cx="695960" cy="688340"/>
          </a:xfrm>
          <a:custGeom>
            <a:avLst/>
            <a:gdLst/>
            <a:ahLst/>
            <a:cxnLst/>
            <a:rect l="l" t="t" r="r" b="b"/>
            <a:pathLst>
              <a:path w="695960" h="688339">
                <a:moveTo>
                  <a:pt x="0" y="0"/>
                </a:moveTo>
                <a:lnTo>
                  <a:pt x="238556" y="0"/>
                </a:lnTo>
                <a:lnTo>
                  <a:pt x="570369" y="417118"/>
                </a:lnTo>
                <a:lnTo>
                  <a:pt x="570369" y="127965"/>
                </a:lnTo>
                <a:lnTo>
                  <a:pt x="566027" y="77254"/>
                </a:lnTo>
                <a:lnTo>
                  <a:pt x="539088" y="33603"/>
                </a:lnTo>
                <a:lnTo>
                  <a:pt x="499159" y="19715"/>
                </a:lnTo>
                <a:lnTo>
                  <a:pt x="473151" y="18351"/>
                </a:lnTo>
                <a:lnTo>
                  <a:pt x="473151" y="0"/>
                </a:lnTo>
                <a:lnTo>
                  <a:pt x="695350" y="0"/>
                </a:lnTo>
                <a:lnTo>
                  <a:pt x="695350" y="18351"/>
                </a:lnTo>
                <a:lnTo>
                  <a:pt x="675774" y="21285"/>
                </a:lnTo>
                <a:lnTo>
                  <a:pt x="659699" y="24618"/>
                </a:lnTo>
                <a:lnTo>
                  <a:pt x="625046" y="43897"/>
                </a:lnTo>
                <a:lnTo>
                  <a:pt x="609114" y="87360"/>
                </a:lnTo>
                <a:lnTo>
                  <a:pt x="607072" y="127965"/>
                </a:lnTo>
                <a:lnTo>
                  <a:pt x="607072" y="687920"/>
                </a:lnTo>
                <a:lnTo>
                  <a:pt x="590207" y="687920"/>
                </a:lnTo>
                <a:lnTo>
                  <a:pt x="135394" y="127965"/>
                </a:lnTo>
                <a:lnTo>
                  <a:pt x="135394" y="555485"/>
                </a:lnTo>
                <a:lnTo>
                  <a:pt x="142032" y="604096"/>
                </a:lnTo>
                <a:lnTo>
                  <a:pt x="175685" y="642750"/>
                </a:lnTo>
                <a:lnTo>
                  <a:pt x="222694" y="654189"/>
                </a:lnTo>
                <a:lnTo>
                  <a:pt x="238556" y="654189"/>
                </a:lnTo>
                <a:lnTo>
                  <a:pt x="238556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5667" y="652577"/>
                </a:lnTo>
                <a:lnTo>
                  <a:pt x="47118" y="648236"/>
                </a:lnTo>
                <a:lnTo>
                  <a:pt x="86919" y="618259"/>
                </a:lnTo>
                <a:lnTo>
                  <a:pt x="97835" y="580316"/>
                </a:lnTo>
                <a:lnTo>
                  <a:pt x="99199" y="555485"/>
                </a:lnTo>
                <a:lnTo>
                  <a:pt x="99199" y="80848"/>
                </a:lnTo>
                <a:lnTo>
                  <a:pt x="74459" y="50747"/>
                </a:lnTo>
                <a:lnTo>
                  <a:pt x="38035" y="24027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3700" y="3353041"/>
            <a:ext cx="750570" cy="673100"/>
          </a:xfrm>
          <a:custGeom>
            <a:avLst/>
            <a:gdLst/>
            <a:ahLst/>
            <a:cxnLst/>
            <a:rect l="l" t="t" r="r" b="b"/>
            <a:pathLst>
              <a:path w="750570" h="673100">
                <a:moveTo>
                  <a:pt x="0" y="0"/>
                </a:moveTo>
                <a:lnTo>
                  <a:pt x="351637" y="0"/>
                </a:lnTo>
                <a:lnTo>
                  <a:pt x="351637" y="18351"/>
                </a:lnTo>
                <a:lnTo>
                  <a:pt x="329323" y="18351"/>
                </a:lnTo>
                <a:lnTo>
                  <a:pt x="315405" y="19003"/>
                </a:lnTo>
                <a:lnTo>
                  <a:pt x="276098" y="32861"/>
                </a:lnTo>
                <a:lnTo>
                  <a:pt x="257776" y="74153"/>
                </a:lnTo>
                <a:lnTo>
                  <a:pt x="256412" y="115074"/>
                </a:lnTo>
                <a:lnTo>
                  <a:pt x="256412" y="305523"/>
                </a:lnTo>
                <a:lnTo>
                  <a:pt x="493979" y="305523"/>
                </a:lnTo>
                <a:lnTo>
                  <a:pt x="493979" y="115074"/>
                </a:lnTo>
                <a:lnTo>
                  <a:pt x="492617" y="73163"/>
                </a:lnTo>
                <a:lnTo>
                  <a:pt x="473927" y="33067"/>
                </a:lnTo>
                <a:lnTo>
                  <a:pt x="434502" y="18956"/>
                </a:lnTo>
                <a:lnTo>
                  <a:pt x="421081" y="18351"/>
                </a:lnTo>
                <a:lnTo>
                  <a:pt x="399249" y="18351"/>
                </a:lnTo>
                <a:lnTo>
                  <a:pt x="399249" y="0"/>
                </a:lnTo>
                <a:lnTo>
                  <a:pt x="750404" y="0"/>
                </a:lnTo>
                <a:lnTo>
                  <a:pt x="750404" y="18351"/>
                </a:lnTo>
                <a:lnTo>
                  <a:pt x="728573" y="18351"/>
                </a:lnTo>
                <a:lnTo>
                  <a:pt x="714469" y="19003"/>
                </a:lnTo>
                <a:lnTo>
                  <a:pt x="675350" y="32861"/>
                </a:lnTo>
                <a:lnTo>
                  <a:pt x="657031" y="74153"/>
                </a:lnTo>
                <a:lnTo>
                  <a:pt x="655662" y="115074"/>
                </a:lnTo>
                <a:lnTo>
                  <a:pt x="655662" y="557479"/>
                </a:lnTo>
                <a:lnTo>
                  <a:pt x="657031" y="599386"/>
                </a:lnTo>
                <a:lnTo>
                  <a:pt x="675720" y="639478"/>
                </a:lnTo>
                <a:lnTo>
                  <a:pt x="715152" y="653584"/>
                </a:lnTo>
                <a:lnTo>
                  <a:pt x="728573" y="654189"/>
                </a:lnTo>
                <a:lnTo>
                  <a:pt x="750404" y="654189"/>
                </a:lnTo>
                <a:lnTo>
                  <a:pt x="750404" y="672541"/>
                </a:lnTo>
                <a:lnTo>
                  <a:pt x="399249" y="672541"/>
                </a:lnTo>
                <a:lnTo>
                  <a:pt x="399249" y="654189"/>
                </a:lnTo>
                <a:lnTo>
                  <a:pt x="421081" y="654189"/>
                </a:lnTo>
                <a:lnTo>
                  <a:pt x="435183" y="653539"/>
                </a:lnTo>
                <a:lnTo>
                  <a:pt x="474298" y="639679"/>
                </a:lnTo>
                <a:lnTo>
                  <a:pt x="492617" y="598389"/>
                </a:lnTo>
                <a:lnTo>
                  <a:pt x="493979" y="557479"/>
                </a:lnTo>
                <a:lnTo>
                  <a:pt x="493979" y="349161"/>
                </a:lnTo>
                <a:lnTo>
                  <a:pt x="256412" y="349161"/>
                </a:lnTo>
                <a:lnTo>
                  <a:pt x="256412" y="557479"/>
                </a:lnTo>
                <a:lnTo>
                  <a:pt x="257840" y="599386"/>
                </a:lnTo>
                <a:lnTo>
                  <a:pt x="276806" y="639478"/>
                </a:lnTo>
                <a:lnTo>
                  <a:pt x="315917" y="653584"/>
                </a:lnTo>
                <a:lnTo>
                  <a:pt x="329323" y="654189"/>
                </a:lnTo>
                <a:lnTo>
                  <a:pt x="351637" y="654189"/>
                </a:lnTo>
                <a:lnTo>
                  <a:pt x="351637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2313" y="654189"/>
                </a:lnTo>
                <a:lnTo>
                  <a:pt x="36232" y="653539"/>
                </a:lnTo>
                <a:lnTo>
                  <a:pt x="75507" y="639679"/>
                </a:lnTo>
                <a:lnTo>
                  <a:pt x="93365" y="598389"/>
                </a:lnTo>
                <a:lnTo>
                  <a:pt x="94729" y="557479"/>
                </a:lnTo>
                <a:lnTo>
                  <a:pt x="94729" y="115074"/>
                </a:lnTo>
                <a:lnTo>
                  <a:pt x="93365" y="73163"/>
                </a:lnTo>
                <a:lnTo>
                  <a:pt x="74811" y="33067"/>
                </a:lnTo>
                <a:lnTo>
                  <a:pt x="35720" y="18956"/>
                </a:lnTo>
                <a:lnTo>
                  <a:pt x="22313" y="18351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91649" y="3353041"/>
            <a:ext cx="604520" cy="673100"/>
          </a:xfrm>
          <a:custGeom>
            <a:avLst/>
            <a:gdLst/>
            <a:ahLst/>
            <a:cxnLst/>
            <a:rect l="l" t="t" r="r" b="b"/>
            <a:pathLst>
              <a:path w="604520" h="673100">
                <a:moveTo>
                  <a:pt x="0" y="0"/>
                </a:moveTo>
                <a:lnTo>
                  <a:pt x="604100" y="0"/>
                </a:lnTo>
                <a:lnTo>
                  <a:pt x="604100" y="182029"/>
                </a:lnTo>
                <a:lnTo>
                  <a:pt x="586244" y="182029"/>
                </a:lnTo>
                <a:lnTo>
                  <a:pt x="578091" y="152748"/>
                </a:lnTo>
                <a:lnTo>
                  <a:pt x="569502" y="127904"/>
                </a:lnTo>
                <a:lnTo>
                  <a:pt x="551027" y="91516"/>
                </a:lnTo>
                <a:lnTo>
                  <a:pt x="513922" y="56499"/>
                </a:lnTo>
                <a:lnTo>
                  <a:pt x="472044" y="40919"/>
                </a:lnTo>
                <a:lnTo>
                  <a:pt x="431990" y="38684"/>
                </a:lnTo>
                <a:lnTo>
                  <a:pt x="381901" y="38684"/>
                </a:lnTo>
                <a:lnTo>
                  <a:pt x="381901" y="557479"/>
                </a:lnTo>
                <a:lnTo>
                  <a:pt x="382258" y="580848"/>
                </a:lnTo>
                <a:lnTo>
                  <a:pt x="387604" y="621957"/>
                </a:lnTo>
                <a:lnTo>
                  <a:pt x="418990" y="648746"/>
                </a:lnTo>
                <a:lnTo>
                  <a:pt x="455307" y="654189"/>
                </a:lnTo>
                <a:lnTo>
                  <a:pt x="477621" y="654189"/>
                </a:lnTo>
                <a:lnTo>
                  <a:pt x="477621" y="672541"/>
                </a:lnTo>
                <a:lnTo>
                  <a:pt x="125488" y="672541"/>
                </a:lnTo>
                <a:lnTo>
                  <a:pt x="125488" y="654189"/>
                </a:lnTo>
                <a:lnTo>
                  <a:pt x="147802" y="654189"/>
                </a:lnTo>
                <a:lnTo>
                  <a:pt x="161720" y="653539"/>
                </a:lnTo>
                <a:lnTo>
                  <a:pt x="201027" y="639679"/>
                </a:lnTo>
                <a:lnTo>
                  <a:pt x="219349" y="598389"/>
                </a:lnTo>
                <a:lnTo>
                  <a:pt x="220713" y="557479"/>
                </a:lnTo>
                <a:lnTo>
                  <a:pt x="220713" y="38684"/>
                </a:lnTo>
                <a:lnTo>
                  <a:pt x="172110" y="38684"/>
                </a:lnTo>
                <a:lnTo>
                  <a:pt x="140459" y="40482"/>
                </a:lnTo>
                <a:lnTo>
                  <a:pt x="91105" y="54870"/>
                </a:lnTo>
                <a:lnTo>
                  <a:pt x="53815" y="89681"/>
                </a:lnTo>
                <a:lnTo>
                  <a:pt x="26535" y="146965"/>
                </a:lnTo>
                <a:lnTo>
                  <a:pt x="18846" y="182029"/>
                </a:lnTo>
                <a:lnTo>
                  <a:pt x="0" y="18202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2211FF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69504" y="3343262"/>
            <a:ext cx="714375" cy="697865"/>
          </a:xfrm>
          <a:custGeom>
            <a:avLst/>
            <a:gdLst/>
            <a:ahLst/>
            <a:cxnLst/>
            <a:rect l="l" t="t" r="r" b="b"/>
            <a:pathLst>
              <a:path w="714375" h="697864">
                <a:moveTo>
                  <a:pt x="372478" y="25"/>
                </a:moveTo>
                <a:lnTo>
                  <a:pt x="429209" y="3983"/>
                </a:lnTo>
                <a:lnTo>
                  <a:pt x="481702" y="15369"/>
                </a:lnTo>
                <a:lnTo>
                  <a:pt x="529958" y="34182"/>
                </a:lnTo>
                <a:lnTo>
                  <a:pt x="573975" y="60424"/>
                </a:lnTo>
                <a:lnTo>
                  <a:pt x="613752" y="94094"/>
                </a:lnTo>
                <a:lnTo>
                  <a:pt x="644445" y="128715"/>
                </a:lnTo>
                <a:lnTo>
                  <a:pt x="669557" y="166120"/>
                </a:lnTo>
                <a:lnTo>
                  <a:pt x="689087" y="206308"/>
                </a:lnTo>
                <a:lnTo>
                  <a:pt x="703037" y="249279"/>
                </a:lnTo>
                <a:lnTo>
                  <a:pt x="711407" y="295034"/>
                </a:lnTo>
                <a:lnTo>
                  <a:pt x="714197" y="343573"/>
                </a:lnTo>
                <a:lnTo>
                  <a:pt x="711201" y="393526"/>
                </a:lnTo>
                <a:lnTo>
                  <a:pt x="702213" y="441020"/>
                </a:lnTo>
                <a:lnTo>
                  <a:pt x="687234" y="486054"/>
                </a:lnTo>
                <a:lnTo>
                  <a:pt x="666264" y="528629"/>
                </a:lnTo>
                <a:lnTo>
                  <a:pt x="639305" y="568744"/>
                </a:lnTo>
                <a:lnTo>
                  <a:pt x="609294" y="602955"/>
                </a:lnTo>
                <a:lnTo>
                  <a:pt x="575942" y="631904"/>
                </a:lnTo>
                <a:lnTo>
                  <a:pt x="539250" y="655590"/>
                </a:lnTo>
                <a:lnTo>
                  <a:pt x="499218" y="674012"/>
                </a:lnTo>
                <a:lnTo>
                  <a:pt x="455846" y="687172"/>
                </a:lnTo>
                <a:lnTo>
                  <a:pt x="409133" y="695067"/>
                </a:lnTo>
                <a:lnTo>
                  <a:pt x="359079" y="697699"/>
                </a:lnTo>
                <a:lnTo>
                  <a:pt x="300857" y="694282"/>
                </a:lnTo>
                <a:lnTo>
                  <a:pt x="247209" y="684030"/>
                </a:lnTo>
                <a:lnTo>
                  <a:pt x="198135" y="666945"/>
                </a:lnTo>
                <a:lnTo>
                  <a:pt x="153636" y="643025"/>
                </a:lnTo>
                <a:lnTo>
                  <a:pt x="113710" y="612273"/>
                </a:lnTo>
                <a:lnTo>
                  <a:pt x="78359" y="574687"/>
                </a:lnTo>
                <a:lnTo>
                  <a:pt x="50146" y="534359"/>
                </a:lnTo>
                <a:lnTo>
                  <a:pt x="28205" y="491132"/>
                </a:lnTo>
                <a:lnTo>
                  <a:pt x="12535" y="445006"/>
                </a:lnTo>
                <a:lnTo>
                  <a:pt x="3133" y="395984"/>
                </a:lnTo>
                <a:lnTo>
                  <a:pt x="0" y="344068"/>
                </a:lnTo>
                <a:lnTo>
                  <a:pt x="2831" y="295523"/>
                </a:lnTo>
                <a:lnTo>
                  <a:pt x="11324" y="249749"/>
                </a:lnTo>
                <a:lnTo>
                  <a:pt x="25479" y="206744"/>
                </a:lnTo>
                <a:lnTo>
                  <a:pt x="45296" y="166510"/>
                </a:lnTo>
                <a:lnTo>
                  <a:pt x="70776" y="129044"/>
                </a:lnTo>
                <a:lnTo>
                  <a:pt x="101917" y="94348"/>
                </a:lnTo>
                <a:lnTo>
                  <a:pt x="137192" y="63977"/>
                </a:lnTo>
                <a:lnTo>
                  <a:pt x="175072" y="39488"/>
                </a:lnTo>
                <a:lnTo>
                  <a:pt x="215557" y="20881"/>
                </a:lnTo>
                <a:lnTo>
                  <a:pt x="258644" y="8157"/>
                </a:lnTo>
                <a:lnTo>
                  <a:pt x="304335" y="1315"/>
                </a:lnTo>
                <a:lnTo>
                  <a:pt x="352628" y="355"/>
                </a:lnTo>
                <a:lnTo>
                  <a:pt x="359321" y="114"/>
                </a:lnTo>
                <a:lnTo>
                  <a:pt x="365937" y="0"/>
                </a:lnTo>
                <a:lnTo>
                  <a:pt x="372478" y="25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0496" y="3339160"/>
            <a:ext cx="714375" cy="686435"/>
          </a:xfrm>
          <a:custGeom>
            <a:avLst/>
            <a:gdLst/>
            <a:ahLst/>
            <a:cxnLst/>
            <a:rect l="l" t="t" r="r" b="b"/>
            <a:pathLst>
              <a:path w="714375" h="686435">
                <a:moveTo>
                  <a:pt x="357593" y="0"/>
                </a:moveTo>
                <a:lnTo>
                  <a:pt x="367017" y="0"/>
                </a:lnTo>
                <a:lnTo>
                  <a:pt x="609549" y="551522"/>
                </a:lnTo>
                <a:lnTo>
                  <a:pt x="626136" y="587074"/>
                </a:lnTo>
                <a:lnTo>
                  <a:pt x="654654" y="636422"/>
                </a:lnTo>
                <a:lnTo>
                  <a:pt x="686919" y="662366"/>
                </a:lnTo>
                <a:lnTo>
                  <a:pt x="714197" y="668070"/>
                </a:lnTo>
                <a:lnTo>
                  <a:pt x="714197" y="686422"/>
                </a:lnTo>
                <a:lnTo>
                  <a:pt x="388848" y="686422"/>
                </a:lnTo>
                <a:lnTo>
                  <a:pt x="388848" y="668070"/>
                </a:lnTo>
                <a:lnTo>
                  <a:pt x="402234" y="668070"/>
                </a:lnTo>
                <a:lnTo>
                  <a:pt x="420370" y="667389"/>
                </a:lnTo>
                <a:lnTo>
                  <a:pt x="457288" y="657161"/>
                </a:lnTo>
                <a:lnTo>
                  <a:pt x="468198" y="644258"/>
                </a:lnTo>
                <a:lnTo>
                  <a:pt x="468198" y="634339"/>
                </a:lnTo>
                <a:lnTo>
                  <a:pt x="468198" y="628395"/>
                </a:lnTo>
                <a:lnTo>
                  <a:pt x="450342" y="578789"/>
                </a:lnTo>
                <a:lnTo>
                  <a:pt x="414629" y="494982"/>
                </a:lnTo>
                <a:lnTo>
                  <a:pt x="177063" y="494982"/>
                </a:lnTo>
                <a:lnTo>
                  <a:pt x="148793" y="560438"/>
                </a:lnTo>
                <a:lnTo>
                  <a:pt x="135779" y="603129"/>
                </a:lnTo>
                <a:lnTo>
                  <a:pt x="134912" y="614502"/>
                </a:lnTo>
                <a:lnTo>
                  <a:pt x="136336" y="627708"/>
                </a:lnTo>
                <a:lnTo>
                  <a:pt x="166865" y="659887"/>
                </a:lnTo>
                <a:lnTo>
                  <a:pt x="223685" y="668070"/>
                </a:lnTo>
                <a:lnTo>
                  <a:pt x="223685" y="686422"/>
                </a:lnTo>
                <a:lnTo>
                  <a:pt x="0" y="686422"/>
                </a:lnTo>
                <a:lnTo>
                  <a:pt x="0" y="668070"/>
                </a:lnTo>
                <a:lnTo>
                  <a:pt x="17299" y="664151"/>
                </a:lnTo>
                <a:lnTo>
                  <a:pt x="32986" y="657842"/>
                </a:lnTo>
                <a:lnTo>
                  <a:pt x="71857" y="622513"/>
                </a:lnTo>
                <a:lnTo>
                  <a:pt x="100622" y="571802"/>
                </a:lnTo>
                <a:lnTo>
                  <a:pt x="117055" y="536638"/>
                </a:lnTo>
                <a:lnTo>
                  <a:pt x="357593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spc="-5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</a:t>
            </a:r>
            <a:r>
              <a:rPr lang="en-US" sz="1500" spc="-5" dirty="0" smtClean="0">
                <a:solidFill>
                  <a:prstClr val="black"/>
                </a:solidFill>
                <a:latin typeface="Garamond"/>
                <a:cs typeface="Garamond"/>
              </a:rPr>
              <a:t>      </a:t>
            </a:r>
            <a:r>
              <a:rPr lang="en-US" sz="15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Thank </a:t>
            </a:r>
            <a:r>
              <a:rPr lang="en-US" sz="1500" b="1" spc="-5" dirty="0">
                <a:solidFill>
                  <a:prstClr val="black"/>
                </a:solidFill>
                <a:latin typeface="Garamond"/>
                <a:cs typeface="Garamond"/>
              </a:rPr>
              <a:t>you </a:t>
            </a:r>
            <a:endParaRPr lang="en-US" sz="15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29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4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April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218083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14400" y="3839736"/>
            <a:ext cx="10665279" cy="2385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lvl="0" indent="-34290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2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0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Streamlining 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b="1" kern="0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EPICS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The Projects </a:t>
            </a:r>
            <a:r>
              <a:rPr lang="en-US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confine to societal problems with innovative solutions and reach targeted users</a:t>
            </a:r>
          </a:p>
          <a:p>
            <a:pPr marL="469900" marR="5080" indent="-457200" algn="just">
              <a:spcAft>
                <a:spcPts val="600"/>
              </a:spcAft>
              <a:buClr>
                <a:prstClr val="black"/>
              </a:buClr>
              <a:buSzPct val="113000"/>
              <a:buFont typeface="+mj-lt"/>
              <a:buAutoNum type="arabicParenR" startAt="2"/>
            </a:pPr>
            <a:r>
              <a:rPr lang="en-US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Executing Industry / Institute (IITs/NITs) </a:t>
            </a:r>
            <a:r>
              <a:rPr lang="en-US" sz="2000" b="1" kern="0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collaborative joint venture projects </a:t>
            </a:r>
            <a:r>
              <a:rPr lang="en-US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all the departments.</a:t>
            </a:r>
          </a:p>
          <a:p>
            <a:pPr marL="361950" marR="5080" indent="-349250" algn="just">
              <a:spcAft>
                <a:spcPts val="600"/>
              </a:spcAft>
              <a:buClr>
                <a:prstClr val="black"/>
              </a:buClr>
              <a:buSzPct val="113000"/>
              <a:buFontTx/>
              <a:buAutoNum type="arabicParenR" startAt="2"/>
            </a:pPr>
            <a:r>
              <a:rPr lang="en-US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Refresher </a:t>
            </a:r>
            <a:r>
              <a:rPr lang="en-US" sz="2000" b="1" kern="0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Training</a:t>
            </a:r>
            <a:r>
              <a:rPr lang="en-US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program on </a:t>
            </a:r>
            <a:r>
              <a:rPr lang="en-US" sz="2000" b="1" kern="0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</a:t>
            </a:r>
            <a:r>
              <a:rPr lang="en-US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(Focusing on Higher order knowledge levels, defining appropriate COs &amp; setting higher PO attainment targets). </a:t>
            </a:r>
          </a:p>
          <a:p>
            <a:pPr marL="361950" marR="5080" indent="-349250" algn="just">
              <a:spcAft>
                <a:spcPts val="600"/>
              </a:spcAft>
              <a:buClr>
                <a:prstClr val="black"/>
              </a:buClr>
              <a:buSzPct val="113000"/>
              <a:buFontTx/>
              <a:buAutoNum type="arabicParenR" startAt="2"/>
            </a:pP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other item with the permission of 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Chairperson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Agenda</a:t>
            </a:r>
            <a:endParaRPr sz="15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6118" y="978502"/>
            <a:ext cx="10970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taken report on the proposals of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IQAC meeting</a:t>
            </a:r>
            <a:endParaRPr lang="en-IN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7407" y="534116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Agenda</a:t>
            </a:r>
            <a:endParaRPr lang="en-IN" sz="3200" dirty="0">
              <a:solidFill>
                <a:schemeClr val="accent1"/>
              </a:solidFill>
            </a:endParaRPr>
          </a:p>
        </p:txBody>
      </p:sp>
      <p:sp>
        <p:nvSpPr>
          <p:cNvPr id="12" name="object 19"/>
          <p:cNvSpPr txBox="1"/>
          <p:nvPr/>
        </p:nvSpPr>
        <p:spPr>
          <a:xfrm>
            <a:off x="10934" y="6607835"/>
            <a:ext cx="58945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  29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US" sz="1400" b="1" spc="-5" dirty="0">
                <a:solidFill>
                  <a:prstClr val="black"/>
                </a:solidFill>
                <a:latin typeface="Garamond"/>
                <a:cs typeface="Garamond"/>
              </a:rPr>
              <a:t>4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April 2023</a:t>
            </a:r>
            <a:r>
              <a:rPr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. </a:t>
            </a:r>
            <a:r>
              <a:rPr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College</a:t>
            </a:r>
            <a:endParaRPr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501722"/>
            <a:ext cx="1051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lvl="0" indent="-457200" algn="just">
              <a:buClr>
                <a:prstClr val="black"/>
              </a:buClr>
              <a:buSzPct val="114285"/>
              <a:buFont typeface="+mj-lt"/>
              <a:buAutoNum type="arabicParenR"/>
            </a:pPr>
            <a:r>
              <a:rPr lang="en-US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Identification &amp; subsequent strengthening of one </a:t>
            </a:r>
            <a:r>
              <a:rPr lang="en-US" sz="2000" b="1" kern="0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 thrust area of </a:t>
            </a:r>
            <a:r>
              <a:rPr lang="en-US" sz="2000" b="1" i="1" kern="0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Research in</a:t>
            </a:r>
            <a:r>
              <a:rPr lang="en-US" sz="2000" b="1" kern="0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0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Emerging fields </a:t>
            </a:r>
            <a:r>
              <a:rPr lang="en-US" sz="2000" b="1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every department </a:t>
            </a:r>
            <a:r>
              <a:rPr lang="en-US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providing necessary infrastructural facilities &amp; identifying competent </a:t>
            </a:r>
            <a:r>
              <a:rPr lang="en-US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en-US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&amp; having collaborations </a:t>
            </a:r>
            <a:r>
              <a:rPr lang="en-US" sz="2000" b="1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b="1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fulfill the </a:t>
            </a:r>
            <a:r>
              <a:rPr lang="en-US" sz="20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“Make in India” and “Atmanirbhar Bharat” </a:t>
            </a:r>
            <a:endParaRPr lang="en-US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 lvl="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Revamp of </a:t>
            </a:r>
            <a:r>
              <a:rPr lang="en-US" sz="2000" b="1" i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i="1" kern="0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en-US" sz="2000" b="1" i="1" kern="0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0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(Internal) </a:t>
            </a:r>
            <a:r>
              <a:rPr lang="en-US" sz="2000" b="1" i="1" kern="0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assessment </a:t>
            </a:r>
            <a:r>
              <a:rPr lang="en-US" sz="2000" b="1" i="1" kern="0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pattern”</a:t>
            </a:r>
            <a:endParaRPr lang="en-US" sz="2000" b="1" i="1" kern="0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118" y="3263710"/>
            <a:ext cx="4591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800" b="1" kern="0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6409492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Emerging Research Areas 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0085" y="2703038"/>
            <a:ext cx="10782301" cy="206210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>
                <a:solidFill>
                  <a:srgbClr val="FFC000"/>
                </a:solidFill>
                <a:ea typeface="Calibri"/>
                <a:cs typeface="Times New Roman"/>
              </a:rPr>
              <a:t>Implementing Strategy</a:t>
            </a:r>
            <a:r>
              <a:rPr lang="en-US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: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100" b="1" dirty="0" smtClean="0">
                <a:solidFill>
                  <a:schemeClr val="bg1"/>
                </a:solidFill>
                <a:ea typeface="Calibri"/>
                <a:cs typeface="Times New Roman"/>
              </a:rPr>
              <a:t>Identifying thrust area of Research in emerging field, having wide scope, useful to the Society &amp; Industry.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100" b="1" dirty="0" smtClean="0">
                <a:solidFill>
                  <a:schemeClr val="bg1"/>
                </a:solidFill>
                <a:ea typeface="Calibri"/>
                <a:cs typeface="Times New Roman"/>
              </a:rPr>
              <a:t>Identifying competent faculty / recruiting them if necessary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100" b="1" dirty="0" smtClean="0">
                <a:solidFill>
                  <a:schemeClr val="bg1"/>
                </a:solidFill>
                <a:ea typeface="Calibri"/>
                <a:cs typeface="Times New Roman"/>
              </a:rPr>
              <a:t>Providing infrastructural facilities in phased manner in the area of research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Collaborating with institutions , Research organizations &amp; Industries working in the same field.</a:t>
            </a:r>
          </a:p>
        </p:txBody>
      </p:sp>
      <p:sp>
        <p:nvSpPr>
          <p:cNvPr id="2" name="Rectangle 1"/>
          <p:cNvSpPr/>
          <p:nvPr/>
        </p:nvSpPr>
        <p:spPr>
          <a:xfrm>
            <a:off x="700085" y="1549734"/>
            <a:ext cx="10782301" cy="10618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/>
            <a:r>
              <a:rPr lang="en-IN" sz="21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Intension:</a:t>
            </a:r>
          </a:p>
          <a:p>
            <a:pPr lvl="0"/>
            <a:r>
              <a:rPr lang="en-US" sz="2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To make every department strong in a particular area of research by promoting extensive research work in </a:t>
            </a:r>
            <a:r>
              <a:rPr lang="en-US" sz="2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that area, which is beyond the regular research activities in the department. </a:t>
            </a:r>
            <a:endParaRPr lang="en-US" sz="21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0085" y="4909504"/>
            <a:ext cx="10782301" cy="138499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2100" b="1" dirty="0" smtClean="0">
                <a:solidFill>
                  <a:srgbClr val="FFC000"/>
                </a:solidFill>
                <a:ea typeface="Calibri"/>
                <a:cs typeface="Times New Roman"/>
              </a:rPr>
              <a:t>Expected outcomes: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Research </a:t>
            </a:r>
            <a:r>
              <a:rPr lang="en-US" sz="2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work focusing on Outcomes – </a:t>
            </a:r>
            <a:r>
              <a:rPr lang="en-US" sz="2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Quality Publications, Patents, innovative products,</a:t>
            </a:r>
            <a:r>
              <a:rPr lang="en-IN" sz="2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grabbing </a:t>
            </a:r>
            <a:r>
              <a:rPr lang="en-IN" sz="2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sponsored Research </a:t>
            </a:r>
            <a:r>
              <a:rPr lang="en-IN" sz="2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projects &amp; research awards.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IN" sz="2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Finally, aspiring recognition of the department from outside world.</a:t>
            </a: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29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4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April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43596"/>
            <a:ext cx="108727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1) 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Identification &amp; subsequent strengthening of one </a:t>
            </a:r>
            <a:r>
              <a:rPr lang="en-US" sz="2000" b="1" kern="0" dirty="0">
                <a:solidFill>
                  <a:srgbClr val="D71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 thrust area of </a:t>
            </a:r>
            <a:r>
              <a:rPr lang="en-US" sz="2000" b="1" i="1" kern="0" dirty="0">
                <a:solidFill>
                  <a:srgbClr val="D71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Research in</a:t>
            </a:r>
            <a:r>
              <a:rPr lang="en-US" sz="2000" b="1" kern="0" dirty="0">
                <a:solidFill>
                  <a:srgbClr val="D71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0" dirty="0">
                <a:solidFill>
                  <a:srgbClr val="D71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Emerging fields</a:t>
            </a:r>
            <a:r>
              <a:rPr lang="en-US" sz="2000" b="1" i="1" kern="0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every department 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providing necessary infrastructural facilities &amp; identifying competent faculty, </a:t>
            </a:r>
            <a:r>
              <a:rPr lang="en-US" sz="20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fulfill the “Make in India” and “Atmanirbhar Bharat” </a:t>
            </a:r>
            <a:endParaRPr lang="en-US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441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771091"/>
              </p:ext>
            </p:extLst>
          </p:nvPr>
        </p:nvGraphicFramePr>
        <p:xfrm>
          <a:off x="762000" y="2504420"/>
          <a:ext cx="5235985" cy="335586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686687"/>
                <a:gridCol w="4549298"/>
              </a:tblGrid>
              <a:tr h="320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Dept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of Research                                        </a:t>
                      </a:r>
                      <a:endParaRPr lang="en-IN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0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CSE</a:t>
                      </a:r>
                      <a:endParaRPr lang="en-IN" sz="16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975" marR="0" lvl="0" indent="-18097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IN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Computer Networks and Information Security</a:t>
                      </a:r>
                    </a:p>
                    <a:p>
                      <a:pPr marL="180975" marR="0" lvl="0" indent="-18097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IN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Image Processing and Computer Vision</a:t>
                      </a:r>
                    </a:p>
                    <a:p>
                      <a:pPr marL="180975" marR="0" lvl="0" indent="-18097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IN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IoT</a:t>
                      </a:r>
                      <a:r>
                        <a:rPr kumimoji="0" lang="en-IN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Cloud and Ubiquitous Computing</a:t>
                      </a:r>
                    </a:p>
                  </a:txBody>
                  <a:tcPr marL="68580" marR="68580" marT="0" marB="0"/>
                </a:tc>
              </a:tr>
              <a:tr h="5126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IT</a:t>
                      </a:r>
                      <a:endParaRPr lang="en-IN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975" marR="0" lvl="0" indent="-18097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IN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Big Data and Data Analytics</a:t>
                      </a:r>
                    </a:p>
                    <a:p>
                      <a:pPr marL="180975" marR="0" lvl="0" indent="-18097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IN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Remote Sensing and GIS</a:t>
                      </a:r>
                      <a:endParaRPr kumimoji="0" lang="en-IN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067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ECE</a:t>
                      </a:r>
                      <a:endParaRPr lang="en-IN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975" indent="-1809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400" b="1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Antennas for Futuristic Wireless Communications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975" indent="-180975">
                        <a:buFont typeface="Wingdings" pitchFamily="2" charset="2"/>
                        <a:buChar char="Ø"/>
                      </a:pPr>
                      <a:r>
                        <a:rPr lang="en-IN" sz="1400" b="1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Design of Biosensors</a:t>
                      </a:r>
                    </a:p>
                  </a:txBody>
                  <a:tcPr marL="68580" marR="68580" marT="0" marB="0"/>
                </a:tc>
              </a:tr>
              <a:tr h="2889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</a:t>
                      </a:r>
                      <a:endParaRPr lang="en-IN" sz="16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1" dirty="0" smtClean="0"/>
                        <a:t>Fabrication and Analysis of natural fiber reinforced composites</a:t>
                      </a:r>
                      <a:endParaRPr lang="en-IN" sz="1400" b="1" dirty="0"/>
                    </a:p>
                  </a:txBody>
                  <a:tcPr marL="68580" marR="68580" marT="0" marB="0"/>
                </a:tc>
              </a:tr>
              <a:tr h="2889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975" marR="0" lvl="0" indent="-18097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IN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3D Concrete Printing</a:t>
                      </a:r>
                    </a:p>
                    <a:p>
                      <a:pPr marL="180975" marR="0" lvl="0" indent="-18097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IN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Snow Ice melt estimation through geodetic &amp; AAR methods.</a:t>
                      </a:r>
                      <a:endParaRPr kumimoji="0" lang="en-IN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1981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D71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areas identified by the departments</a:t>
            </a:r>
            <a:endParaRPr lang="en-IN" sz="2400" dirty="0">
              <a:solidFill>
                <a:srgbClr val="D71B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Emerging Research Areas 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465755"/>
              </p:ext>
            </p:extLst>
          </p:nvPr>
        </p:nvGraphicFramePr>
        <p:xfrm>
          <a:off x="6057900" y="2504420"/>
          <a:ext cx="5448300" cy="25298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756513"/>
                <a:gridCol w="4691787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Dept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of Research </a:t>
                      </a:r>
                      <a:endParaRPr lang="en-IN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MCA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Big data and Data science in Healthcare Sector</a:t>
                      </a:r>
                      <a:endParaRPr kumimoji="0" lang="en-IN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7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MBA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IN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Data driven decision making Digital Transformation</a:t>
                      </a:r>
                    </a:p>
                  </a:txBody>
                  <a:tcPr marL="68580" marR="68580" marT="0" marB="0"/>
                </a:tc>
              </a:tr>
              <a:tr h="57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Maths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lvl="0" indent="-28575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Convective heat and mass transfer analysis of flows in porous medium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Software reliability, Fuzzy logic applications </a:t>
                      </a:r>
                      <a:endParaRPr kumimoji="0" lang="en-IN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7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CHEM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IN" sz="1400" b="1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Ionic Liquids – synthesis and study of properties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IN" sz="1400" b="1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Crystal engineering – applications in pharmaceutical industries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29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4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April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784592"/>
            <a:ext cx="1089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1) 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Identification &amp; subsequent strengthening of one </a:t>
            </a:r>
            <a:r>
              <a:rPr lang="en-US" sz="2000" b="1" kern="0" dirty="0">
                <a:solidFill>
                  <a:srgbClr val="D71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 thrust area of </a:t>
            </a:r>
            <a:r>
              <a:rPr lang="en-US" sz="2000" b="1" i="1" kern="0" dirty="0">
                <a:solidFill>
                  <a:srgbClr val="D71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Research in</a:t>
            </a:r>
            <a:r>
              <a:rPr lang="en-US" sz="2000" b="1" kern="0" dirty="0">
                <a:solidFill>
                  <a:srgbClr val="D71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0" dirty="0">
                <a:solidFill>
                  <a:srgbClr val="D71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Emerging fields</a:t>
            </a:r>
            <a:r>
              <a:rPr lang="en-US" sz="2000" b="1" i="1" kern="0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every department 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providing necessary infrastructural facilities &amp; identifying competent faculty, </a:t>
            </a:r>
            <a:r>
              <a:rPr lang="en-US" sz="20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fulfill the “Make in India” and “Atmanirbhar Bharat” </a:t>
            </a:r>
            <a:endParaRPr lang="en-US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830" y="19050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</a:t>
            </a:r>
            <a:r>
              <a:rPr lang="en-US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rojects approval Mechanism</a:t>
            </a:r>
            <a:endParaRPr lang="en-IN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Emerging Research Areas 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7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29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4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April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590800"/>
            <a:ext cx="1051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 I: Examination of Project proposal by R&amp;D committee along with respective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HoD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&amp; R&amp;D coordinator 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 II: Presentation before external experts and their scrutiny. </a:t>
            </a:r>
            <a:r>
              <a:rPr lang="en-I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Suggestions for modifications, if any.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en-I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 approval for sanctioning of budget (1</a:t>
            </a:r>
            <a:r>
              <a:rPr lang="en-IN" sz="20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I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year)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en-I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Quarterly assessment for progress and outcomes.  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en-I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N" sz="20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I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&amp; 3</a:t>
            </a:r>
            <a:r>
              <a:rPr lang="en-IN" sz="20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I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year approval on submission of progress</a:t>
            </a:r>
            <a:r>
              <a:rPr lang="en-I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outcomes &amp; expenditure.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784592"/>
            <a:ext cx="1066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1) 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Identification &amp; subsequent strengthening of one </a:t>
            </a:r>
            <a:r>
              <a:rPr lang="en-US" sz="2000" b="1" kern="0" dirty="0">
                <a:solidFill>
                  <a:srgbClr val="D71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 thrust area of </a:t>
            </a:r>
            <a:r>
              <a:rPr lang="en-US" sz="2000" b="1" i="1" kern="0" dirty="0">
                <a:solidFill>
                  <a:srgbClr val="D71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Research in</a:t>
            </a:r>
            <a:r>
              <a:rPr lang="en-US" sz="2000" b="1" kern="0" dirty="0">
                <a:solidFill>
                  <a:srgbClr val="D71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0" dirty="0">
                <a:solidFill>
                  <a:srgbClr val="D71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Emerging fields</a:t>
            </a:r>
            <a:r>
              <a:rPr lang="en-US" sz="2000" b="1" i="1" kern="0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every department 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providing necessary infrastructural facilities &amp; identifying competent faculty, </a:t>
            </a:r>
            <a:r>
              <a:rPr lang="en-US" sz="20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fulfill the “Make in India” and “Atmanirbhar Bharat” </a:t>
            </a:r>
            <a:endParaRPr lang="en-US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2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4505044" y="2361603"/>
            <a:ext cx="676556" cy="704856"/>
          </a:xfrm>
          <a:prstGeom prst="rightArrow">
            <a:avLst/>
          </a:prstGeom>
          <a:solidFill>
            <a:srgbClr val="D71B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04953" y="2162768"/>
            <a:ext cx="3657600" cy="1304331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Internal Assessment - 30M</a:t>
            </a:r>
          </a:p>
          <a:p>
            <a:r>
              <a:rPr lang="en-I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Class tests (2) -                        10</a:t>
            </a:r>
          </a:p>
          <a:p>
            <a:r>
              <a:rPr lang="en-I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Sessional Examinations (2) - 15</a:t>
            </a:r>
          </a:p>
          <a:p>
            <a:r>
              <a:rPr lang="en-I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Presentation / Seminars –       5 </a:t>
            </a:r>
          </a:p>
          <a:p>
            <a:pPr algn="ctr"/>
            <a:endParaRPr lang="en-IN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1" y="1251706"/>
            <a:ext cx="1981199" cy="221979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IN" sz="1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tests </a:t>
            </a:r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2Q*5 M=10 M</a:t>
            </a:r>
          </a:p>
          <a:p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Duration – 45min</a:t>
            </a:r>
          </a:p>
          <a:p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Knowledge levels</a:t>
            </a:r>
          </a:p>
          <a:p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not  less than K2 – K5</a:t>
            </a:r>
          </a:p>
          <a:p>
            <a:endParaRPr lang="en-IN" sz="1400" b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2/3</a:t>
            </a:r>
            <a:r>
              <a:rPr lang="en-IN" sz="1400" b="1" baseline="30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rd</a:t>
            </a:r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of </a:t>
            </a:r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best exam </a:t>
            </a:r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&amp; 1/3</a:t>
            </a:r>
            <a:r>
              <a:rPr lang="en-IN" sz="1400" b="1" baseline="30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rd</a:t>
            </a:r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of least </a:t>
            </a:r>
            <a:r>
              <a:rPr lang="en-IN" sz="1400" b="1" dirty="0" err="1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least</a:t>
            </a:r>
            <a:endParaRPr lang="en-IN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7261" y="1034142"/>
            <a:ext cx="2432539" cy="254725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Sessional </a:t>
            </a:r>
            <a:endParaRPr lang="en-IN" sz="1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Examinations</a:t>
            </a:r>
          </a:p>
          <a:p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-Total - 4Q and </a:t>
            </a:r>
          </a:p>
          <a:p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-Choice – 1Q </a:t>
            </a:r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3Q*5M=15M</a:t>
            </a:r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Duration </a:t>
            </a:r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75/90min</a:t>
            </a:r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Knowledge levels</a:t>
            </a:r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K2 - K5</a:t>
            </a:r>
          </a:p>
          <a:p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-Choice Question must be with same Knowledge level</a:t>
            </a:r>
          </a:p>
          <a:p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2/3</a:t>
            </a:r>
            <a:r>
              <a:rPr lang="en-IN" sz="1400" b="1" baseline="30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rd</a:t>
            </a:r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of best exam &amp; 1/3</a:t>
            </a:r>
            <a:r>
              <a:rPr lang="en-IN" sz="1400" b="1" baseline="30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rd</a:t>
            </a:r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of least exam.</a:t>
            </a:r>
            <a:endParaRPr lang="en-IN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97508" y="1590671"/>
            <a:ext cx="1395370" cy="15418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  <a:r>
              <a:rPr lang="en-IN" sz="1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IN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Seminars</a:t>
            </a:r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</a:t>
            </a:r>
          </a:p>
          <a:p>
            <a:r>
              <a:rPr lang="en-I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rubrics &amp; </a:t>
            </a:r>
            <a:r>
              <a:rPr lang="en-IN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topic beyond syllabus</a:t>
            </a:r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1305" y="572477"/>
            <a:ext cx="7592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400" b="1" kern="0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en-US" sz="2400" b="1" kern="0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2400" b="1" kern="0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Revamp of </a:t>
            </a:r>
            <a:r>
              <a:rPr lang="en-US" sz="2400" b="1" i="1" kern="0" dirty="0">
                <a:solidFill>
                  <a:srgbClr val="D71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“Continuous (</a:t>
            </a:r>
            <a:r>
              <a:rPr lang="en-US" sz="2400" b="1" i="1" kern="0" dirty="0" smtClean="0">
                <a:solidFill>
                  <a:srgbClr val="D71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Internal) </a:t>
            </a:r>
            <a:r>
              <a:rPr lang="en-US" sz="2400" b="1" i="1" kern="0" dirty="0">
                <a:solidFill>
                  <a:srgbClr val="D71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assessment pattern” </a:t>
            </a:r>
            <a:endParaRPr lang="en-US" sz="2400" b="1" kern="0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Continuous / Internal assessment pattern 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5530" y="3806598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Existing pattern: 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1127430" y="1648571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Proposed pattern: </a:t>
            </a:r>
            <a:endParaRPr lang="en-IN" dirty="0"/>
          </a:p>
        </p:txBody>
      </p:sp>
      <p:sp>
        <p:nvSpPr>
          <p:cNvPr id="15" name="Rounded Rectangle 14"/>
          <p:cNvSpPr/>
          <p:nvPr/>
        </p:nvSpPr>
        <p:spPr>
          <a:xfrm>
            <a:off x="990600" y="4268263"/>
            <a:ext cx="3657600" cy="15885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Internal Assessment - 30M</a:t>
            </a:r>
          </a:p>
          <a:p>
            <a:r>
              <a:rPr lang="en-I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Assignment Tests (2) -            10</a:t>
            </a:r>
          </a:p>
          <a:p>
            <a:r>
              <a:rPr lang="en-I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Sessional Examinations (2) - 12</a:t>
            </a:r>
          </a:p>
          <a:p>
            <a:r>
              <a:rPr lang="en-I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 assignment –                 5 </a:t>
            </a:r>
          </a:p>
          <a:p>
            <a:r>
              <a:rPr lang="en-I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Attendance –                            3</a:t>
            </a:r>
          </a:p>
          <a:p>
            <a:pPr algn="ctr"/>
            <a:endParaRPr lang="en-IN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sz="1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648200" y="4710114"/>
            <a:ext cx="1024208" cy="70485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2408" y="4386143"/>
            <a:ext cx="1600201" cy="13527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Assignment Tests </a:t>
            </a:r>
          </a:p>
          <a:p>
            <a:pPr algn="ctr"/>
            <a:r>
              <a:rPr lang="en-IN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2Q*5 M=10 M</a:t>
            </a:r>
          </a:p>
          <a:p>
            <a:pPr algn="ctr"/>
            <a:r>
              <a:rPr lang="en-IN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Duration – 45min</a:t>
            </a:r>
          </a:p>
          <a:p>
            <a:pPr algn="ctr"/>
            <a:r>
              <a:rPr lang="en-IN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guidelines for Knowledge levels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97263" y="3733800"/>
            <a:ext cx="1899138" cy="228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Sessional </a:t>
            </a:r>
            <a:endParaRPr lang="en-IN" sz="1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Examinations</a:t>
            </a:r>
          </a:p>
          <a:p>
            <a:r>
              <a:rPr lang="en-IN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 A – 4 M </a:t>
            </a:r>
          </a:p>
          <a:p>
            <a:r>
              <a:rPr lang="en-IN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(Compulsory) </a:t>
            </a:r>
          </a:p>
          <a:p>
            <a:r>
              <a:rPr lang="en-IN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 B – 8 M</a:t>
            </a:r>
          </a:p>
          <a:p>
            <a:r>
              <a:rPr lang="en-IN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Total 3Q – One Choice</a:t>
            </a:r>
          </a:p>
          <a:p>
            <a:r>
              <a:rPr lang="en-IN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2Q*4M=8 M</a:t>
            </a:r>
            <a:endParaRPr lang="en-IN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Duration – </a:t>
            </a:r>
            <a:r>
              <a:rPr lang="en-IN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60min</a:t>
            </a:r>
            <a:endParaRPr lang="en-IN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 guidelines for Knowledge levels</a:t>
            </a:r>
          </a:p>
          <a:p>
            <a:endParaRPr lang="en-IN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48800" y="4386142"/>
            <a:ext cx="1944078" cy="13527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 Assignment-5M</a:t>
            </a:r>
            <a:endParaRPr lang="en-IN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Faculty choice – Report submission</a:t>
            </a:r>
            <a:endParaRPr lang="en-IN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5224" y="5943600"/>
            <a:ext cx="68191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Knowledge levels: K1-Remember, K2-Understand</a:t>
            </a:r>
            <a:r>
              <a:rPr lang="en-IN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K3-Apply, K4- Analyse, K5- Evaluate &amp; K6 - Create .</a:t>
            </a:r>
            <a:endParaRPr lang="en-IN" dirty="0"/>
          </a:p>
        </p:txBody>
      </p:sp>
      <p:sp>
        <p:nvSpPr>
          <p:cNvPr id="24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29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4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April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5646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0" grpId="0" animBg="1"/>
      <p:bldP spid="11" grpId="0" animBg="1"/>
      <p:bldP spid="12" grpId="0" animBg="1"/>
      <p:bldP spid="20" grpId="0"/>
      <p:bldP spid="2" grpId="0"/>
      <p:bldP spid="13" grpId="0"/>
      <p:bldP spid="15" grpId="0" animBg="1"/>
      <p:bldP spid="16" grpId="0" animBg="1"/>
      <p:bldP spid="17" grpId="0" animBg="1"/>
      <p:bldP spid="18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85801" y="609600"/>
            <a:ext cx="69341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200" b="1" kern="0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en-US" sz="2200" b="1" kern="0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2200" b="1" kern="0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Revamp of </a:t>
            </a:r>
            <a:r>
              <a:rPr lang="en-US" sz="2200" b="1" i="1" kern="0" dirty="0">
                <a:solidFill>
                  <a:srgbClr val="D71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b="1" i="1" kern="0" dirty="0" smtClean="0">
                <a:solidFill>
                  <a:srgbClr val="D71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Continuous (Internal) </a:t>
            </a:r>
            <a:r>
              <a:rPr lang="en-US" sz="2200" b="1" i="1" kern="0" dirty="0">
                <a:solidFill>
                  <a:srgbClr val="D71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assessment pattern” </a:t>
            </a:r>
            <a:endParaRPr lang="en-US" sz="2200" b="1" kern="0" dirty="0">
              <a:solidFill>
                <a:srgbClr val="221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Continuous / Internal assessment pattern 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1167932"/>
            <a:ext cx="4682705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000" b="1" kern="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Sample Question Paper - </a:t>
            </a:r>
            <a:r>
              <a:rPr lang="en-IN" sz="2000" b="1" kern="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Sessional Exam</a:t>
            </a:r>
            <a:r>
              <a:rPr lang="en-US" sz="2000" b="1" kern="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b="1" kern="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330085"/>
              </p:ext>
            </p:extLst>
          </p:nvPr>
        </p:nvGraphicFramePr>
        <p:xfrm>
          <a:off x="1219200" y="1676400"/>
          <a:ext cx="5486400" cy="35834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4401"/>
                <a:gridCol w="533399"/>
                <a:gridCol w="710340"/>
                <a:gridCol w="1446926"/>
                <a:gridCol w="656911"/>
                <a:gridCol w="469505"/>
                <a:gridCol w="754918"/>
              </a:tblGrid>
              <a:tr h="9584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VELAGAPUDI RAMAKRISHNA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SIDDHARTHA ENGINEERING COLLEGE (AUTONOMOUS), VIJAYAWADA</a:t>
                      </a:r>
                      <a:endParaRPr lang="en-IN" sz="12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rgbClr val="E3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4299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DEPARTMENT </a:t>
                      </a:r>
                      <a:r>
                        <a:rPr lang="en-IN" sz="1200" b="1" dirty="0" smtClean="0">
                          <a:effectLst/>
                        </a:rPr>
                        <a:t>:…………..</a:t>
                      </a:r>
                      <a:endParaRPr lang="en-IN" sz="12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rgbClr val="E3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3190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Programme: B.Tech.</a:t>
                      </a:r>
                      <a:endParaRPr lang="en-IN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rgbClr val="E3E3E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7119" marR="471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Year: I</a:t>
                      </a:r>
                      <a:endParaRPr lang="en-IN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rgbClr val="E3E3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Semester: I</a:t>
                      </a:r>
                      <a:endParaRPr lang="en-IN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rgbClr val="E3E3E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Sessional-I</a:t>
                      </a:r>
                      <a:endParaRPr lang="en-IN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rgbClr val="E3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286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A.Y.: 2022-2023</a:t>
                      </a:r>
                      <a:endParaRPr lang="en-IN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rgbClr val="E3E3E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47119" marR="4711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Course Title: </a:t>
                      </a:r>
                      <a:endParaRPr lang="en-IN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rgbClr val="E3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Date</a:t>
                      </a:r>
                      <a:r>
                        <a:rPr lang="en-IN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:…………….. </a:t>
                      </a:r>
                      <a:endParaRPr lang="en-IN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rgbClr val="E3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286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Duration: 90 min.</a:t>
                      </a:r>
                      <a:endParaRPr lang="en-IN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rgbClr val="E3E3E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47119" marR="4711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Course code</a:t>
                      </a:r>
                      <a:r>
                        <a:rPr lang="en-IN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:……….</a:t>
                      </a:r>
                      <a:endParaRPr lang="en-IN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rgbClr val="E3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Max. Marks: 15</a:t>
                      </a:r>
                      <a:endParaRPr lang="en-IN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rgbClr val="E3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9488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bg1"/>
                          </a:solidFill>
                          <a:effectLst/>
                        </a:rPr>
                        <a:t>Answer the following questions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bg1"/>
                          </a:solidFill>
                          <a:effectLst/>
                        </a:rPr>
                        <a:t>Part-A compulsory</a:t>
                      </a:r>
                      <a:r>
                        <a:rPr lang="en-IN" sz="12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N" sz="1200" b="1" dirty="0" smtClean="0">
                          <a:solidFill>
                            <a:schemeClr val="bg1"/>
                          </a:solidFill>
                          <a:effectLst/>
                        </a:rPr>
                        <a:t>and any Two from Part-B                        5 </a:t>
                      </a:r>
                      <a:r>
                        <a:rPr lang="en-IN" sz="1200" b="1" dirty="0">
                          <a:solidFill>
                            <a:schemeClr val="bg1"/>
                          </a:solidFill>
                          <a:effectLst/>
                        </a:rPr>
                        <a:t>x </a:t>
                      </a:r>
                      <a:r>
                        <a:rPr lang="en-IN" sz="1200" b="1" dirty="0" smtClean="0">
                          <a:solidFill>
                            <a:schemeClr val="bg1"/>
                          </a:solidFill>
                          <a:effectLst/>
                        </a:rPr>
                        <a:t>3 </a:t>
                      </a:r>
                      <a:r>
                        <a:rPr lang="en-IN" sz="1200" b="1" dirty="0">
                          <a:solidFill>
                            <a:schemeClr val="bg1"/>
                          </a:solidFill>
                          <a:effectLst/>
                        </a:rPr>
                        <a:t>= </a:t>
                      </a:r>
                      <a:r>
                        <a:rPr lang="en-IN" sz="1200" b="1" dirty="0" smtClean="0">
                          <a:solidFill>
                            <a:schemeClr val="bg1"/>
                          </a:solidFill>
                          <a:effectLst/>
                        </a:rPr>
                        <a:t>15 </a:t>
                      </a:r>
                      <a:r>
                        <a:rPr lang="en-IN" sz="1200" b="1" dirty="0">
                          <a:solidFill>
                            <a:schemeClr val="bg1"/>
                          </a:solidFill>
                          <a:effectLst/>
                        </a:rPr>
                        <a:t>marks</a:t>
                      </a:r>
                      <a:endParaRPr lang="en-IN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9488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Part - A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42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err="1">
                          <a:effectLst/>
                        </a:rPr>
                        <a:t>Q.No</a:t>
                      </a:r>
                      <a:endParaRPr lang="en-IN" sz="12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Question</a:t>
                      </a:r>
                      <a:endParaRPr lang="en-IN" sz="12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Marks</a:t>
                      </a:r>
                      <a:endParaRPr lang="en-IN" sz="12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effectLst/>
                        </a:rPr>
                        <a:t>COs</a:t>
                      </a:r>
                      <a:endParaRPr lang="en-IN" sz="12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BTL</a:t>
                      </a:r>
                      <a:endParaRPr lang="en-IN" sz="12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9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From Unit-I 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Marks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K2-K5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From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Unit-II 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138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Part - B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62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From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Unit-II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Marks</a:t>
                      </a:r>
                      <a:endParaRPr kumimoji="0" lang="en-IN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K2-K5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From </a:t>
                      </a: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Unit-II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Marks</a:t>
                      </a:r>
                      <a:endParaRPr kumimoji="0" lang="en-IN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K2-K5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From Unit-II 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Marks</a:t>
                      </a:r>
                      <a:endParaRPr kumimoji="0" lang="en-IN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K2-K5</a:t>
                      </a:r>
                      <a:endParaRPr lang="en-IN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7119" marR="4711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95400" y="5791200"/>
            <a:ext cx="4610558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IN" sz="1200" b="1" kern="0" dirty="0" smtClean="0">
                <a:solidFill>
                  <a:prstClr val="black"/>
                </a:solidFill>
              </a:rPr>
              <a:t>Knowledge </a:t>
            </a:r>
            <a:r>
              <a:rPr lang="en-IN" sz="1200" b="1" kern="0" dirty="0">
                <a:solidFill>
                  <a:prstClr val="black"/>
                </a:solidFill>
              </a:rPr>
              <a:t>Levels: K2-Understand; K3-Apply; </a:t>
            </a:r>
            <a:r>
              <a:rPr lang="en-IN" sz="1200" b="1" kern="0" dirty="0" smtClean="0">
                <a:solidFill>
                  <a:prstClr val="black"/>
                </a:solidFill>
              </a:rPr>
              <a:t>K4-Analyze;  K5-Evalute</a:t>
            </a:r>
            <a:endParaRPr lang="en-IN" sz="1200" b="1" kern="0" dirty="0">
              <a:solidFill>
                <a:prstClr val="black"/>
              </a:solidFill>
              <a:ea typeface="Calibri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29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4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April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3679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Streamlining - EPICS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29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4</a:t>
            </a:r>
            <a:r>
              <a:rPr lang="en-IN" sz="1400" b="1" spc="-5" baseline="30000" dirty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April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9495" y="1156845"/>
            <a:ext cx="10797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lvl="0" indent="-342900" algn="just">
              <a:buClr>
                <a:prstClr val="black"/>
              </a:buClr>
              <a:buSzPct val="114285"/>
            </a:pPr>
            <a:r>
              <a:rPr lang="en-US" sz="22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Streamlining 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EPICS. The Projects should confine </a:t>
            </a:r>
            <a:r>
              <a:rPr 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societal problems with 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innovative solutions and reach targeted users</a:t>
            </a:r>
            <a:endParaRPr lang="en-US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3796" y="2438400"/>
            <a:ext cx="10569053" cy="3590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 Engineering education and Service to the community. </a:t>
            </a:r>
            <a:endParaRPr lang="en-IN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Generating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satisfactory solution to a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of community (People / Schools / Local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overnments,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but not for profit organizations. </a:t>
            </a:r>
          </a:p>
          <a:p>
            <a:pPr marL="358775" lvl="0" indent="-358775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solutions include even improvement of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existing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 or present problem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elimination of   a problem / an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 technology-based approach to very old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problem.</a:t>
            </a:r>
            <a:endParaRPr lang="en-IN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8775" indent="-358775">
              <a:lnSpc>
                <a:spcPct val="107000"/>
              </a:lnSpc>
              <a:spcBef>
                <a:spcPts val="1200"/>
              </a:spcBef>
              <a:buFont typeface="Wingdings"/>
              <a:buChar char="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 can attract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too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make their ideas a reality.</a:t>
            </a:r>
          </a:p>
          <a:p>
            <a:pPr marL="358775" indent="-358775">
              <a:lnSpc>
                <a:spcPct val="107000"/>
              </a:lnSpc>
              <a:spcBef>
                <a:spcPts val="1200"/>
              </a:spcBef>
              <a:buFont typeface="Wingdings"/>
              <a:buChar char="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: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final outcome should Reach the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targeted user.</a:t>
            </a:r>
            <a:endParaRPr lang="en-IN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259" y="633625"/>
            <a:ext cx="4561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800" b="1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B. Issues open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2023330"/>
            <a:ext cx="1175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EPICS: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233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21705</TotalTime>
  <Words>2787</Words>
  <Application>Microsoft Office PowerPoint</Application>
  <PresentationFormat>Custom</PresentationFormat>
  <Paragraphs>448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IQAC 7th Regular Meeting</dc:title>
  <dc:creator>Surya Praveen Devisetty</dc:creator>
  <cp:lastModifiedBy>Windows User</cp:lastModifiedBy>
  <cp:revision>2556</cp:revision>
  <cp:lastPrinted>2023-04-04T03:42:14Z</cp:lastPrinted>
  <dcterms:created xsi:type="dcterms:W3CDTF">2016-04-16T06:53:58Z</dcterms:created>
  <dcterms:modified xsi:type="dcterms:W3CDTF">2023-04-12T04:40:44Z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2016-01-28T00:00:00Z</vt:filetime>
  </property>
  <property fmtid="{D5CDD505-2E9C-101B-9397-08002B2CF9AE}" pid="3" name="Creator">
    <vt:lpwstr>Acrobat PDFMaker 9.0 for PowerPoint</vt:lpwstr>
  </property>
  <property fmtid="{D5CDD505-2E9C-101B-9397-08002B2CF9AE}" pid="4" name="LastSaved">
    <vt:filetime>2016-04-16T00:00:00Z</vt:filetime>
  </property>
</Properties>
</file>