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636" r:id="rId3"/>
    <p:sldId id="637" r:id="rId4"/>
    <p:sldId id="652" r:id="rId5"/>
    <p:sldId id="656" r:id="rId6"/>
    <p:sldId id="653" r:id="rId7"/>
    <p:sldId id="657" r:id="rId8"/>
    <p:sldId id="654" r:id="rId9"/>
    <p:sldId id="658" r:id="rId10"/>
    <p:sldId id="659" r:id="rId11"/>
    <p:sldId id="635" r:id="rId12"/>
    <p:sldId id="651" r:id="rId13"/>
    <p:sldId id="277" r:id="rId14"/>
    <p:sldId id="280" r:id="rId15"/>
    <p:sldId id="279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638" r:id="rId29"/>
    <p:sldId id="639" r:id="rId30"/>
    <p:sldId id="640" r:id="rId31"/>
    <p:sldId id="649" r:id="rId32"/>
    <p:sldId id="65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613" autoAdjust="0"/>
  </p:normalViewPr>
  <p:slideViewPr>
    <p:cSldViewPr snapToGrid="0">
      <p:cViewPr varScale="1">
        <p:scale>
          <a:sx n="54" d="100"/>
          <a:sy n="54" d="100"/>
        </p:scale>
        <p:origin x="11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6780D-8187-4A92-80D8-6CA3DA92772F}" type="datetimeFigureOut">
              <a:rPr lang="en-IN" smtClean="0"/>
              <a:t>06-03-2025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A00D4-16FF-475A-A332-5FD82DD54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460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CEFE1-25B1-B9D6-EF3F-564A672DA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A1A862-2777-8282-6A13-CE40BCB98E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CCC5C-C40F-AD1F-7AC7-F63DCF489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9BD5D-14A3-1846-84A8-A45E426402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5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065DD-7416-53CD-8324-81ABDDADA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BC424-6B51-047F-40FA-9DC07D384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E1322-3C71-F4CB-7105-2B6A2654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E486-64B8-4BFE-8B8F-143FC30D0EAF}" type="datetimeFigureOut">
              <a:rPr lang="en-IN" smtClean="0"/>
              <a:t>06-03-2025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106A2-6B32-977B-DFA6-08B6718E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59389-F8D4-4D13-1E09-4804B58A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9ABA-D035-4200-AB06-FB6CFF7ED3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635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7780-B00F-C3FE-9652-AC33CB3A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E191F-3378-27C3-9558-BD7F143B0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BAE6A-F1AC-E388-FEEC-9B04AB618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E486-64B8-4BFE-8B8F-143FC30D0EAF}" type="datetimeFigureOut">
              <a:rPr lang="en-IN" smtClean="0"/>
              <a:t>06-03-2025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C1998-0809-8DC9-B3FD-75553011F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7D165-A129-3813-0E3E-22D06159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9ABA-D035-4200-AB06-FB6CFF7ED3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710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B989F8-7438-D296-1453-382D864CB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51763-B60D-91EF-6D25-06330E96E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42E24-470E-2798-1660-74B4DF3D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E486-64B8-4BFE-8B8F-143FC30D0EAF}" type="datetimeFigureOut">
              <a:rPr lang="en-IN" smtClean="0"/>
              <a:t>06-03-2025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1FC04-5FA5-2FE7-1688-21A138AE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E614C-EDE9-75E1-1A58-B02ED572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9ABA-D035-4200-AB06-FB6CFF7ED3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815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A8C7-7F49-1E37-CBF2-C5B4BA5DA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F6CF9-18AF-E7B7-45AB-32D4DAD54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635DE-7D25-9635-02BB-FD7940A6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06-03-2025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3EDAB-6012-05C0-7ED4-2834CB30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09B33-9A42-3587-631D-2ADDA0A2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5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9890-F98B-64D4-71A8-74F18265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99A35-8969-F43E-DBD1-70897FFB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210A2-F7FD-8414-FEB2-162293A0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06-03-2025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3ABA4-DB4F-B464-9B5B-D664E873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DE150-FE00-B051-2861-98BD1A8C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97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5492B-1907-374B-034D-073686CA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198A3-9971-6B33-47DC-BF447CE1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2FC1F-A36D-6C79-D2BC-15D80135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06-03-2025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830ED-C49C-B5B0-9161-9405FB84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C8459-E66A-B835-49AD-544602A6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74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556F-3059-5B17-9000-D963A8D0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1BAE-84B1-DAEB-ACF7-ED5AC2461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D8135-BEF0-CA3A-BBA8-F4CF02D16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3C0F4-0C4C-5A38-6658-6F22FCF0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06-03-2025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05766-4309-7BB3-A7B7-F903A2C2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52EC6-F748-8EBA-D9D0-E702F193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7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CB6B-F8BF-23E2-DFCA-3B09DAE5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79A45-72F0-4199-3CBA-FEA98FD04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E7101-B76C-98B2-A978-919B2E1BC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C989D9-9A0F-8A64-EF18-B66BCAF6E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A8456-7D85-51C7-FFCB-7F84DDA90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55CCC-E662-B4B4-3CAB-781E115E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06-03-2025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BC22DA-DA01-A3C2-CC29-A3F3C078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988073-8293-3897-5534-EA89411D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39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3EEC-2E04-C406-E4C4-7912FE4B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2A7DC3-8AD3-798E-D9B5-D0A60615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06-03-2025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EAA97-CF5D-B94A-BD4C-87422FBC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C4A22-24B8-1026-40C9-14B2F1045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93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BCE690-2101-222E-6112-6F9C36A0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06-03-2025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BE5D3-97E5-1460-2723-9A365F8B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DE75A-493C-91D1-EBE3-30377306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68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B15BD-68C2-8B6D-789C-ADF4167D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2EB54-0EAF-E699-9B9E-0543BD415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E619A-152F-D231-5447-B2C15F603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3025B-0F7C-890E-8DD8-A81B099A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06-03-2025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48055-E64B-1453-29B0-7B3D10DB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A43DE-40F4-A9F2-4B77-97CC65FC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2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AA8D-6C96-2711-FE7B-36B71759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DA613-8311-C167-60EA-BA40ECF99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282FC-CC64-F968-CF07-D6799B37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E486-64B8-4BFE-8B8F-143FC30D0EAF}" type="datetimeFigureOut">
              <a:rPr lang="en-IN" smtClean="0"/>
              <a:t>06-03-2025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A8E9A-09D3-9513-4801-C49669B9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37F5A-3451-9A8C-E17F-ED1740C4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9ABA-D035-4200-AB06-FB6CFF7ED3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1513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FBA2-8191-62F9-56E3-4DB41241A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E9E764-7E02-21A4-1127-2FB56B1F7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7AAFB-BFC3-42F3-3EA7-46BC9FDC8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1B365-81F2-B947-E100-CE518638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06-03-2025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7477D-4E5B-94CB-68CF-11530577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71FCB-50D8-EC7E-1B9E-D70A409A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6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516A-1A32-FBEB-7A77-7B7D3DA3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B1B55-3371-7986-F1E2-279D896D4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5938F-CE60-26D2-14AE-491F0C31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06-03-2025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950DF-5243-CD65-45C9-97265CD0D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9F58B-0DAD-DD14-611B-8B53595F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46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67C72-47C0-3B37-5B92-C6942594D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28F1C-0990-0E3E-E983-8A9A7BB7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2C984-35C5-8C6C-1767-1AB259D0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06-03-2025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DCC6-6655-9E80-466F-E4DCDD43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4C442-A114-473E-9142-2A38FFC8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1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5029-F991-4C69-903F-B8584A6E2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E9175-3C48-2D93-C676-D1E382381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246A2-FCDF-8701-1DDC-ED551B96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E486-64B8-4BFE-8B8F-143FC30D0EAF}" type="datetimeFigureOut">
              <a:rPr lang="en-IN" smtClean="0"/>
              <a:t>06-03-2025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4D50E-3097-ECA0-0936-26B16A024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07038-956F-1E4D-C28A-09EF06DD7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9ABA-D035-4200-AB06-FB6CFF7ED3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249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0D8E-C0F5-AC62-98DA-CC8F143A2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28CC3-C7F3-B2DD-7EE7-15F685129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52233-1F10-3B97-C784-0C451E9B1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C3624-4656-0B8B-D8C4-90FA18F64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E486-64B8-4BFE-8B8F-143FC30D0EAF}" type="datetimeFigureOut">
              <a:rPr lang="en-IN" smtClean="0"/>
              <a:t>06-03-2025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81380-98EA-DDC7-ED53-6EC9AD6C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E0D56-44DB-72DA-A944-C79643D39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9ABA-D035-4200-AB06-FB6CFF7ED3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871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7F235-1648-575F-8D47-D5121AE5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F6E2D-4B7D-66DA-6420-714CB57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BC20F-3B6C-FDE7-EAF7-24B8ECBB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0B3C9-7215-A799-281E-B63C4356B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0D6C9-70C0-9D54-CD4E-340ED921F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23839F-CF48-825B-7B57-C37A3848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E486-64B8-4BFE-8B8F-143FC30D0EAF}" type="datetimeFigureOut">
              <a:rPr lang="en-IN" smtClean="0"/>
              <a:t>06-03-2025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FBBE5-0257-F38C-5E62-7D08BB47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C1A6E0-20D2-4EBB-42EE-E927AFD0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9ABA-D035-4200-AB06-FB6CFF7ED3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576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EB7C-6E82-4AFB-97C5-2EBB36C5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67C11-F66F-B99D-856E-1D349AA5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E486-64B8-4BFE-8B8F-143FC30D0EAF}" type="datetimeFigureOut">
              <a:rPr lang="en-IN" smtClean="0"/>
              <a:t>06-03-2025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8F995-D3C1-A01F-C46F-5C4F5D3B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7B50E-95CC-AF57-3202-1FC584E1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9ABA-D035-4200-AB06-FB6CFF7ED3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789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456BAB-62EE-A793-98CF-22258214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E486-64B8-4BFE-8B8F-143FC30D0EAF}" type="datetimeFigureOut">
              <a:rPr lang="en-IN" smtClean="0"/>
              <a:t>06-03-2025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0EDFE-33E7-FDB5-21A3-FB437435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0BA2-1158-164E-D84E-A736EF59C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9ABA-D035-4200-AB06-FB6CFF7ED3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327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8348-02F8-4520-5CF2-CD592C53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EEE19-5BDB-BDB6-7DC4-3B9E47AB0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69258-552E-B1E8-1161-F88AC4798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C51A6-315A-32D6-EC6C-FCBDBD77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E486-64B8-4BFE-8B8F-143FC30D0EAF}" type="datetimeFigureOut">
              <a:rPr lang="en-IN" smtClean="0"/>
              <a:t>06-03-2025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BDED0-578E-94BA-E8AF-6A80183D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8D431-B291-C3D2-C4B4-244C55A0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9ABA-D035-4200-AB06-FB6CFF7ED3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7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AFA9C-93FB-2E59-F5F1-21E9DDC8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288E2-6026-1D1C-FE0E-3326CF3A5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84AB1-6AEE-D6E7-37AC-9C557DCF6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9877D-A33B-6CDB-38AD-F13719C4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E486-64B8-4BFE-8B8F-143FC30D0EAF}" type="datetimeFigureOut">
              <a:rPr lang="en-IN" smtClean="0"/>
              <a:t>06-03-2025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3688D-8AC2-EBBE-71A2-ABC42E8A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E1385-AD36-031B-6D70-233E9723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9ABA-D035-4200-AB06-FB6CFF7ED3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77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3CC84-C0F9-6B2D-ABC6-13370DD69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ACC50-012A-290B-3E35-7385A8534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EE4B7-5F5A-5676-60E2-256F44B67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D6E486-64B8-4BFE-8B8F-143FC30D0EAF}" type="datetimeFigureOut">
              <a:rPr lang="en-IN" smtClean="0"/>
              <a:t>06-03-2025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6CC49-2EBD-3CBA-6B9B-19F1A9CF0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FCB6B-4A5F-5737-7051-59E8AE19D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219ABA-D035-4200-AB06-FB6CFF7ED3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540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3E02F0-3039-5984-8B8C-42DCF572D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6D414-4745-EE74-4CD3-73E564ED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7F16B-1F38-01C4-042B-4C002F020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7AE08-A88B-4D78-8316-87ECBB1C35F0}" type="datetimeFigureOut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06-03-2025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9A99C-2AC0-3FAE-E9D1-D79B96841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8C09-56CF-6350-FCC2-B95631F1F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A9F43-2A8B-45A7-9389-4C89295076BD}" type="slidenum">
              <a:rPr lang="en-IN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7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9A0DB-3CC5-4326-AFFC-7E3605EA4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627B42CD-BA4E-1552-047D-606C5F252B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56231" y="3278287"/>
            <a:ext cx="692331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7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WELCOME</a:t>
            </a:r>
            <a:endParaRPr sz="7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B8696E79-4535-80C5-45CF-3BB9807AF705}"/>
              </a:ext>
            </a:extLst>
          </p:cNvPr>
          <p:cNvSpPr txBox="1"/>
          <p:nvPr/>
        </p:nvSpPr>
        <p:spPr>
          <a:xfrm>
            <a:off x="2356231" y="1991459"/>
            <a:ext cx="651025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2479040" algn="l"/>
              </a:tabLst>
            </a:pPr>
            <a:r>
              <a:rPr lang="en-IN" sz="4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2nd</a:t>
            </a:r>
            <a:r>
              <a:rPr lang="en-IN" sz="4800" b="1" baseline="3000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 </a:t>
            </a:r>
            <a:endParaRPr lang="en-US" sz="4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id="{F666FA98-A59B-D37F-0743-031219A4E25C}"/>
              </a:ext>
            </a:extLst>
          </p:cNvPr>
          <p:cNvSpPr/>
          <p:nvPr/>
        </p:nvSpPr>
        <p:spPr>
          <a:xfrm>
            <a:off x="10555349" y="2097091"/>
            <a:ext cx="1381925" cy="1266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AF603CE-23E5-6803-48F1-74851E78A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6" y="1897134"/>
            <a:ext cx="2167695" cy="9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2">
            <a:extLst>
              <a:ext uri="{FF2B5EF4-FFF2-40B4-BE49-F238E27FC236}">
                <a16:creationId xmlns:a16="http://schemas.microsoft.com/office/drawing/2014/main" id="{6CFDD641-DED6-CC49-8F3C-48B72111AD86}"/>
              </a:ext>
            </a:extLst>
          </p:cNvPr>
          <p:cNvSpPr/>
          <p:nvPr/>
        </p:nvSpPr>
        <p:spPr>
          <a:xfrm>
            <a:off x="6105434" y="5283039"/>
            <a:ext cx="5831840" cy="738664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5661799" y="0"/>
                </a:moveTo>
                <a:lnTo>
                  <a:pt x="169659" y="0"/>
                </a:lnTo>
                <a:lnTo>
                  <a:pt x="124557" y="6060"/>
                </a:lnTo>
                <a:lnTo>
                  <a:pt x="84028" y="23163"/>
                </a:lnTo>
                <a:lnTo>
                  <a:pt x="49691" y="49691"/>
                </a:lnTo>
                <a:lnTo>
                  <a:pt x="23163" y="84028"/>
                </a:lnTo>
                <a:lnTo>
                  <a:pt x="6060" y="124557"/>
                </a:lnTo>
                <a:lnTo>
                  <a:pt x="0" y="169659"/>
                </a:lnTo>
                <a:lnTo>
                  <a:pt x="0" y="848258"/>
                </a:lnTo>
                <a:lnTo>
                  <a:pt x="6060" y="893360"/>
                </a:lnTo>
                <a:lnTo>
                  <a:pt x="23163" y="933888"/>
                </a:lnTo>
                <a:lnTo>
                  <a:pt x="49691" y="968225"/>
                </a:lnTo>
                <a:lnTo>
                  <a:pt x="84028" y="994754"/>
                </a:lnTo>
                <a:lnTo>
                  <a:pt x="124557" y="1011857"/>
                </a:lnTo>
                <a:lnTo>
                  <a:pt x="169659" y="1017917"/>
                </a:lnTo>
                <a:lnTo>
                  <a:pt x="5661799" y="1017917"/>
                </a:lnTo>
                <a:lnTo>
                  <a:pt x="5706901" y="1011857"/>
                </a:lnTo>
                <a:lnTo>
                  <a:pt x="5747430" y="994754"/>
                </a:lnTo>
                <a:lnTo>
                  <a:pt x="5781767" y="968225"/>
                </a:lnTo>
                <a:lnTo>
                  <a:pt x="5808295" y="933888"/>
                </a:lnTo>
                <a:lnTo>
                  <a:pt x="5825398" y="893360"/>
                </a:lnTo>
                <a:lnTo>
                  <a:pt x="5831459" y="848258"/>
                </a:lnTo>
                <a:lnTo>
                  <a:pt x="5831459" y="169659"/>
                </a:lnTo>
                <a:lnTo>
                  <a:pt x="5825398" y="124557"/>
                </a:lnTo>
                <a:lnTo>
                  <a:pt x="5808295" y="84028"/>
                </a:lnTo>
                <a:lnTo>
                  <a:pt x="5781767" y="49691"/>
                </a:lnTo>
                <a:lnTo>
                  <a:pt x="5747430" y="23163"/>
                </a:lnTo>
                <a:lnTo>
                  <a:pt x="5706901" y="6060"/>
                </a:lnTo>
                <a:lnTo>
                  <a:pt x="566179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Wednesday,</a:t>
            </a:r>
            <a:r>
              <a:rPr lang="en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05</a:t>
            </a:r>
            <a:r>
              <a:rPr lang="en-IN" sz="3600" b="1" baseline="30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March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025</a:t>
            </a:r>
            <a:endParaRPr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B79B9-2C0D-8677-6CCA-C0AF5195D7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9" b="12147"/>
          <a:stretch/>
        </p:blipFill>
        <p:spPr>
          <a:xfrm>
            <a:off x="0" y="27020"/>
            <a:ext cx="12201434" cy="10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0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FAE02-D9CF-5816-010D-D32A05968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709DF9-7D1B-064B-2C3E-33B81FDA962C}"/>
              </a:ext>
            </a:extLst>
          </p:cNvPr>
          <p:cNvSpPr txBox="1"/>
          <p:nvPr/>
        </p:nvSpPr>
        <p:spPr>
          <a:xfrm>
            <a:off x="381000" y="166900"/>
            <a:ext cx="4735285" cy="7425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I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Issues open for Discussion</a:t>
            </a:r>
            <a:endParaRPr lang="en-IN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4D0908-D2D3-864F-C675-50D44019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211" y="41748"/>
            <a:ext cx="2571750" cy="230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D71151-915D-D317-6E51-E0BA19A96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3394180"/>
            <a:ext cx="2463140" cy="206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3871FB4-8A32-3BF4-7C49-9ADD1D2EE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33" y="5168795"/>
            <a:ext cx="2788105" cy="202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AD64B5-C27F-9E5C-53CF-1E40F25B16B7}"/>
              </a:ext>
            </a:extLst>
          </p:cNvPr>
          <p:cNvSpPr txBox="1"/>
          <p:nvPr/>
        </p:nvSpPr>
        <p:spPr>
          <a:xfrm>
            <a:off x="174171" y="1394718"/>
            <a:ext cx="9078686" cy="1815882"/>
          </a:xfrm>
          <a:prstGeom prst="rect">
            <a:avLst/>
          </a:prstGeom>
          <a:gradFill>
            <a:gsLst>
              <a:gs pos="32782">
                <a:srgbClr val="C1C267"/>
              </a:gs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Adoption of NAAC accreditation criteria for transitioning from Autonomous Institute to Deemed-to-be University status.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I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4AAFCC-446E-36A6-1E3C-1D43D25C3155}"/>
              </a:ext>
            </a:extLst>
          </p:cNvPr>
          <p:cNvSpPr txBox="1"/>
          <p:nvPr/>
        </p:nvSpPr>
        <p:spPr>
          <a:xfrm>
            <a:off x="3171701" y="3671104"/>
            <a:ext cx="8784772" cy="954107"/>
          </a:xfrm>
          <a:prstGeom prst="rect">
            <a:avLst/>
          </a:prstGeom>
          <a:gradFill>
            <a:gsLst>
              <a:gs pos="32782">
                <a:srgbClr val="C1C267"/>
              </a:gs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Teaching-Learning Methods Aligned with Pedagogical Innovations of NEP-2020</a:t>
            </a:r>
            <a:endParaRPr lang="en-I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119DF-3CBE-1E17-A10A-12E7207A4AFB}"/>
              </a:ext>
            </a:extLst>
          </p:cNvPr>
          <p:cNvSpPr txBox="1"/>
          <p:nvPr/>
        </p:nvSpPr>
        <p:spPr>
          <a:xfrm>
            <a:off x="590796" y="5786349"/>
            <a:ext cx="7271658" cy="523220"/>
          </a:xfrm>
          <a:prstGeom prst="rect">
            <a:avLst/>
          </a:prstGeom>
          <a:gradFill>
            <a:gsLst>
              <a:gs pos="32782">
                <a:srgbClr val="C1C267"/>
              </a:gs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I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other with permission of chairperson.</a:t>
            </a:r>
          </a:p>
        </p:txBody>
      </p:sp>
    </p:spTree>
    <p:extLst>
      <p:ext uri="{BB962C8B-B14F-4D97-AF65-F5344CB8AC3E}">
        <p14:creationId xmlns:p14="http://schemas.microsoft.com/office/powerpoint/2010/main" val="237417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566CB0-919E-6D79-D1C4-60D692CE40CD}"/>
              </a:ext>
            </a:extLst>
          </p:cNvPr>
          <p:cNvSpPr txBox="1"/>
          <p:nvPr/>
        </p:nvSpPr>
        <p:spPr>
          <a:xfrm>
            <a:off x="1493520" y="2577515"/>
            <a:ext cx="9682480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NAAC accreditation criteria for transitioning from Autonomous Institute to Deemed-to-be University status.</a:t>
            </a:r>
          </a:p>
        </p:txBody>
      </p:sp>
    </p:spTree>
    <p:extLst>
      <p:ext uri="{BB962C8B-B14F-4D97-AF65-F5344CB8AC3E}">
        <p14:creationId xmlns:p14="http://schemas.microsoft.com/office/powerpoint/2010/main" val="88202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889BF-E226-3330-5953-220FF0F6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75488A-7AFF-2ABD-E03E-D7F6B70091B5}"/>
              </a:ext>
            </a:extLst>
          </p:cNvPr>
          <p:cNvSpPr txBox="1"/>
          <p:nvPr/>
        </p:nvSpPr>
        <p:spPr>
          <a:xfrm>
            <a:off x="261255" y="150950"/>
            <a:ext cx="11351625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Weightages for seven criteria for Universities and Autonomous Colleges</a:t>
            </a:r>
            <a:endParaRPr lang="en-I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103256-4629-0164-7048-D4C6B95A2027}"/>
              </a:ext>
            </a:extLst>
          </p:cNvPr>
          <p:cNvGraphicFramePr>
            <a:graphicFrameLocks noGrp="1"/>
          </p:cNvGraphicFramePr>
          <p:nvPr/>
        </p:nvGraphicFramePr>
        <p:xfrm>
          <a:off x="330927" y="980671"/>
          <a:ext cx="11668033" cy="5629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6807">
                  <a:extLst>
                    <a:ext uri="{9D8B030D-6E8A-4147-A177-3AD203B41FA5}">
                      <a16:colId xmlns:a16="http://schemas.microsoft.com/office/drawing/2014/main" val="3407295296"/>
                    </a:ext>
                  </a:extLst>
                </a:gridCol>
                <a:gridCol w="1897049">
                  <a:extLst>
                    <a:ext uri="{9D8B030D-6E8A-4147-A177-3AD203B41FA5}">
                      <a16:colId xmlns:a16="http://schemas.microsoft.com/office/drawing/2014/main" val="2934267429"/>
                    </a:ext>
                  </a:extLst>
                </a:gridCol>
                <a:gridCol w="3464177">
                  <a:extLst>
                    <a:ext uri="{9D8B030D-6E8A-4147-A177-3AD203B41FA5}">
                      <a16:colId xmlns:a16="http://schemas.microsoft.com/office/drawing/2014/main" val="2081897355"/>
                    </a:ext>
                  </a:extLst>
                </a:gridCol>
              </a:tblGrid>
              <a:tr h="1046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Criteria</a:t>
                      </a:r>
                      <a:endParaRPr lang="en-IN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Universities</a:t>
                      </a:r>
                      <a:endParaRPr lang="en-IN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Autonomous Colleges</a:t>
                      </a:r>
                      <a:endParaRPr lang="en-IN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79346746"/>
                  </a:ext>
                </a:extLst>
              </a:tr>
              <a:tr h="51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Curricular Aspects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8523964"/>
                  </a:ext>
                </a:extLst>
              </a:tr>
              <a:tr h="51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Teaching-Learning and Evaluation</a:t>
                      </a:r>
                      <a:endParaRPr lang="en-IN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IN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86303482"/>
                  </a:ext>
                </a:extLst>
              </a:tr>
              <a:tr h="51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Research, Innovations, and Extension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IN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32101124"/>
                  </a:ext>
                </a:extLst>
              </a:tr>
              <a:tr h="51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Infrastructure and Learning Resources</a:t>
                      </a:r>
                      <a:endParaRPr lang="en-IN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N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997431"/>
                  </a:ext>
                </a:extLst>
              </a:tr>
              <a:tr h="51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Student Support and Progression</a:t>
                      </a:r>
                      <a:endParaRPr lang="en-IN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N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64161483"/>
                  </a:ext>
                </a:extLst>
              </a:tr>
              <a:tr h="952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Governance, Leadership, and Management</a:t>
                      </a:r>
                      <a:endParaRPr lang="en-IN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N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1267488"/>
                  </a:ext>
                </a:extLst>
              </a:tr>
              <a:tr h="51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Institutional Values and Best Practices</a:t>
                      </a:r>
                      <a:endParaRPr lang="en-IN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N" sz="2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49309462"/>
                  </a:ext>
                </a:extLst>
              </a:tr>
              <a:tr h="518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Weightage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IN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91575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596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A9A42-FB1D-4019-CDAA-A17AFCEDC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48A844-CD9A-1E10-B004-09A9BA1D3732}"/>
              </a:ext>
            </a:extLst>
          </p:cNvPr>
          <p:cNvSpPr txBox="1"/>
          <p:nvPr/>
        </p:nvSpPr>
        <p:spPr>
          <a:xfrm>
            <a:off x="3984172" y="2658550"/>
            <a:ext cx="4789714" cy="6451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Key Areas to Improve</a:t>
            </a:r>
            <a:endParaRPr lang="en-IN" sz="3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403A8-F308-99B8-39C1-247379A0B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F96A1B-8D51-418F-CF3C-E28D88E16440}"/>
              </a:ext>
            </a:extLst>
          </p:cNvPr>
          <p:cNvSpPr txBox="1"/>
          <p:nvPr/>
        </p:nvSpPr>
        <p:spPr>
          <a:xfrm>
            <a:off x="228601" y="115518"/>
            <a:ext cx="8000999" cy="5222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 Teaching-Learning and Evaluation (200 Marks)</a:t>
            </a:r>
            <a:endParaRPr lang="en-IN" sz="2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516320-315F-0239-4F3D-5CF13A33AF40}"/>
              </a:ext>
            </a:extLst>
          </p:cNvPr>
          <p:cNvGraphicFramePr>
            <a:graphicFrameLocks noGrp="1"/>
          </p:cNvGraphicFramePr>
          <p:nvPr/>
        </p:nvGraphicFramePr>
        <p:xfrm>
          <a:off x="440871" y="729343"/>
          <a:ext cx="11310258" cy="6036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8829">
                  <a:extLst>
                    <a:ext uri="{9D8B030D-6E8A-4147-A177-3AD203B41FA5}">
                      <a16:colId xmlns:a16="http://schemas.microsoft.com/office/drawing/2014/main" val="3007520259"/>
                    </a:ext>
                  </a:extLst>
                </a:gridCol>
                <a:gridCol w="6531429">
                  <a:extLst>
                    <a:ext uri="{9D8B030D-6E8A-4147-A177-3AD203B41FA5}">
                      <a16:colId xmlns:a16="http://schemas.microsoft.com/office/drawing/2014/main" val="1024579795"/>
                    </a:ext>
                  </a:extLst>
                </a:gridCol>
              </a:tblGrid>
              <a:tr h="329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Sub-Criterion</a:t>
                      </a:r>
                      <a:endParaRPr lang="en-IN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Strategies for Higher Scores</a:t>
                      </a:r>
                      <a:endParaRPr lang="en-IN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7605603"/>
                  </a:ext>
                </a:extLst>
              </a:tr>
              <a:tr h="65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Enrolment Profile</a:t>
                      </a:r>
                      <a:endParaRPr lang="en-I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 diversity, admit meritorious students, provide scholarships.</a:t>
                      </a:r>
                      <a:endParaRPr lang="en-I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4337258"/>
                  </a:ext>
                </a:extLst>
              </a:tr>
              <a:tr h="65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Innovative Teaching Methods</a:t>
                      </a:r>
                      <a:endParaRPr lang="en-I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 ICT-based teaching, flipped classrooms, virtual labs, and AI-driven adaptive learning.</a:t>
                      </a:r>
                      <a:endParaRPr lang="en-I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67818478"/>
                  </a:ext>
                </a:extLst>
              </a:tr>
              <a:tr h="65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Experiential Learning</a:t>
                      </a:r>
                      <a:endParaRPr lang="en-I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internships, industry projects, fieldwork, and hands-on training.</a:t>
                      </a:r>
                      <a:endParaRPr lang="en-I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744091"/>
                  </a:ext>
                </a:extLst>
              </a:tr>
              <a:tr h="986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Faculty Quality &amp; Development</a:t>
                      </a:r>
                      <a:endParaRPr lang="en-I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Encourage faculty certifications (MOOCs, AICTE/UGC-approved FDPs), promote PhD-qualified faculty, and support international collaborations.</a:t>
                      </a:r>
                      <a:endParaRPr lang="en-I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09293276"/>
                  </a:ext>
                </a:extLst>
              </a:tr>
              <a:tr h="65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Performance &amp; Learning Outcomes</a:t>
                      </a:r>
                      <a:endParaRPr lang="en-I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 regular assessments, feedback mechanisms, peer learning, and continuous internal evaluation (CIE).</a:t>
                      </a:r>
                      <a:endParaRPr lang="en-I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07881098"/>
                  </a:ext>
                </a:extLst>
              </a:tr>
              <a:tr h="65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of Learning Management Systems (LMS)</a:t>
                      </a:r>
                      <a:endParaRPr lang="en-I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 Moodle, Google Classroom, or custom university portals to track student engagement and progress.</a:t>
                      </a:r>
                      <a:endParaRPr lang="en-I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8405853"/>
                  </a:ext>
                </a:extLst>
              </a:tr>
              <a:tr h="65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Outcome-Based Education (OBE) Implementation</a:t>
                      </a:r>
                      <a:endParaRPr lang="en-I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Ensure strong mapping of Course Outcomes (COs) → Program Outcomes (POs) → Program Educational Objectives (PEOs).</a:t>
                      </a:r>
                      <a:endParaRPr lang="en-I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9010039"/>
                  </a:ext>
                </a:extLst>
              </a:tr>
              <a:tr h="657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Examination Reforms</a:t>
                      </a:r>
                      <a:endParaRPr lang="en-I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 towards AI-based proctoring, automation in result processing, and flexible evaluation policies.</a:t>
                      </a:r>
                      <a:endParaRPr lang="en-I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2027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447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654B3-EF54-4C5B-1703-269A95FD4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407F95-3D8E-839D-5220-05F048A8CF5E}"/>
              </a:ext>
            </a:extLst>
          </p:cNvPr>
          <p:cNvSpPr txBox="1"/>
          <p:nvPr/>
        </p:nvSpPr>
        <p:spPr>
          <a:xfrm>
            <a:off x="97971" y="100724"/>
            <a:ext cx="8425543" cy="5222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 Research, Innovations &amp; Extension (250 Marks)</a:t>
            </a:r>
            <a:endParaRPr lang="en-IN" sz="2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DA3C1C-F85C-AB04-316E-9F8331B53B63}"/>
              </a:ext>
            </a:extLst>
          </p:cNvPr>
          <p:cNvGraphicFramePr>
            <a:graphicFrameLocks noGrp="1"/>
          </p:cNvGraphicFramePr>
          <p:nvPr/>
        </p:nvGraphicFramePr>
        <p:xfrm>
          <a:off x="288472" y="727244"/>
          <a:ext cx="11598728" cy="6151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9364">
                  <a:extLst>
                    <a:ext uri="{9D8B030D-6E8A-4147-A177-3AD203B41FA5}">
                      <a16:colId xmlns:a16="http://schemas.microsoft.com/office/drawing/2014/main" val="673119608"/>
                    </a:ext>
                  </a:extLst>
                </a:gridCol>
                <a:gridCol w="5799364">
                  <a:extLst>
                    <a:ext uri="{9D8B030D-6E8A-4147-A177-3AD203B41FA5}">
                      <a16:colId xmlns:a16="http://schemas.microsoft.com/office/drawing/2014/main" val="2632482393"/>
                    </a:ext>
                  </a:extLst>
                </a:gridCol>
              </a:tblGrid>
              <a:tr h="302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Sub-Criterion</a:t>
                      </a:r>
                      <a:endParaRPr lang="en-IN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Strategies for Higher Scores</a:t>
                      </a:r>
                      <a:endParaRPr lang="en-IN" sz="28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8823144"/>
                  </a:ext>
                </a:extLst>
              </a:tr>
              <a:tr h="604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Publications</a:t>
                      </a:r>
                      <a:endParaRPr lang="en-I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Scopus, Web of Science, and UGC-CARE indexed publications.</a:t>
                      </a:r>
                      <a:endParaRPr lang="en-I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89071548"/>
                  </a:ext>
                </a:extLst>
              </a:tr>
              <a:tr h="604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Citation &amp; Impact Factor</a:t>
                      </a:r>
                      <a:endParaRPr lang="en-I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Encourage high-impact factor journal publications with collaborative research groups.</a:t>
                      </a:r>
                      <a:endParaRPr lang="en-I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0027508"/>
                  </a:ext>
                </a:extLst>
              </a:tr>
              <a:tr h="604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Sponsored Research &amp; Grants</a:t>
                      </a:r>
                      <a:endParaRPr lang="en-I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Secure funding from DST, UGC, AICTE, DRDO, DBT, ICSSR, and international bodies.</a:t>
                      </a:r>
                      <a:endParaRPr lang="en-I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765902"/>
                  </a:ext>
                </a:extLst>
              </a:tr>
              <a:tr h="905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Patents &amp; Innovations</a:t>
                      </a:r>
                      <a:endParaRPr lang="en-I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Establish IPR cells, technology incubation </a:t>
                      </a:r>
                      <a:r>
                        <a:rPr lang="en-IN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centers</a:t>
                      </a: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and innovation hubs</a:t>
                      </a:r>
                      <a:endParaRPr lang="en-I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35014633"/>
                  </a:ext>
                </a:extLst>
              </a:tr>
              <a:tr h="604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Consultancy &amp; Industry Collaboration</a:t>
                      </a:r>
                      <a:endParaRPr lang="en-I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 with industries for funded projects, </a:t>
                      </a:r>
                      <a:r>
                        <a:rPr lang="en-IN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MoUs</a:t>
                      </a: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and technology consultancy services.</a:t>
                      </a:r>
                      <a:endParaRPr lang="en-I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6568700"/>
                  </a:ext>
                </a:extLst>
              </a:tr>
              <a:tr h="604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Faculty &amp; Student Research Incentives</a:t>
                      </a:r>
                      <a:endParaRPr lang="en-I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 research grants, seed funding, and incentives for top-performing researchers.</a:t>
                      </a:r>
                      <a:endParaRPr lang="en-I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63292256"/>
                  </a:ext>
                </a:extLst>
              </a:tr>
              <a:tr h="604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Interdisciplinary &amp; Multidisciplinary Research</a:t>
                      </a:r>
                      <a:endParaRPr lang="en-I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Promote research integrating AI, IoT, healthcare, social sciences, and sustainability.</a:t>
                      </a:r>
                      <a:endParaRPr lang="en-I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88162384"/>
                  </a:ext>
                </a:extLst>
              </a:tr>
              <a:tr h="9055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Extension &amp; Outreach Activities</a:t>
                      </a:r>
                      <a:endParaRPr lang="en-IN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Encourage faculty and students to participate in community service.</a:t>
                      </a:r>
                      <a:endParaRPr lang="en-IN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06308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734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1FCD9-F4B5-210D-D7BD-7E8E7D55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D1F760-920F-6AEC-BE20-6A9C616C0B6C}"/>
              </a:ext>
            </a:extLst>
          </p:cNvPr>
          <p:cNvSpPr txBox="1"/>
          <p:nvPr/>
        </p:nvSpPr>
        <p:spPr>
          <a:xfrm>
            <a:off x="304799" y="180832"/>
            <a:ext cx="7445829" cy="5222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General Recommendations for Higher Scores</a:t>
            </a:r>
            <a:endParaRPr lang="en-IN" sz="2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001C5-8A77-BE86-3F37-A4DF91A3456E}"/>
              </a:ext>
            </a:extLst>
          </p:cNvPr>
          <p:cNvSpPr txBox="1"/>
          <p:nvPr/>
        </p:nvSpPr>
        <p:spPr>
          <a:xfrm>
            <a:off x="2363188" y="5321009"/>
            <a:ext cx="9809020" cy="1790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5. Improve Documentation</a:t>
            </a:r>
            <a:r>
              <a:rPr lang="en-IN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Maintain proper </a:t>
            </a:r>
            <a:r>
              <a:rPr lang="en-IN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evidence of all research activities, publications, patents, and </a:t>
            </a:r>
            <a:r>
              <a:rPr lang="en-IN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MoUs</a:t>
            </a:r>
            <a:r>
              <a:rPr lang="en-IN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to present in NAAC evaluations.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59ABB9DA-178F-C207-F708-36067043EE6B}"/>
              </a:ext>
            </a:extLst>
          </p:cNvPr>
          <p:cNvSpPr txBox="1"/>
          <p:nvPr/>
        </p:nvSpPr>
        <p:spPr>
          <a:xfrm>
            <a:off x="174170" y="775141"/>
            <a:ext cx="1031966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Develop Research </a:t>
            </a:r>
            <a:r>
              <a:rPr lang="en-IN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Centers</a:t>
            </a:r>
            <a:r>
              <a:rPr lang="en-IN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Create </a:t>
            </a:r>
            <a:r>
              <a:rPr lang="en-IN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Centers</a:t>
            </a:r>
            <a:r>
              <a:rPr lang="en-IN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of Excellence (</a:t>
            </a:r>
            <a:r>
              <a:rPr lang="en-IN" sz="2400" b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CoEs</a:t>
            </a:r>
            <a:r>
              <a:rPr lang="en-IN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n-IN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focusing on </a:t>
            </a:r>
            <a:r>
              <a:rPr lang="en-IN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AI, Quantum Computing, Sustainability, and Cybersecurity.</a:t>
            </a:r>
            <a:endParaRPr lang="en-IN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C8907C-409D-5ED5-CA22-CA96256EC0B7}"/>
              </a:ext>
            </a:extLst>
          </p:cNvPr>
          <p:cNvSpPr txBox="1"/>
          <p:nvPr/>
        </p:nvSpPr>
        <p:spPr>
          <a:xfrm>
            <a:off x="1698171" y="2113180"/>
            <a:ext cx="10319659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 Establish Strong Industry-Academia Ties</a:t>
            </a:r>
            <a:r>
              <a:rPr lang="en-IN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Collaborate with </a:t>
            </a:r>
            <a:r>
              <a:rPr lang="en-IN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TCS, Infosys, Microsoft, IBM, and DRDO</a:t>
            </a:r>
            <a:r>
              <a:rPr lang="en-IN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for research funding.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AB10B-0D93-2F8A-A95B-FEFE244DC2CF}"/>
              </a:ext>
            </a:extLst>
          </p:cNvPr>
          <p:cNvSpPr txBox="1"/>
          <p:nvPr/>
        </p:nvSpPr>
        <p:spPr>
          <a:xfrm>
            <a:off x="1698171" y="3261892"/>
            <a:ext cx="10210800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 Encourage Student-Led Research</a:t>
            </a:r>
            <a:r>
              <a:rPr lang="en-IN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Support </a:t>
            </a:r>
            <a:r>
              <a:rPr lang="en-IN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UG and PG students</a:t>
            </a:r>
            <a:r>
              <a:rPr lang="en-IN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in publishing research in </a:t>
            </a:r>
            <a:r>
              <a:rPr lang="en-IN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reputed journals</a:t>
            </a:r>
            <a:r>
              <a:rPr lang="en-IN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0FCBE4-CD13-10F5-0CEE-12EC9E31B960}"/>
              </a:ext>
            </a:extLst>
          </p:cNvPr>
          <p:cNvSpPr txBox="1"/>
          <p:nvPr/>
        </p:nvSpPr>
        <p:spPr>
          <a:xfrm>
            <a:off x="217712" y="4410604"/>
            <a:ext cx="9922692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IN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4. Adopt Digital Tools</a:t>
            </a:r>
            <a:r>
              <a:rPr lang="en-IN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Use </a:t>
            </a:r>
            <a:r>
              <a:rPr lang="en-IN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AI-based academic analytics tools</a:t>
            </a:r>
            <a:r>
              <a:rPr lang="en-IN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to track student learning.</a:t>
            </a:r>
            <a:endParaRPr lang="en-IN" sz="24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3F5C26-F03D-DC61-BE9D-96CAAA81D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1" y="133095"/>
            <a:ext cx="1480459" cy="12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6007591-9A66-438F-DECA-72C749232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" y="2159516"/>
            <a:ext cx="1445080" cy="146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25D43-9E62-B20E-1A01-A6E9F48BD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0CF775-6441-5EC5-0BCF-5B89706E9393}"/>
              </a:ext>
            </a:extLst>
          </p:cNvPr>
          <p:cNvSpPr txBox="1"/>
          <p:nvPr/>
        </p:nvSpPr>
        <p:spPr>
          <a:xfrm>
            <a:off x="1716915" y="3683962"/>
            <a:ext cx="9276080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 Teaching-Learning Methods Aligned with Pedagogical Innovations of NEP-2020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2802707-2A80-53BA-3B83-4CA1B5DA2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4" t="4234" r="15128" b="34604"/>
          <a:stretch/>
        </p:blipFill>
        <p:spPr bwMode="auto">
          <a:xfrm>
            <a:off x="4149858" y="193040"/>
            <a:ext cx="3892283" cy="298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50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3FAA9-62DA-F899-8ABA-84FEE752E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7056A5-99AA-8D31-42E7-AAE5EE34DAC1}"/>
              </a:ext>
            </a:extLst>
          </p:cNvPr>
          <p:cNvSpPr txBox="1"/>
          <p:nvPr/>
        </p:nvSpPr>
        <p:spPr>
          <a:xfrm>
            <a:off x="361406" y="93282"/>
            <a:ext cx="2500811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NEP-2020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020EA-AE0E-17F0-725A-113F9DEC0D9F}"/>
              </a:ext>
            </a:extLst>
          </p:cNvPr>
          <p:cNvSpPr txBox="1"/>
          <p:nvPr/>
        </p:nvSpPr>
        <p:spPr>
          <a:xfrm>
            <a:off x="361406" y="1143089"/>
            <a:ext cx="11553701" cy="82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Education Policy (NEP) 2020: A paradigm shift in education.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32DBF-2BA0-9AD4-5731-9E82AAFB17CA}"/>
              </a:ext>
            </a:extLst>
          </p:cNvPr>
          <p:cNvSpPr txBox="1"/>
          <p:nvPr/>
        </p:nvSpPr>
        <p:spPr>
          <a:xfrm>
            <a:off x="361406" y="2063295"/>
            <a:ext cx="11011395" cy="82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holistic, multidisciplinary, and flexible learning.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EDEA1-B532-FD43-5F4B-73DCE2089E34}"/>
              </a:ext>
            </a:extLst>
          </p:cNvPr>
          <p:cNvSpPr txBox="1"/>
          <p:nvPr/>
        </p:nvSpPr>
        <p:spPr>
          <a:xfrm>
            <a:off x="361406" y="3080917"/>
            <a:ext cx="11807042" cy="82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Emphasis on competency-based education, critical thinking, and creativity.</a:t>
            </a:r>
          </a:p>
        </p:txBody>
      </p:sp>
    </p:spTree>
    <p:extLst>
      <p:ext uri="{BB962C8B-B14F-4D97-AF65-F5344CB8AC3E}">
        <p14:creationId xmlns:p14="http://schemas.microsoft.com/office/powerpoint/2010/main" val="20359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C879F-0C0E-6198-95B4-7CADEBCDC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C3E40C-618F-4F59-5DB7-C9AB1F0D5BFF}"/>
              </a:ext>
            </a:extLst>
          </p:cNvPr>
          <p:cNvSpPr txBox="1"/>
          <p:nvPr/>
        </p:nvSpPr>
        <p:spPr>
          <a:xfrm>
            <a:off x="248920" y="1707551"/>
            <a:ext cx="9809975" cy="5150449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lab-based experiments, case studies, and simulations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fieldwork, industry internships, and research-based learning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engagement projects (Unnat Bharat Abhiyan, Swachh Bharat projects, etc.)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role-playing and storytelling techniques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subjects like history and business studies.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E46CA-B87B-AE6B-BDBA-68281D1EF2B2}"/>
              </a:ext>
            </a:extLst>
          </p:cNvPr>
          <p:cNvSpPr txBox="1"/>
          <p:nvPr/>
        </p:nvSpPr>
        <p:spPr>
          <a:xfrm>
            <a:off x="248920" y="155694"/>
            <a:ext cx="41656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Experiential Learning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32BEC6-05AA-92AA-934C-34E608548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302" y="23190"/>
            <a:ext cx="2139697" cy="19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F569FC-52FD-1546-A117-C132D70217F8}"/>
              </a:ext>
            </a:extLst>
          </p:cNvPr>
          <p:cNvSpPr txBox="1"/>
          <p:nvPr/>
        </p:nvSpPr>
        <p:spPr>
          <a:xfrm>
            <a:off x="248920" y="995400"/>
            <a:ext cx="8790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🔹 Method: Hands-on, real-world application-based learning.</a:t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2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CB7AA-B3D4-89BD-18BD-B1D816E51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B9B201-4D1E-5185-5FC2-7A937B0B7C98}"/>
              </a:ext>
            </a:extLst>
          </p:cNvPr>
          <p:cNvSpPr/>
          <p:nvPr/>
        </p:nvSpPr>
        <p:spPr>
          <a:xfrm>
            <a:off x="125234" y="953174"/>
            <a:ext cx="10970078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1</a:t>
            </a:r>
            <a:r>
              <a:rPr lang="en-US" sz="28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 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</a:t>
            </a:r>
            <a:endParaRPr lang="en-IN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D54DB5-B98C-321D-59F4-DF157ACC7B00}"/>
              </a:ext>
            </a:extLst>
          </p:cNvPr>
          <p:cNvSpPr/>
          <p:nvPr/>
        </p:nvSpPr>
        <p:spPr>
          <a:xfrm>
            <a:off x="54477" y="3149117"/>
            <a:ext cx="4129977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469900" marR="5080" lvl="0" indent="-457200" algn="just">
              <a:buClr>
                <a:prstClr val="black"/>
              </a:buClr>
              <a:buSzPct val="114285"/>
              <a:buFont typeface="Wingdings" panose="05000000000000000000" pitchFamily="2" charset="2"/>
              <a:buChar char="ü"/>
            </a:pPr>
            <a:r>
              <a:rPr lang="en-US" sz="3200" b="1" kern="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Open for discussion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B5618A-21AE-D454-41C9-D17E6387D03E}"/>
              </a:ext>
            </a:extLst>
          </p:cNvPr>
          <p:cNvSpPr txBox="1"/>
          <p:nvPr/>
        </p:nvSpPr>
        <p:spPr>
          <a:xfrm>
            <a:off x="4589169" y="56513"/>
            <a:ext cx="2768781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Agenda</a:t>
            </a:r>
            <a:endParaRPr lang="en-IN" sz="4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D0D03F-605C-8A9E-1624-6E2C7148E83F}"/>
              </a:ext>
            </a:extLst>
          </p:cNvPr>
          <p:cNvSpPr txBox="1"/>
          <p:nvPr/>
        </p:nvSpPr>
        <p:spPr>
          <a:xfrm>
            <a:off x="125234" y="1741037"/>
            <a:ext cx="11696652" cy="11339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outreach programs for community development through national schemes</a:t>
            </a:r>
            <a:endParaRPr lang="en-I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Advancing Industry-Institute relation through translational research </a:t>
            </a:r>
            <a:endParaRPr lang="en-I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C2926B-6043-1B83-CBC4-727B012921FF}"/>
              </a:ext>
            </a:extLst>
          </p:cNvPr>
          <p:cNvSpPr txBox="1"/>
          <p:nvPr/>
        </p:nvSpPr>
        <p:spPr>
          <a:xfrm>
            <a:off x="0" y="3878125"/>
            <a:ext cx="11838166" cy="2862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Adoption of NAAC accreditation criteria for transitioning from Autonomous Institute to Deemed-to-be University status.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Teaching-Learning Methods in alignment with Pedagogical Innovations of NEP-2020</a:t>
            </a:r>
            <a:endParaRPr lang="en-I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other item with permission of chairperson</a:t>
            </a:r>
            <a:endParaRPr lang="en-I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42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46BF9-F68D-D6AC-FD92-32D325CFC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AB60C1-DDAC-679E-970E-CA2550B5DC4F}"/>
              </a:ext>
            </a:extLst>
          </p:cNvPr>
          <p:cNvSpPr txBox="1"/>
          <p:nvPr/>
        </p:nvSpPr>
        <p:spPr>
          <a:xfrm>
            <a:off x="339633" y="2056754"/>
            <a:ext cx="11583193" cy="3673121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courses combining Science, Arts, and Humanities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projects across departments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Choice-Based Credit System (CBCS) for flexible learning paths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value-based education (ethics, environmental studies, life skills)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B8CCB-5A2C-3E33-C5A5-11219E0DB73C}"/>
              </a:ext>
            </a:extLst>
          </p:cNvPr>
          <p:cNvSpPr txBox="1"/>
          <p:nvPr/>
        </p:nvSpPr>
        <p:spPr>
          <a:xfrm>
            <a:off x="339634" y="280775"/>
            <a:ext cx="841248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Multidisciplinary &amp; Holistic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EA925-F88A-0FC3-DF7D-AFE835D11133}"/>
              </a:ext>
            </a:extLst>
          </p:cNvPr>
          <p:cNvSpPr txBox="1"/>
          <p:nvPr/>
        </p:nvSpPr>
        <p:spPr>
          <a:xfrm>
            <a:off x="244630" y="1128125"/>
            <a:ext cx="10609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🔹 Method: Integration of multiple disciplines for a broad-based education.</a:t>
            </a:r>
            <a:endParaRPr lang="en-I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C03BC-45CD-CDEA-2C5C-2B7A6D470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0E562-0717-B866-0C54-C2452DDEFC14}"/>
              </a:ext>
            </a:extLst>
          </p:cNvPr>
          <p:cNvSpPr txBox="1"/>
          <p:nvPr/>
        </p:nvSpPr>
        <p:spPr>
          <a:xfrm>
            <a:off x="287382" y="1552584"/>
            <a:ext cx="11617236" cy="5150449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Deploy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Management Systems (LMS) like Moodle, Google Classroom, SWAYAM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AI-based adaptive learning platforms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personalized education.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labs, augmented reality (AR), and virtual reality (VR) simulations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learning through online certifications and MOOCs (SWAYAM, NPTEL, Coursera, edX, etc.)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3FA47-455E-62B3-3410-82EDC28E6687}"/>
              </a:ext>
            </a:extLst>
          </p:cNvPr>
          <p:cNvSpPr txBox="1"/>
          <p:nvPr/>
        </p:nvSpPr>
        <p:spPr>
          <a:xfrm>
            <a:off x="296090" y="154967"/>
            <a:ext cx="8325394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Digital &amp; Online Learning (EdTech Integration)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A6A53-157D-83D5-C878-BC1EC420E714}"/>
              </a:ext>
            </a:extLst>
          </p:cNvPr>
          <p:cNvSpPr txBox="1"/>
          <p:nvPr/>
        </p:nvSpPr>
        <p:spPr>
          <a:xfrm>
            <a:off x="198911" y="1003137"/>
            <a:ext cx="8933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of technology-driven teaching-learning tools.</a:t>
            </a:r>
            <a:b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858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7D4CA-5B5C-DF08-9393-7E03211B9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5E32-CBD0-22C4-7CF4-521A0636047B}"/>
              </a:ext>
            </a:extLst>
          </p:cNvPr>
          <p:cNvSpPr txBox="1"/>
          <p:nvPr/>
        </p:nvSpPr>
        <p:spPr>
          <a:xfrm>
            <a:off x="165463" y="1734995"/>
            <a:ext cx="11608526" cy="4411785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Outcome-Based Education (OBE)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clear Course Outcomes (COs) and Program Outcomes (POs).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project-based, inquiry-based, and problem-solving assignments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students using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rubric-based evaluation and peer assessments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skill-based internships and apprenticeships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industry settings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BF6B-017A-DEA4-D638-3AAF4031270F}"/>
              </a:ext>
            </a:extLst>
          </p:cNvPr>
          <p:cNvSpPr txBox="1"/>
          <p:nvPr/>
        </p:nvSpPr>
        <p:spPr>
          <a:xfrm>
            <a:off x="165463" y="210404"/>
            <a:ext cx="8595359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Competency-Based &amp; Outcome-Oriented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5023E-8432-A9A4-AF8F-7A010707D844}"/>
              </a:ext>
            </a:extLst>
          </p:cNvPr>
          <p:cNvSpPr txBox="1"/>
          <p:nvPr/>
        </p:nvSpPr>
        <p:spPr>
          <a:xfrm>
            <a:off x="165463" y="903998"/>
            <a:ext cx="103010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🔹 Method: Focus on skill-based and competency-driven education.</a:t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3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22572-6703-2FF2-8712-B6242FB8A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228789-2574-8FE0-E3B6-9C958233ECA5}"/>
              </a:ext>
            </a:extLst>
          </p:cNvPr>
          <p:cNvSpPr txBox="1"/>
          <p:nvPr/>
        </p:nvSpPr>
        <p:spPr>
          <a:xfrm>
            <a:off x="249382" y="1768189"/>
            <a:ext cx="11709070" cy="5150449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AI-driven analytics to track student progress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offer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customized learning paths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self-paced learning modules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recorded lectures and quizzes.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gamification and interactive quizzes (Kahoot, Quizizz, etc.)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make learning engaging.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mentorship and peer-learning frameworks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student support.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ACC1E-6D8C-F415-E6D7-C9D7F7B05BD7}"/>
              </a:ext>
            </a:extLst>
          </p:cNvPr>
          <p:cNvSpPr txBox="1"/>
          <p:nvPr/>
        </p:nvSpPr>
        <p:spPr>
          <a:xfrm>
            <a:off x="487680" y="224637"/>
            <a:ext cx="7428412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Personalized &amp; Adaptive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9ED71E-32B4-5E72-53C7-2B66ABBD94BE}"/>
              </a:ext>
            </a:extLst>
          </p:cNvPr>
          <p:cNvSpPr txBox="1"/>
          <p:nvPr/>
        </p:nvSpPr>
        <p:spPr>
          <a:xfrm>
            <a:off x="431073" y="1129693"/>
            <a:ext cx="9603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🔹 Method: Tailoring education to individual learning needs.</a:t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5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2DD60-F287-13A6-6B6B-9D7872ABE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40639F-E274-DF06-C56D-0970C6EA1BBB}"/>
              </a:ext>
            </a:extLst>
          </p:cNvPr>
          <p:cNvSpPr txBox="1"/>
          <p:nvPr/>
        </p:nvSpPr>
        <p:spPr>
          <a:xfrm>
            <a:off x="409303" y="1936875"/>
            <a:ext cx="11268891" cy="4411785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 research projects and publishing opportunities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incubation </a:t>
            </a:r>
            <a:r>
              <a:rPr lang="en-I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startup support for entrepreneurial learning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design-thinking and innovation challenges (Hackathons, Smart India Hackathon, etc.)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Capstone projects and industry-driven problem-solving initiatives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BC788-1631-13E0-3790-B5A8AE4A2967}"/>
              </a:ext>
            </a:extLst>
          </p:cNvPr>
          <p:cNvSpPr txBox="1"/>
          <p:nvPr/>
        </p:nvSpPr>
        <p:spPr>
          <a:xfrm>
            <a:off x="409303" y="320431"/>
            <a:ext cx="8386354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Inquiry-Based &amp; Research-Driven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0966F-A6EF-1F43-9517-7B02E96E9566}"/>
              </a:ext>
            </a:extLst>
          </p:cNvPr>
          <p:cNvSpPr txBox="1"/>
          <p:nvPr/>
        </p:nvSpPr>
        <p:spPr>
          <a:xfrm>
            <a:off x="290550" y="1105878"/>
            <a:ext cx="110385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🔹 Method: Encouraging curiosity-driven exploration and innovation.</a:t>
            </a:r>
            <a:br>
              <a:rPr lang="en-I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4E237-FF0E-E862-16E6-B1DCEF5E9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AD8722-3BA2-E0FE-ADB2-E84A30A626FE}"/>
              </a:ext>
            </a:extLst>
          </p:cNvPr>
          <p:cNvSpPr txBox="1"/>
          <p:nvPr/>
        </p:nvSpPr>
        <p:spPr>
          <a:xfrm>
            <a:off x="381198" y="1876310"/>
            <a:ext cx="11315997" cy="3673121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Entry-Exit System (MEES) as per NEP-2020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micro-credentials, diploma, degree stacking for progressive learning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inter-institutional credit transfer through Academic Bank of Credits (ABC)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skill-certification programs linked to employability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E8446-D912-78CD-91FE-211532CD580A}"/>
              </a:ext>
            </a:extLst>
          </p:cNvPr>
          <p:cNvSpPr txBox="1"/>
          <p:nvPr/>
        </p:nvSpPr>
        <p:spPr>
          <a:xfrm>
            <a:off x="383177" y="346557"/>
            <a:ext cx="60960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Flexible &amp; Modular Learning Paths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59625-E494-D51F-3288-AA0B6A511B12}"/>
              </a:ext>
            </a:extLst>
          </p:cNvPr>
          <p:cNvSpPr txBox="1"/>
          <p:nvPr/>
        </p:nvSpPr>
        <p:spPr>
          <a:xfrm>
            <a:off x="381198" y="1092810"/>
            <a:ext cx="92496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🔹 Method: Providing students with multiple entry and exit options.</a:t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7CC71-7F4A-4BD4-843D-2F81617A2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3921B2-3BF9-E018-122A-04D8EC7AD25F}"/>
              </a:ext>
            </a:extLst>
          </p:cNvPr>
          <p:cNvSpPr txBox="1"/>
          <p:nvPr/>
        </p:nvSpPr>
        <p:spPr>
          <a:xfrm>
            <a:off x="383177" y="1439371"/>
            <a:ext cx="11512733" cy="5150449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flipped classroom sessions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students learn before class and discuss in groups.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Foster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circles, student-led seminars, and group discussions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cross-institutional collaborations for research and case studies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forums, online debate platforms, and collaborative tools (Miro, Padlet, etc.)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A02C5-3574-96D5-0274-48339939112E}"/>
              </a:ext>
            </a:extLst>
          </p:cNvPr>
          <p:cNvSpPr txBox="1"/>
          <p:nvPr/>
        </p:nvSpPr>
        <p:spPr>
          <a:xfrm>
            <a:off x="383177" y="268180"/>
            <a:ext cx="7611292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Peer Learning &amp; Collaborative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47E5A-7FA4-327B-F345-414B9715007F}"/>
              </a:ext>
            </a:extLst>
          </p:cNvPr>
          <p:cNvSpPr txBox="1"/>
          <p:nvPr/>
        </p:nvSpPr>
        <p:spPr>
          <a:xfrm>
            <a:off x="177337" y="903411"/>
            <a:ext cx="10071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🔹 Method: Encouraging learning through group activities and teamwork.</a:t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83A06-6F35-3AB4-8D3F-3EAB01146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031346-1A2B-B15B-41EB-4FC11DAEA565}"/>
              </a:ext>
            </a:extLst>
          </p:cNvPr>
          <p:cNvSpPr txBox="1"/>
          <p:nvPr/>
        </p:nvSpPr>
        <p:spPr>
          <a:xfrm>
            <a:off x="296092" y="1429068"/>
            <a:ext cx="11713028" cy="5562548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domain-specific skill courses in collaboration with NSDC and industry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certification programs in IT, healthcare, AI, blockchain, cybersecurity, etc.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internships and on-the-job training as part of the curriculum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entrepreneurial education with startup incubation support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D61736-1ECB-BAEF-A4DD-7FE6050F99AB}"/>
              </a:ext>
            </a:extLst>
          </p:cNvPr>
          <p:cNvSpPr txBox="1"/>
          <p:nvPr/>
        </p:nvSpPr>
        <p:spPr>
          <a:xfrm>
            <a:off x="296092" y="142759"/>
            <a:ext cx="60960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Vocational &amp; Skill-Based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B59DB-3BA2-3821-CE23-78B5EE2977C4}"/>
              </a:ext>
            </a:extLst>
          </p:cNvPr>
          <p:cNvSpPr txBox="1"/>
          <p:nvPr/>
        </p:nvSpPr>
        <p:spPr>
          <a:xfrm>
            <a:off x="296092" y="816691"/>
            <a:ext cx="9515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🔹 Method: Focus on employability and real-world application.</a:t>
            </a:r>
            <a:endParaRPr lang="en-I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36D3E-F3A9-B213-A3D2-BE5F4C644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3AECAA-6995-5814-0C55-5336F847388F}"/>
              </a:ext>
            </a:extLst>
          </p:cNvPr>
          <p:cNvSpPr txBox="1"/>
          <p:nvPr/>
        </p:nvSpPr>
        <p:spPr>
          <a:xfrm>
            <a:off x="387399" y="1736447"/>
            <a:ext cx="11691257" cy="4539191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open-book exams, case-based assessments, and portfolio evaluations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360-degree feedback from peers, faculty, and industry mentors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Competency-Based Assessment (CBA) and formative evaluations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Leverage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digital grading tools for efficiency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F5048-D8F0-11FE-61F1-2461B7E8BA60}"/>
              </a:ext>
            </a:extLst>
          </p:cNvPr>
          <p:cNvSpPr txBox="1"/>
          <p:nvPr/>
        </p:nvSpPr>
        <p:spPr>
          <a:xfrm>
            <a:off x="328023" y="152065"/>
            <a:ext cx="8813074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Continuous &amp; Holistic Assessment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0A125-B455-FB3E-FE78-E41954CA3EA0}"/>
              </a:ext>
            </a:extLst>
          </p:cNvPr>
          <p:cNvSpPr txBox="1"/>
          <p:nvPr/>
        </p:nvSpPr>
        <p:spPr>
          <a:xfrm>
            <a:off x="219563" y="905450"/>
            <a:ext cx="11585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🔹 Method: Moving beyond traditional exams towards diverse evaluation techniques.</a:t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1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E9DD0-2E63-A16F-DCE3-CA44AD4A2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2BD987-5278-B8A0-0DCE-44823829879E}"/>
              </a:ext>
            </a:extLst>
          </p:cNvPr>
          <p:cNvSpPr txBox="1"/>
          <p:nvPr/>
        </p:nvSpPr>
        <p:spPr>
          <a:xfrm>
            <a:off x="258288" y="174760"/>
            <a:ext cx="265175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D1F98-6C93-6356-0DA5-964117D6C27F}"/>
              </a:ext>
            </a:extLst>
          </p:cNvPr>
          <p:cNvSpPr txBox="1"/>
          <p:nvPr/>
        </p:nvSpPr>
        <p:spPr>
          <a:xfrm>
            <a:off x="258288" y="858221"/>
            <a:ext cx="9856518" cy="82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Teaching-Learning with NEP-2020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5C24E-8AD1-0E30-330D-210A532C5857}"/>
              </a:ext>
            </a:extLst>
          </p:cNvPr>
          <p:cNvSpPr txBox="1"/>
          <p:nvPr/>
        </p:nvSpPr>
        <p:spPr>
          <a:xfrm>
            <a:off x="258288" y="1906473"/>
            <a:ext cx="11735790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adoption of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innovative, flexible, and technology-driven teaching methods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enhance learning outcomes.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FB1A4-A7BB-2795-CDFE-B5552689CD6A}"/>
              </a:ext>
            </a:extLst>
          </p:cNvPr>
          <p:cNvSpPr txBox="1"/>
          <p:nvPr/>
        </p:nvSpPr>
        <p:spPr>
          <a:xfrm>
            <a:off x="330928" y="3443081"/>
            <a:ext cx="11530144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student-centric, experiential, and research-based approach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ensure skill development and employability.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EC2CC-3E93-76BA-BB2F-968D8561881B}"/>
              </a:ext>
            </a:extLst>
          </p:cNvPr>
          <p:cNvSpPr txBox="1"/>
          <p:nvPr/>
        </p:nvSpPr>
        <p:spPr>
          <a:xfrm>
            <a:off x="258288" y="4979689"/>
            <a:ext cx="11602784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Universities and colleges should integrate these pedagogical innovations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achieve higher NAAC accreditation and academic excellence.</a:t>
            </a:r>
          </a:p>
        </p:txBody>
      </p:sp>
    </p:spTree>
    <p:extLst>
      <p:ext uri="{BB962C8B-B14F-4D97-AF65-F5344CB8AC3E}">
        <p14:creationId xmlns:p14="http://schemas.microsoft.com/office/powerpoint/2010/main" val="1254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3126" y="1859210"/>
            <a:ext cx="1131875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Strengthening outreach programs for community development through national schemes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68905F-11F0-8239-2385-C97B9FA8FEB5}"/>
              </a:ext>
            </a:extLst>
          </p:cNvPr>
          <p:cNvSpPr txBox="1"/>
          <p:nvPr/>
        </p:nvSpPr>
        <p:spPr>
          <a:xfrm>
            <a:off x="503127" y="183733"/>
            <a:ext cx="11318759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E2841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</a:t>
            </a:r>
          </a:p>
          <a:p>
            <a:pPr algn="ctr"/>
            <a:r>
              <a:rPr lang="en-US" sz="3600" b="1" dirty="0">
                <a:solidFill>
                  <a:srgbClr val="0E2841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baseline="30000" dirty="0">
                <a:solidFill>
                  <a:srgbClr val="0E2841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b="1" dirty="0">
                <a:solidFill>
                  <a:srgbClr val="0E2841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</a:t>
            </a:r>
            <a:endParaRPr lang="en-IN" sz="3600" dirty="0">
              <a:solidFill>
                <a:srgbClr val="0E2841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1EDB0F-66EC-BC93-DE3B-C2BBCCAFDC8D}"/>
              </a:ext>
            </a:extLst>
          </p:cNvPr>
          <p:cNvSpPr txBox="1"/>
          <p:nvPr/>
        </p:nvSpPr>
        <p:spPr>
          <a:xfrm>
            <a:off x="516743" y="3127144"/>
            <a:ext cx="11291523" cy="3246530"/>
          </a:xfrm>
          <a:prstGeom prst="rect">
            <a:avLst/>
          </a:prstGeom>
          <a:gradFill>
            <a:gsLst>
              <a:gs pos="35000">
                <a:schemeClr val="accent1">
                  <a:alpha val="18000"/>
                  <a:lumMod val="42000"/>
                  <a:lumOff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of  Strengthening outreach programs 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address Social, Economic and Environmental problems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bring Academics and Communities closer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increase the Institution's Role in helping Society</a:t>
            </a:r>
          </a:p>
          <a:p>
            <a:pPr lvl="1" algn="just"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68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76810-A7D3-90B4-F642-F14ECABA2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BFD9893C-3D99-0C3C-6AAB-790911CD7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3" y="1034143"/>
            <a:ext cx="9568543" cy="49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5483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BE751-C129-5D09-6C65-677D49B2D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2E1C99A5-C120-AD16-ECAD-DDE2EC5ED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2" y="533400"/>
            <a:ext cx="10003971" cy="582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6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3127" y="1558584"/>
            <a:ext cx="1131875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IT Department: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 Bootcamp for High Schoolers  - Dive into the Future of Tech  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KCP Adarsh Siddhartha Public School-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Kanuru</a:t>
            </a:r>
            <a:endParaRPr 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68905F-11F0-8239-2385-C97B9FA8FEB5}"/>
              </a:ext>
            </a:extLst>
          </p:cNvPr>
          <p:cNvSpPr txBox="1"/>
          <p:nvPr/>
        </p:nvSpPr>
        <p:spPr>
          <a:xfrm>
            <a:off x="503127" y="183733"/>
            <a:ext cx="11318759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E2841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</a:t>
            </a:r>
          </a:p>
          <a:p>
            <a:pPr algn="ctr"/>
            <a:r>
              <a:rPr lang="en-US" sz="3200" b="1" dirty="0">
                <a:solidFill>
                  <a:srgbClr val="0E2841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baseline="30000" dirty="0">
                <a:solidFill>
                  <a:srgbClr val="0E2841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b="1" dirty="0">
                <a:solidFill>
                  <a:srgbClr val="0E2841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meeting-Strengthening Outreach Programs</a:t>
            </a:r>
            <a:endParaRPr lang="en-IN" sz="3200" dirty="0">
              <a:solidFill>
                <a:srgbClr val="0E2841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Dr.CSS ANUPAMA\Desktop\VR24 III &amp; IV Sem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411" y="3127721"/>
            <a:ext cx="5947955" cy="33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4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0630" y="352275"/>
            <a:ext cx="11547504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CE Department: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Awareness on Rainwater Harvesting 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STBL-LM Gardens-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Penamaluru</a:t>
            </a:r>
            <a:endParaRPr 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Road Safety Awareness 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NH 65 near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Kanuru</a:t>
            </a:r>
            <a:endParaRPr 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Traffic Awareness and Traffic Rules 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Z.P. High School,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Poranki</a:t>
            </a:r>
            <a:endParaRPr 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WhatsApp Image 2025-02-27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1" y="2317271"/>
            <a:ext cx="5519263" cy="442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C15A2F-4AE2-5090-AE74-7602AE1699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50" t="5944" r="7363" b="8394"/>
          <a:stretch/>
        </p:blipFill>
        <p:spPr>
          <a:xfrm>
            <a:off x="6519553" y="2317271"/>
            <a:ext cx="5023263" cy="44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4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6620" y="265899"/>
            <a:ext cx="1131875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ECE Department: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Safe Usage of Social Media</a:t>
            </a:r>
          </a:p>
          <a:p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MPUP School -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Pedapullipaka</a:t>
            </a:r>
            <a:endParaRPr 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98" y="1929008"/>
            <a:ext cx="7571289" cy="42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67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1049" y="219209"/>
            <a:ext cx="1131875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ME Department: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Awareness on Fuel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Effeciency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Kanuru</a:t>
            </a: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Poranki</a:t>
            </a:r>
            <a:endParaRPr 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07" y="1615857"/>
            <a:ext cx="6697245" cy="502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74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3335" y="474215"/>
            <a:ext cx="11318759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MCA Department: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Extension Activity - Tech Support for Schools- Awareness and Orientation session</a:t>
            </a:r>
          </a:p>
          <a:p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Z.P. High School- </a:t>
            </a:r>
            <a:r>
              <a:rPr lang="en-US" sz="28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Pedaravvuru-Tenali</a:t>
            </a:r>
            <a:endParaRPr lang="en-US" sz="28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28" y="2065338"/>
            <a:ext cx="7176775" cy="437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05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3127" y="1663267"/>
            <a:ext cx="113187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Advancing industry-institute relation through translational research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68905F-11F0-8239-2385-C97B9FA8FEB5}"/>
              </a:ext>
            </a:extLst>
          </p:cNvPr>
          <p:cNvSpPr txBox="1"/>
          <p:nvPr/>
        </p:nvSpPr>
        <p:spPr>
          <a:xfrm>
            <a:off x="503127" y="183733"/>
            <a:ext cx="11318759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E2841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</a:t>
            </a:r>
          </a:p>
          <a:p>
            <a:pPr algn="ctr"/>
            <a:r>
              <a:rPr lang="en-US" sz="3600" b="1" dirty="0">
                <a:solidFill>
                  <a:srgbClr val="0E2841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baseline="30000" dirty="0">
                <a:solidFill>
                  <a:srgbClr val="0E2841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b="1" dirty="0">
                <a:solidFill>
                  <a:srgbClr val="0E2841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</a:t>
            </a:r>
            <a:endParaRPr lang="en-IN" sz="3600" dirty="0">
              <a:solidFill>
                <a:srgbClr val="0E2841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F6AE7D-3317-F81F-367F-0F4A1F644844}"/>
              </a:ext>
            </a:extLst>
          </p:cNvPr>
          <p:cNvSpPr/>
          <p:nvPr/>
        </p:nvSpPr>
        <p:spPr>
          <a:xfrm>
            <a:off x="436620" y="5842337"/>
            <a:ext cx="11318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EIE Department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Mr. V N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Prudhvi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Raj, 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Development of handheld portable ultrasound system-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M/s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Microsys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Automation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Pvt.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Ltd., Hyderabad. Rs.2,00,000/-. (02-11-2024 to 02-11-2026)</a:t>
            </a:r>
          </a:p>
          <a:p>
            <a:endParaRPr lang="en-IN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0275B-D986-D04E-2477-AC8A99C8F570}"/>
              </a:ext>
            </a:extLst>
          </p:cNvPr>
          <p:cNvSpPr txBox="1"/>
          <p:nvPr/>
        </p:nvSpPr>
        <p:spPr>
          <a:xfrm>
            <a:off x="436620" y="2367133"/>
            <a:ext cx="113852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CE Department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: Dr. N.R.K. Murthy &amp; Dr.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Ch.R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. Vara Prasad – </a:t>
            </a: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Ground Improvement Design Report for Reinforced Soil Retaining Wall for construction of 4 lane ROB between </a:t>
            </a:r>
            <a:r>
              <a:rPr lang="en-IN" sz="1800" b="1" dirty="0" err="1">
                <a:latin typeface="Times New Roman" pitchFamily="18" charset="0"/>
                <a:cs typeface="Times New Roman" pitchFamily="18" charset="0"/>
              </a:rPr>
              <a:t>Kaikaluru</a:t>
            </a: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1800" b="1" dirty="0" err="1">
                <a:latin typeface="Times New Roman" pitchFamily="18" charset="0"/>
                <a:cs typeface="Times New Roman" pitchFamily="18" charset="0"/>
              </a:rPr>
              <a:t>Pallevada</a:t>
            </a: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 stations, Andhra Pradesh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 - M/S. </a:t>
            </a:r>
            <a:r>
              <a:rPr lang="en-IN" sz="1800" dirty="0" err="1">
                <a:latin typeface="Times New Roman" pitchFamily="18" charset="0"/>
                <a:cs typeface="Times New Roman" pitchFamily="18" charset="0"/>
              </a:rPr>
              <a:t>Trenzet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 Infra Private Limited, Vijayawada. – Rs. 1,18,000/- (12.12.2024 to 06.02.2025) –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77F6D-A3EC-A346-6B09-B770F97D2B8B}"/>
              </a:ext>
            </a:extLst>
          </p:cNvPr>
          <p:cNvSpPr txBox="1"/>
          <p:nvPr/>
        </p:nvSpPr>
        <p:spPr>
          <a:xfrm>
            <a:off x="436619" y="3366071"/>
            <a:ext cx="113852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CE Department </a:t>
            </a:r>
            <a:r>
              <a:rPr lang="en-IN" sz="18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Dr. N.R.K. Murthy &amp; Dr. </a:t>
            </a:r>
            <a:r>
              <a:rPr lang="en-IN" sz="1800" dirty="0" err="1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Ch.R</a:t>
            </a:r>
            <a:r>
              <a:rPr lang="en-IN" sz="18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. Vara Prasad – </a:t>
            </a:r>
            <a:r>
              <a:rPr lang="en-IN" sz="1800" b="1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Design of Ground Improvement for Construction of Reinforced Earthen Wall proposed or Construction of Road over Bridge (ROB) at Gudivada, Andhra Pradesh </a:t>
            </a:r>
            <a:r>
              <a:rPr lang="en-IN" sz="18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– M/s </a:t>
            </a:r>
            <a:r>
              <a:rPr lang="en-IN" sz="1800" dirty="0" err="1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Vallabhaneni</a:t>
            </a:r>
            <a:r>
              <a:rPr lang="en-IN" sz="1800" dirty="0">
                <a:solidFill>
                  <a:srgbClr val="202124"/>
                </a:solidFill>
                <a:latin typeface="Times New Roman" pitchFamily="18" charset="0"/>
                <a:cs typeface="Times New Roman" pitchFamily="18" charset="0"/>
              </a:rPr>
              <a:t> Constructions Private Ltd, Vijayawada – Rs. 4,13,000/- (11.01.2025 – 12.02.2025)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051AB0-285E-E593-80A1-5AB841465675}"/>
              </a:ext>
            </a:extLst>
          </p:cNvPr>
          <p:cNvSpPr txBox="1"/>
          <p:nvPr/>
        </p:nvSpPr>
        <p:spPr>
          <a:xfrm>
            <a:off x="436620" y="4642008"/>
            <a:ext cx="114980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EIE Department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Dr.P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Srinivas-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Development, Operation &amp; Generation of reports in the supply of water to villages from the water treatment plant through PLC SCADA &amp; Wireless devices-Prototype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M/s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Microsys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Automation, Hyderabad -Rs.200000 (02.11.2024 to 01.11.2026)</a:t>
            </a:r>
          </a:p>
        </p:txBody>
      </p:sp>
    </p:spTree>
    <p:extLst>
      <p:ext uri="{BB962C8B-B14F-4D97-AF65-F5344CB8AC3E}">
        <p14:creationId xmlns:p14="http://schemas.microsoft.com/office/powerpoint/2010/main" val="10714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1809</Words>
  <Application>Microsoft Office PowerPoint</Application>
  <PresentationFormat>Widescreen</PresentationFormat>
  <Paragraphs>205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1_Office Theme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Lenovo</dc:creator>
  <cp:lastModifiedBy>Lenovo</cp:lastModifiedBy>
  <cp:revision>32</cp:revision>
  <dcterms:created xsi:type="dcterms:W3CDTF">2025-02-28T04:10:29Z</dcterms:created>
  <dcterms:modified xsi:type="dcterms:W3CDTF">2025-03-06T03:29:11Z</dcterms:modified>
</cp:coreProperties>
</file>