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2" r:id="rId2"/>
    <p:sldId id="633" r:id="rId3"/>
    <p:sldId id="742" r:id="rId4"/>
    <p:sldId id="739" r:id="rId5"/>
    <p:sldId id="722" r:id="rId6"/>
    <p:sldId id="770" r:id="rId7"/>
    <p:sldId id="748" r:id="rId8"/>
    <p:sldId id="767" r:id="rId9"/>
    <p:sldId id="717" r:id="rId10"/>
    <p:sldId id="771" r:id="rId11"/>
    <p:sldId id="768" r:id="rId12"/>
    <p:sldId id="752" r:id="rId13"/>
    <p:sldId id="769" r:id="rId14"/>
    <p:sldId id="766" r:id="rId15"/>
    <p:sldId id="744" r:id="rId16"/>
    <p:sldId id="760" r:id="rId17"/>
    <p:sldId id="763" r:id="rId18"/>
    <p:sldId id="764" r:id="rId19"/>
    <p:sldId id="659" r:id="rId20"/>
    <p:sldId id="462" r:id="rId21"/>
  </p:sldIdLst>
  <p:sldSz cx="12192000" cy="6858000"/>
  <p:notesSz cx="9942513" cy="6761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1FF"/>
    <a:srgbClr val="D71B07"/>
    <a:srgbClr val="E3E3EB"/>
    <a:srgbClr val="D997BE"/>
    <a:srgbClr val="19B7EF"/>
    <a:srgbClr val="E0FFFD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508" autoAdjust="0"/>
  </p:normalViewPr>
  <p:slideViewPr>
    <p:cSldViewPr>
      <p:cViewPr>
        <p:scale>
          <a:sx n="75" d="100"/>
          <a:sy n="75" d="100"/>
        </p:scale>
        <p:origin x="3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502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95095-7CC9-4DF0-A1B9-88BBA9D5FE13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502" y="6421541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E2901-81D4-4CE3-9F7D-E7BF59411E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02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1963" y="0"/>
            <a:ext cx="4308870" cy="3385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E911D-61EE-4A21-8BB7-1A23F432CC73}" type="datetimeFigureOut">
              <a:rPr lang="en-US" smtClean="0"/>
              <a:pPr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9388" y="508000"/>
            <a:ext cx="4503737" cy="2533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584" y="3211326"/>
            <a:ext cx="7955355" cy="3042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1963" y="6422655"/>
            <a:ext cx="4308870" cy="337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8BEFC-A62E-4CC2-8952-AC5F1D794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424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33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7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5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9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0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4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55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2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4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77634" y="6638735"/>
            <a:ext cx="5327015" cy="22479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0" i="0">
                <a:solidFill>
                  <a:srgbClr val="FF0000"/>
                </a:solidFill>
                <a:latin typeface="Garamond"/>
                <a:cs typeface="Garamond"/>
              </a:defRPr>
            </a:lvl1pPr>
          </a:lstStyle>
          <a:p>
            <a:pPr marL="12700">
              <a:lnSpc>
                <a:spcPts val="1620"/>
              </a:lnSpc>
            </a:pPr>
            <a:r>
              <a:rPr spc="-5" dirty="0"/>
              <a:t>7</a:t>
            </a:r>
            <a:r>
              <a:rPr sz="1500" spc="-7" baseline="25000" dirty="0"/>
              <a:t>th  </a:t>
            </a:r>
            <a:r>
              <a:rPr sz="1500" spc="-5" dirty="0">
                <a:latin typeface="Times New Roman"/>
                <a:cs typeface="Times New Roman"/>
              </a:rPr>
              <a:t>IQAC </a:t>
            </a:r>
            <a:r>
              <a:rPr sz="1500" spc="-5" dirty="0"/>
              <a:t>meeting,  31</a:t>
            </a:r>
            <a:r>
              <a:rPr sz="1500" spc="-7" baseline="25000" dirty="0"/>
              <a:t>st </a:t>
            </a:r>
            <a:r>
              <a:rPr sz="1500" spc="-15" dirty="0"/>
              <a:t>Dec. </a:t>
            </a:r>
            <a:r>
              <a:rPr sz="1500" spc="-5" dirty="0"/>
              <a:t>2015. </a:t>
            </a:r>
            <a:r>
              <a:rPr sz="1500" dirty="0"/>
              <a:t>V R Siddhartha </a:t>
            </a:r>
            <a:r>
              <a:rPr sz="1500" spc="-5" dirty="0"/>
              <a:t>Engineering</a:t>
            </a:r>
            <a:r>
              <a:rPr sz="1500" dirty="0"/>
              <a:t> College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0831" y="580644"/>
            <a:ext cx="11065764" cy="57317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08012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0"/>
                </a:moveTo>
                <a:lnTo>
                  <a:pt x="10972800" y="0"/>
                </a:lnTo>
                <a:lnTo>
                  <a:pt x="109728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82729" y="0"/>
            <a:ext cx="606425" cy="753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782729" y="6097262"/>
            <a:ext cx="606425" cy="7530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96174" y="2421470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96" y="0"/>
                </a:lnTo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0392" y="983259"/>
            <a:ext cx="10171214" cy="104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116206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7476" y="1507070"/>
            <a:ext cx="10097046" cy="4180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116206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ipindia.gov.i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bc.gov.in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bc.gov.i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776"/>
            <a:ext cx="12192000" cy="6553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10014" y="1604474"/>
            <a:ext cx="7543800" cy="3835400"/>
          </a:xfrm>
          <a:custGeom>
            <a:avLst/>
            <a:gdLst/>
            <a:ahLst/>
            <a:cxnLst/>
            <a:rect l="l" t="t" r="r" b="b"/>
            <a:pathLst>
              <a:path w="7543800" h="3835400">
                <a:moveTo>
                  <a:pt x="0" y="0"/>
                </a:moveTo>
                <a:lnTo>
                  <a:pt x="7543800" y="0"/>
                </a:lnTo>
                <a:lnTo>
                  <a:pt x="7543800" y="3835400"/>
                </a:lnTo>
                <a:lnTo>
                  <a:pt x="0" y="383540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5617" y="88"/>
            <a:ext cx="612597" cy="17525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75617" y="5333999"/>
            <a:ext cx="612597" cy="1523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92400" y="3522129"/>
            <a:ext cx="6816090" cy="0"/>
          </a:xfrm>
          <a:custGeom>
            <a:avLst/>
            <a:gdLst/>
            <a:ahLst/>
            <a:cxnLst/>
            <a:rect l="l" t="t" r="r" b="b"/>
            <a:pathLst>
              <a:path w="6816090">
                <a:moveTo>
                  <a:pt x="0" y="0"/>
                </a:moveTo>
                <a:lnTo>
                  <a:pt x="6815670" y="0"/>
                </a:lnTo>
              </a:path>
            </a:pathLst>
          </a:custGeom>
          <a:ln w="19050">
            <a:solidFill>
              <a:srgbClr val="0F6FC6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80941" y="342862"/>
            <a:ext cx="4648200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2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WELCOME</a:t>
            </a:r>
            <a:endParaRPr sz="7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2200" y="1989147"/>
            <a:ext cx="76200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2479040" algn="l"/>
              </a:tabLst>
            </a:pPr>
            <a:r>
              <a:rPr lang="en-IN" sz="4800" b="1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IN" sz="4800" b="1" baseline="3000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IN" sz="48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Regular Meeting </a:t>
            </a:r>
            <a:endParaRPr lang="en-US" sz="48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937843" cy="13106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84499" y="3718496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84499" y="3729291"/>
            <a:ext cx="5831840" cy="10179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0" y="169659"/>
                </a:moveTo>
                <a:lnTo>
                  <a:pt x="6060" y="124557"/>
                </a:lnTo>
                <a:lnTo>
                  <a:pt x="23163" y="84028"/>
                </a:lnTo>
                <a:lnTo>
                  <a:pt x="49691" y="49691"/>
                </a:lnTo>
                <a:lnTo>
                  <a:pt x="84028" y="23163"/>
                </a:lnTo>
                <a:lnTo>
                  <a:pt x="124557" y="6060"/>
                </a:lnTo>
                <a:lnTo>
                  <a:pt x="169659" y="0"/>
                </a:lnTo>
                <a:lnTo>
                  <a:pt x="5661799" y="0"/>
                </a:lnTo>
                <a:lnTo>
                  <a:pt x="5706901" y="6060"/>
                </a:lnTo>
                <a:lnTo>
                  <a:pt x="5747430" y="23163"/>
                </a:lnTo>
                <a:lnTo>
                  <a:pt x="5781767" y="49691"/>
                </a:lnTo>
                <a:lnTo>
                  <a:pt x="5808295" y="84028"/>
                </a:lnTo>
                <a:lnTo>
                  <a:pt x="5825398" y="124557"/>
                </a:lnTo>
                <a:lnTo>
                  <a:pt x="5831459" y="169659"/>
                </a:lnTo>
                <a:lnTo>
                  <a:pt x="5831459" y="848258"/>
                </a:lnTo>
                <a:lnTo>
                  <a:pt x="5825398" y="893360"/>
                </a:lnTo>
                <a:lnTo>
                  <a:pt x="5808295" y="933888"/>
                </a:lnTo>
                <a:lnTo>
                  <a:pt x="5781767" y="968225"/>
                </a:lnTo>
                <a:lnTo>
                  <a:pt x="5747430" y="994754"/>
                </a:lnTo>
                <a:lnTo>
                  <a:pt x="5706901" y="1011857"/>
                </a:lnTo>
                <a:lnTo>
                  <a:pt x="5661799" y="1017917"/>
                </a:lnTo>
                <a:lnTo>
                  <a:pt x="169659" y="1017917"/>
                </a:lnTo>
                <a:lnTo>
                  <a:pt x="124557" y="1011857"/>
                </a:lnTo>
                <a:lnTo>
                  <a:pt x="84028" y="994754"/>
                </a:lnTo>
                <a:lnTo>
                  <a:pt x="49691" y="968225"/>
                </a:lnTo>
                <a:lnTo>
                  <a:pt x="23163" y="933888"/>
                </a:lnTo>
                <a:lnTo>
                  <a:pt x="6060" y="893360"/>
                </a:lnTo>
                <a:lnTo>
                  <a:pt x="0" y="848258"/>
                </a:lnTo>
                <a:lnTo>
                  <a:pt x="0" y="169659"/>
                </a:lnTo>
                <a:close/>
              </a:path>
            </a:pathLst>
          </a:custGeom>
          <a:ln w="19050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0645" y="4012004"/>
            <a:ext cx="52825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Wednesday,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IN" sz="2800" b="1" baseline="30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023</a:t>
            </a:r>
            <a:endParaRPr lang="en-IN" sz="2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30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June 2023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b="1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     WELCOME </a:t>
            </a:r>
          </a:p>
        </p:txBody>
      </p:sp>
      <p:sp>
        <p:nvSpPr>
          <p:cNvPr id="22" name="object 22"/>
          <p:cNvSpPr/>
          <p:nvPr/>
        </p:nvSpPr>
        <p:spPr>
          <a:xfrm>
            <a:off x="6366293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10061" y="25"/>
            <a:ext cx="1381925" cy="1266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400" y="2971800"/>
            <a:ext cx="10665279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 on improving </a:t>
            </a:r>
            <a:r>
              <a:rPr lang="en-US" sz="24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Granting </a:t>
            </a:r>
            <a:r>
              <a:rPr lang="en-US" sz="24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Patents 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proportion to publishing.</a:t>
            </a:r>
          </a:p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 Implementation of </a:t>
            </a:r>
            <a:r>
              <a:rPr lang="en-US" sz="24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Academic Bank of Credits</a:t>
            </a:r>
            <a:r>
              <a:rPr lang="en-US" sz="2400" b="1" kern="0" dirty="0" smtClean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55600" marR="508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  Any 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sz="15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7407" y="53411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4F81BD">
                    <a:lumMod val="5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200" dirty="0">
              <a:solidFill>
                <a:srgbClr val="4F81BD">
                  <a:lumMod val="50000"/>
                </a:srgbClr>
              </a:solidFill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30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June 2023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828800"/>
            <a:ext cx="6949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</a:t>
            </a:r>
            <a:r>
              <a:rPr lang="en-US" sz="2800" b="1" kern="0" dirty="0" smtClean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discussion in 30</a:t>
            </a:r>
            <a:r>
              <a:rPr lang="en-US" sz="2800" b="1" kern="0" baseline="30000" dirty="0" smtClean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kern="0" dirty="0" smtClean="0">
                <a:solidFill>
                  <a:srgbClr val="C050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meeting</a:t>
            </a:r>
            <a:endParaRPr lang="en-US" sz="2800" b="1" kern="0" dirty="0">
              <a:solidFill>
                <a:srgbClr val="C0504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187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4424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Granting of Patents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01304" y="5837037"/>
            <a:ext cx="460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1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Note: NIRF is not considering Design Patents &amp; </a:t>
            </a:r>
            <a:r>
              <a:rPr lang="en-US" sz="14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14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rights</a:t>
            </a:r>
            <a:endParaRPr lang="en-US" sz="14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336" y="986135"/>
            <a:ext cx="960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Attention on improving ‘Granting of Patents’ then commercialization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7503" y="4939234"/>
            <a:ext cx="1182817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Filing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81122" y="4540957"/>
            <a:ext cx="137160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Publishing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90943" y="3850292"/>
            <a:ext cx="2000250" cy="7232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Request for Exam</a:t>
            </a:r>
          </a:p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35187" y="3248829"/>
            <a:ext cx="1366116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Reply to FER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05600" y="2862751"/>
            <a:ext cx="1182817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Hearing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96200" y="2488914"/>
            <a:ext cx="12954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Granting</a:t>
            </a:r>
            <a:endParaRPr lang="en-US" sz="2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0570" y="2385049"/>
            <a:ext cx="3342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b="1" dirty="0" smtClean="0">
                <a:solidFill>
                  <a:srgbClr val="C00000"/>
                </a:solidFill>
              </a:rPr>
              <a:t>Indian </a:t>
            </a:r>
            <a:r>
              <a:rPr lang="en-IN" sz="2000" b="1" dirty="0" smtClean="0">
                <a:solidFill>
                  <a:srgbClr val="C00000"/>
                </a:solidFill>
              </a:rPr>
              <a:t>Utility </a:t>
            </a:r>
            <a:r>
              <a:rPr lang="en-IN" sz="2000" b="1" dirty="0">
                <a:solidFill>
                  <a:srgbClr val="C00000"/>
                </a:solidFill>
              </a:rPr>
              <a:t>patents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prstClr val="black"/>
                </a:solidFill>
              </a:rPr>
              <a:t>International </a:t>
            </a:r>
            <a:r>
              <a:rPr lang="en-US" sz="2000" b="1" dirty="0" smtClean="0">
                <a:solidFill>
                  <a:prstClr val="black"/>
                </a:solidFill>
              </a:rPr>
              <a:t>Patents / PCT</a:t>
            </a:r>
            <a:endParaRPr lang="en-US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trike="sngStrike" dirty="0" smtClean="0">
                <a:solidFill>
                  <a:prstClr val="black"/>
                </a:solidFill>
              </a:rPr>
              <a:t>Indian Design </a:t>
            </a:r>
            <a:r>
              <a:rPr lang="en-US" sz="2000" b="1" strike="sngStrike" dirty="0" smtClean="0">
                <a:solidFill>
                  <a:prstClr val="black"/>
                </a:solidFill>
              </a:rPr>
              <a:t>patents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strike="sngStrike" dirty="0" smtClean="0">
                <a:solidFill>
                  <a:prstClr val="black"/>
                </a:solidFill>
              </a:rPr>
              <a:t>Copy Rights</a:t>
            </a:r>
            <a:endParaRPr lang="en-IN" sz="2000" strike="sngStrike" dirty="0"/>
          </a:p>
        </p:txBody>
      </p:sp>
      <p:sp>
        <p:nvSpPr>
          <p:cNvPr id="5" name="Rectangle 4"/>
          <p:cNvSpPr/>
          <p:nvPr/>
        </p:nvSpPr>
        <p:spPr>
          <a:xfrm>
            <a:off x="970656" y="1956548"/>
            <a:ext cx="137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PATENTS:</a:t>
            </a:r>
            <a:endParaRPr lang="en-IN" sz="2400" dirty="0"/>
          </a:p>
        </p:txBody>
      </p:sp>
      <p:sp>
        <p:nvSpPr>
          <p:cNvPr id="15" name="Rectangle 14"/>
          <p:cNvSpPr/>
          <p:nvPr/>
        </p:nvSpPr>
        <p:spPr>
          <a:xfrm>
            <a:off x="657386" y="635913"/>
            <a:ext cx="36474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297008" y="3290831"/>
            <a:ext cx="2662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dirty="0">
                <a:solidFill>
                  <a:prstClr val="black"/>
                </a:solidFill>
              </a:rPr>
              <a:t>Hearing – not compulsory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0730" y="5886743"/>
            <a:ext cx="462488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1400" b="1" dirty="0" smtClean="0">
                <a:solidFill>
                  <a:prstClr val="black"/>
                </a:solidFill>
              </a:rPr>
              <a:t>Note: Only Utility patents are considered for analysis.</a:t>
            </a:r>
            <a:endParaRPr lang="en-IN" sz="1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4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  <p:bldP spid="17" grpId="0" animBg="1"/>
      <p:bldP spid="18" grpId="0" animBg="1"/>
      <p:bldP spid="19" grpId="0" animBg="1"/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4424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Granting of Patents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386" y="545805"/>
            <a:ext cx="36474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1042" y="5875858"/>
            <a:ext cx="3962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1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Note: NIRF is not considering Design Patents &amp; </a:t>
            </a:r>
            <a:r>
              <a:rPr lang="en-US" sz="12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12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rights</a:t>
            </a:r>
            <a:endParaRPr lang="en-US" sz="1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5458157"/>
            <a:ext cx="27906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2000" b="1" dirty="0" smtClean="0">
                <a:solidFill>
                  <a:srgbClr val="2211FF"/>
                </a:solidFill>
                <a:ea typeface="Calibri"/>
                <a:cs typeface="Times New Roman"/>
              </a:rPr>
              <a:t>Total Utility patents: 162</a:t>
            </a:r>
            <a:endParaRPr lang="en-IN" sz="2000" b="1" dirty="0">
              <a:solidFill>
                <a:srgbClr val="2211FF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386" y="878431"/>
            <a:ext cx="960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Attention on improving ‘Granting of Patents’ then commercialization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1863340"/>
            <a:ext cx="4444446" cy="35963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Most contributed </a:t>
            </a:r>
            <a:r>
              <a:rPr lang="en-IN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depts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 are CSE &amp; IT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No granting of patents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from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ME &amp; EEE in Engineering; </a:t>
            </a:r>
          </a:p>
          <a:p>
            <a:pPr marL="265113" indent="-265113">
              <a:lnSpc>
                <a:spcPct val="115000"/>
              </a:lnSpc>
              <a:spcAft>
                <a:spcPts val="0"/>
              </a:spcAft>
            </a:pP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    MBA, MCA, Maths, Physics, Chemistry &amp; </a:t>
            </a:r>
            <a:r>
              <a:rPr lang="en-IN" b="1" dirty="0" err="1" smtClean="0">
                <a:solidFill>
                  <a:schemeClr val="bg1"/>
                </a:solidFill>
                <a:ea typeface="Calibri"/>
                <a:cs typeface="Times New Roman"/>
              </a:rPr>
              <a:t>Eng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 in non-engineering  depts.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Granted</a:t>
            </a: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: Published =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7 </a:t>
            </a: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: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162 =&gt; 1 : 23         or                             </a:t>
            </a:r>
            <a:endParaRPr lang="en-IN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% of granting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=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4.3%</a:t>
            </a:r>
            <a:endParaRPr lang="en-IN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 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Weightage in NIRF:     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      Published </a:t>
            </a: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: Granting =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25:75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No patent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commercialised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so far.</a:t>
            </a:r>
            <a:endParaRPr lang="en-IN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7114" y="5829692"/>
            <a:ext cx="6934200" cy="369332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ultimate aim of patent filing is </a:t>
            </a: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Granting &amp; Commercialization </a:t>
            </a:r>
            <a:endParaRPr lang="en-US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12" y="1606449"/>
            <a:ext cx="6361642" cy="38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4424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Granting of Patents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336" y="5992835"/>
            <a:ext cx="925813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Data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2014-15 to till date; verified in official site</a:t>
            </a:r>
            <a:r>
              <a:rPr lang="en-IN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N" sz="1400" b="1" u="sng" dirty="0">
                <a:solidFill>
                  <a:srgbClr val="1155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https://ipindia.gov.in/</a:t>
            </a:r>
            <a:r>
              <a:rPr lang="en-IN" sz="14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based on the data </a:t>
            </a:r>
            <a:r>
              <a:rPr lang="en-IN" sz="14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</a:t>
            </a:r>
            <a:r>
              <a:rPr lang="en-IN" sz="1400" b="1" dirty="0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 the </a:t>
            </a:r>
            <a:r>
              <a:rPr lang="en-IN" sz="1400" b="1" dirty="0" err="1" smtClean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depts</a:t>
            </a:r>
            <a:r>
              <a:rPr lang="en-US" sz="14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336" y="591170"/>
            <a:ext cx="960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Attention on improving ‘Granting of Patents’ then commercialization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41584" y="1033785"/>
            <a:ext cx="2264616" cy="49590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en-IN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No granting of patents in ME, EEE  in Engineering; </a:t>
            </a:r>
          </a:p>
          <a:p>
            <a:pPr marL="265113" indent="-265113">
              <a:lnSpc>
                <a:spcPct val="115000"/>
              </a:lnSpc>
            </a:pPr>
            <a:r>
              <a:rPr lang="en-IN" sz="1600" b="1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en-IN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    MBA, MCA, Maths, Physics, Chemistry &amp; </a:t>
            </a:r>
            <a:r>
              <a:rPr lang="en-IN" sz="1600" b="1" dirty="0" err="1" smtClean="0">
                <a:solidFill>
                  <a:prstClr val="white"/>
                </a:solidFill>
                <a:ea typeface="Calibri"/>
                <a:cs typeface="Times New Roman"/>
              </a:rPr>
              <a:t>Eng</a:t>
            </a:r>
            <a:r>
              <a:rPr lang="en-IN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 in non-engineering depts.</a:t>
            </a: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en-IN" sz="1600" b="1" dirty="0">
                <a:solidFill>
                  <a:prstClr val="white"/>
                </a:solidFill>
                <a:ea typeface="Calibri"/>
                <a:cs typeface="Times New Roman"/>
              </a:rPr>
              <a:t>No patent commercialization so far.</a:t>
            </a: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en-IN" sz="1700" b="1" dirty="0" smtClean="0">
                <a:solidFill>
                  <a:srgbClr val="FFFF00"/>
                </a:solidFill>
                <a:ea typeface="Calibri"/>
                <a:cs typeface="Times New Roman"/>
              </a:rPr>
              <a:t>Granted</a:t>
            </a:r>
            <a:r>
              <a:rPr lang="en-IN" sz="1700" b="1" dirty="0">
                <a:solidFill>
                  <a:srgbClr val="FFFF00"/>
                </a:solidFill>
                <a:ea typeface="Calibri"/>
                <a:cs typeface="Times New Roman"/>
              </a:rPr>
              <a:t>: Published = 7</a:t>
            </a:r>
            <a:r>
              <a:rPr lang="en-IN" sz="17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en-IN" sz="1700" b="1" dirty="0">
                <a:solidFill>
                  <a:srgbClr val="FFFF00"/>
                </a:solidFill>
                <a:ea typeface="Calibri"/>
                <a:cs typeface="Times New Roman"/>
              </a:rPr>
              <a:t>: </a:t>
            </a:r>
            <a:r>
              <a:rPr lang="en-IN" sz="1700" b="1" dirty="0" smtClean="0">
                <a:solidFill>
                  <a:srgbClr val="FFFF00"/>
                </a:solidFill>
                <a:ea typeface="Calibri"/>
                <a:cs typeface="Times New Roman"/>
              </a:rPr>
              <a:t>162 =&gt; 1:23         </a:t>
            </a:r>
            <a:r>
              <a:rPr lang="en-IN" sz="1600" b="1" dirty="0" smtClean="0">
                <a:solidFill>
                  <a:srgbClr val="FFFF00"/>
                </a:solidFill>
                <a:ea typeface="Calibri"/>
                <a:cs typeface="Times New Roman"/>
              </a:rPr>
              <a:t>or                             </a:t>
            </a:r>
            <a:endParaRPr lang="en-IN" sz="16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en-IN" sz="1700" b="1" dirty="0">
                <a:solidFill>
                  <a:srgbClr val="FFFF00"/>
                </a:solidFill>
                <a:ea typeface="Calibri"/>
                <a:cs typeface="Times New Roman"/>
              </a:rPr>
              <a:t>% of granting </a:t>
            </a:r>
            <a:r>
              <a:rPr lang="en-IN" sz="17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en-IN" sz="1700" b="1" dirty="0">
                <a:solidFill>
                  <a:srgbClr val="FFFF00"/>
                </a:solidFill>
                <a:ea typeface="Calibri"/>
                <a:cs typeface="Times New Roman"/>
              </a:rPr>
              <a:t>= </a:t>
            </a:r>
            <a:r>
              <a:rPr lang="en-IN" sz="1700" b="1" dirty="0" smtClean="0">
                <a:solidFill>
                  <a:srgbClr val="FFFF00"/>
                </a:solidFill>
                <a:ea typeface="Calibri"/>
                <a:cs typeface="Times New Roman"/>
              </a:rPr>
              <a:t>4%</a:t>
            </a:r>
            <a:endParaRPr lang="en-IN" sz="17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buFont typeface="Wingdings" pitchFamily="2" charset="2"/>
              <a:buChar char="Ø"/>
            </a:pPr>
            <a:r>
              <a:rPr lang="en-IN" sz="1600" b="1" dirty="0">
                <a:solidFill>
                  <a:prstClr val="white"/>
                </a:solidFill>
                <a:ea typeface="Calibri"/>
                <a:cs typeface="Times New Roman"/>
              </a:rPr>
              <a:t> </a:t>
            </a:r>
            <a:r>
              <a:rPr lang="en-IN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Weightage in NIRF:         Published </a:t>
            </a:r>
            <a:r>
              <a:rPr lang="en-IN" sz="1600" b="1" dirty="0">
                <a:solidFill>
                  <a:prstClr val="white"/>
                </a:solidFill>
                <a:ea typeface="Calibri"/>
                <a:cs typeface="Times New Roman"/>
              </a:rPr>
              <a:t>: Granting = </a:t>
            </a:r>
            <a:r>
              <a:rPr lang="en-IN" sz="1600" b="1" dirty="0" smtClean="0">
                <a:solidFill>
                  <a:prstClr val="white"/>
                </a:solidFill>
                <a:ea typeface="Calibri"/>
                <a:cs typeface="Times New Roman"/>
              </a:rPr>
              <a:t>25:75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861" y="5303518"/>
            <a:ext cx="4838539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2700" marR="5080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ultimate aim of patent filing is </a:t>
            </a:r>
            <a:r>
              <a:rPr 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Granting &amp; Commercialization </a:t>
            </a:r>
            <a:endParaRPr 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07676"/>
              </p:ext>
            </p:extLst>
          </p:nvPr>
        </p:nvGraphicFramePr>
        <p:xfrm>
          <a:off x="678504" y="1013083"/>
          <a:ext cx="8490048" cy="4924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512"/>
                <a:gridCol w="1241726"/>
                <a:gridCol w="626422"/>
                <a:gridCol w="1026922"/>
                <a:gridCol w="1202629"/>
                <a:gridCol w="1117554"/>
                <a:gridCol w="993382"/>
                <a:gridCol w="1365901"/>
              </a:tblGrid>
              <a:tr h="190500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-252095" algn="l"/>
                        </a:tabLst>
                      </a:pPr>
                      <a:r>
                        <a:rPr lang="en-IN" sz="1800" dirty="0">
                          <a:effectLst/>
                        </a:rPr>
                        <a:t>           </a:t>
                      </a:r>
                      <a:r>
                        <a:rPr lang="en-IN" sz="1800" dirty="0" err="1">
                          <a:effectLst/>
                        </a:rPr>
                        <a:t>Dept</a:t>
                      </a:r>
                      <a:endParaRPr lang="en-IN" sz="18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Not Filed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Replied FER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Attended Hearing 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bg1"/>
                          </a:solidFill>
                          <a:effectLst/>
                        </a:rPr>
                        <a:t>Granted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IN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Refused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solidFill>
                            <a:schemeClr val="tx1"/>
                          </a:solidFill>
                          <a:effectLst/>
                        </a:rPr>
                        <a:t>Abandoned</a:t>
                      </a:r>
                      <a:r>
                        <a:rPr lang="en-IN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&amp;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Withdrawn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4602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</a:rPr>
                        <a:t>Exam Request</a:t>
                      </a:r>
                      <a:endParaRPr lang="en-IN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FER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CSE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23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4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IN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5+2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IT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20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IN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2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CSE&amp;IT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IN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7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ECE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IN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4+1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EIE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8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accent2"/>
                          </a:solidFill>
                          <a:effectLst/>
                        </a:rPr>
                        <a:t>1</a:t>
                      </a:r>
                      <a:endParaRPr lang="en-IN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3+1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CE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2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3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accent2"/>
                          </a:solidFill>
                          <a:effectLst/>
                        </a:rPr>
                        <a:t>2</a:t>
                      </a:r>
                      <a:endParaRPr lang="en-IN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5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3+2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EEE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6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2+1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MCA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11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MBA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3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</a:rPr>
                        <a:t>Maths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3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solidFill>
                            <a:schemeClr val="tx1"/>
                          </a:solidFill>
                          <a:effectLst/>
                        </a:rPr>
                        <a:t>Phy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1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solidFill>
                            <a:schemeClr val="tx1"/>
                          </a:solidFill>
                          <a:effectLst/>
                        </a:rPr>
                        <a:t>Che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3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effectLst/>
                        </a:rPr>
                        <a:t> </a:t>
                      </a:r>
                      <a:endParaRPr lang="en-IN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9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Total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105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 5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9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2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7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effectLst/>
                        </a:rPr>
                        <a:t>1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smtClean="0">
                          <a:effectLst/>
                        </a:rPr>
                        <a:t>26+7</a:t>
                      </a: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3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Granting of Patents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7076" y="533400"/>
            <a:ext cx="36474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869834"/>
            <a:ext cx="9606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Attention on improving ‘Granting of Patents’ then commercialization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2284" y="1805380"/>
            <a:ext cx="7907915" cy="5170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IN" sz="2400" b="1" dirty="0" smtClean="0">
                <a:solidFill>
                  <a:schemeClr val="bg1"/>
                </a:solidFill>
              </a:rPr>
              <a:t>Observations on personal interaction with Patent claimants </a:t>
            </a:r>
            <a:endParaRPr lang="en-IN" sz="2400" b="1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12285" y="2502526"/>
            <a:ext cx="7907915" cy="29377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b="1" dirty="0" smtClean="0"/>
              <a:t>Most of the patents (32) published belongs to one person in CSE &amp; IT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b="1" dirty="0" smtClean="0">
                <a:ea typeface="Calibri"/>
                <a:cs typeface="Times New Roman"/>
              </a:rPr>
              <a:t>No / little interest in the faculty for follow up after publication for their FER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b="1" dirty="0" smtClean="0">
                <a:ea typeface="Calibri"/>
                <a:cs typeface="Times New Roman"/>
              </a:rPr>
              <a:t>Difficulty / quality of work may be the reason for not facing FER &amp; granting compared to publishing. 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b="1" dirty="0" smtClean="0">
                <a:ea typeface="Calibri"/>
                <a:cs typeface="Times New Roman"/>
              </a:rPr>
              <a:t>Several patents are as first / second / third claimants </a:t>
            </a:r>
            <a:r>
              <a:rPr lang="en-IN" b="1" dirty="0">
                <a:ea typeface="Calibri"/>
                <a:cs typeface="Times New Roman"/>
              </a:rPr>
              <a:t>from </a:t>
            </a:r>
            <a:r>
              <a:rPr lang="en-IN" b="1" dirty="0" smtClean="0">
                <a:ea typeface="Calibri"/>
                <a:cs typeface="Times New Roman"/>
              </a:rPr>
              <a:t>outside Institutions.</a:t>
            </a:r>
          </a:p>
          <a:p>
            <a:pPr marL="285750" indent="-285750">
              <a:lnSpc>
                <a:spcPct val="11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IN" b="1" dirty="0" smtClean="0">
                <a:ea typeface="Calibri"/>
                <a:cs typeface="Times New Roman"/>
              </a:rPr>
              <a:t>Few faculty having Patents, left the Institution</a:t>
            </a:r>
            <a:r>
              <a:rPr lang="en-IN" b="1" dirty="0">
                <a:ea typeface="Calibri"/>
                <a:cs typeface="Times New Roman"/>
              </a:rPr>
              <a:t>.</a:t>
            </a:r>
            <a:endParaRPr lang="en-IN" b="1" dirty="0" smtClean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286" y="5615860"/>
            <a:ext cx="79079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ultimate aim of patent filing is </a:t>
            </a:r>
            <a:r>
              <a:rPr lang="en-US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Granting &amp; Commercialization </a:t>
            </a:r>
            <a:endParaRPr 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Granting of Patents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800" y="609600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1092200"/>
            <a:ext cx="998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Attention on improving ‘Granting of Patents’ then commercialization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1066" y="2181161"/>
            <a:ext cx="5257800" cy="286232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Requested For Exam : 105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filed Responses for FER : 5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Abandoned &amp; withdrawn: 33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Refused after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1 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 Replied &amp; waiting for Result : 9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Hearing Completed &amp; Waiting for Result : </a:t>
            </a: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2179743"/>
            <a:ext cx="5410200" cy="378565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Case to 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case review at </a:t>
            </a:r>
            <a:r>
              <a:rPr lang="en-IN" sz="2000" b="1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dept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 level under the guidance of </a:t>
            </a:r>
            <a:r>
              <a:rPr lang="en-IN" sz="2000" b="1" dirty="0" err="1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HoD</a:t>
            </a:r>
            <a:r>
              <a:rPr lang="en-IN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 at regular intervals.</a:t>
            </a: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Filing max patents by our faculty as first claimant.</a:t>
            </a:r>
          </a:p>
          <a:p>
            <a:pPr marL="180975" lvl="0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Times New Roman"/>
              </a:rPr>
              <a:t>A</a:t>
            </a:r>
            <a:r>
              <a:rPr lang="en-US" sz="20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Times New Roman"/>
              </a:rPr>
              <a:t>ppointing </a:t>
            </a:r>
            <a:r>
              <a:rPr lang="en-US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Times New Roman"/>
              </a:rPr>
              <a:t>patent </a:t>
            </a:r>
            <a:r>
              <a:rPr lang="en-US" sz="20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Times New Roman"/>
              </a:rPr>
              <a:t>expert / advisor for guidance to </a:t>
            </a:r>
            <a:r>
              <a:rPr lang="en-US" sz="2000" b="1" dirty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Times New Roman"/>
              </a:rPr>
              <a:t>the </a:t>
            </a:r>
            <a:r>
              <a:rPr lang="en-US" sz="2000" b="1" dirty="0" smtClean="0">
                <a:solidFill>
                  <a:prstClr val="white"/>
                </a:solidFill>
                <a:latin typeface="+mj-lt"/>
                <a:ea typeface="Verdana" panose="020B0604030504040204" pitchFamily="34" charset="0"/>
                <a:cs typeface="Times New Roman"/>
              </a:rPr>
              <a:t>claimants till the Granting / Commercialization.</a:t>
            </a:r>
            <a:endParaRPr lang="en-IN" sz="2000" b="1" dirty="0" smtClean="0">
              <a:solidFill>
                <a:schemeClr val="bg1"/>
              </a:solidFill>
              <a:latin typeface="+mj-lt"/>
              <a:ea typeface="Verdana" panose="020B0604030504040204" pitchFamily="34" charset="0"/>
              <a:cs typeface="Times New Roman"/>
            </a:endParaRP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Times New Roman"/>
              </a:rPr>
              <a:t>Inviting suggestions from Heads &amp; challenges facing by claimants, for improvement.</a:t>
            </a:r>
            <a:endParaRPr lang="en-US" sz="2000" b="1" dirty="0" smtClean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  <a:p>
            <a:pPr marL="180975" indent="-1809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Monitoring of patents on regular basis in Depts.</a:t>
            </a:r>
            <a:endParaRPr lang="en-IN" sz="2000" b="1" dirty="0" smtClean="0">
              <a:solidFill>
                <a:schemeClr val="bg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78872"/>
            <a:ext cx="6038897" cy="4875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Status of utility patents after their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endParaRPr lang="en-I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1752600"/>
            <a:ext cx="257230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sz="2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Recommendations</a:t>
            </a:r>
            <a:endParaRPr lang="en-IN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Academic Bank </a:t>
            </a:r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Credits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630" y="570861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4105" y="953565"/>
            <a:ext cx="6404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Academic Bank of Credits - Implementation 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477" y="1465326"/>
            <a:ext cx="102108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b="1" dirty="0">
                <a:ea typeface="Calibri"/>
                <a:cs typeface="Times New Roman"/>
              </a:rPr>
              <a:t>Academic Bank of Credit (ABC) </a:t>
            </a:r>
            <a:r>
              <a:rPr lang="en-IN" b="1" dirty="0" smtClean="0">
                <a:ea typeface="Calibri"/>
                <a:cs typeface="Times New Roman"/>
              </a:rPr>
              <a:t>– NEP 2020</a:t>
            </a:r>
            <a:endParaRPr lang="en-IN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>
                <a:ea typeface="Calibri"/>
                <a:cs typeface="Times New Roman"/>
              </a:rPr>
              <a:t>“An Academic Bank of </a:t>
            </a:r>
            <a:r>
              <a:rPr lang="en-IN" dirty="0" smtClean="0">
                <a:ea typeface="Calibri"/>
                <a:cs typeface="Times New Roman"/>
              </a:rPr>
              <a:t>Credits </a:t>
            </a:r>
            <a:r>
              <a:rPr lang="en-IN" dirty="0">
                <a:ea typeface="Calibri"/>
                <a:cs typeface="Times New Roman"/>
              </a:rPr>
              <a:t>(ABC) would digitally store the academic credits earned </a:t>
            </a:r>
            <a:r>
              <a:rPr lang="en-IN" dirty="0" smtClean="0">
                <a:ea typeface="Calibri"/>
                <a:cs typeface="Times New Roman"/>
              </a:rPr>
              <a:t>by students in </a:t>
            </a:r>
            <a:r>
              <a:rPr lang="en-IN" dirty="0">
                <a:ea typeface="Calibri"/>
                <a:cs typeface="Times New Roman"/>
              </a:rPr>
              <a:t>various recognized HEIs so that the degrees from an HEI can be awarded taking into account credits earned</a:t>
            </a:r>
            <a:r>
              <a:rPr lang="en-IN" dirty="0" smtClean="0">
                <a:ea typeface="Calibri"/>
                <a:cs typeface="Times New Roman"/>
              </a:rPr>
              <a:t>”</a:t>
            </a:r>
            <a:endParaRPr lang="en-IN" sz="1400" dirty="0"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6775" y="3491015"/>
            <a:ext cx="6829426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b="1" dirty="0">
                <a:ea typeface="Calibri"/>
                <a:cs typeface="Times New Roman"/>
              </a:rPr>
              <a:t>Academic Bank of Credits </a:t>
            </a:r>
            <a:r>
              <a:rPr lang="en-IN" b="1" dirty="0" smtClean="0">
                <a:ea typeface="Calibri"/>
                <a:cs typeface="Times New Roman"/>
              </a:rPr>
              <a:t>Platform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dirty="0" smtClean="0">
                <a:ea typeface="Calibri"/>
                <a:cs typeface="Times New Roman"/>
              </a:rPr>
              <a:t>Academic </a:t>
            </a:r>
            <a:r>
              <a:rPr lang="en-IN" dirty="0">
                <a:ea typeface="Calibri"/>
                <a:cs typeface="Times New Roman"/>
              </a:rPr>
              <a:t>Bank of Credits website: </a:t>
            </a:r>
            <a:r>
              <a:rPr lang="en-IN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www.abc.gov.in</a:t>
            </a:r>
            <a:r>
              <a:rPr lang="en-IN" dirty="0" smtClean="0">
                <a:ea typeface="Calibri"/>
                <a:cs typeface="Times New Roman"/>
              </a:rPr>
              <a:t>.</a:t>
            </a:r>
            <a:endParaRPr lang="en-IN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dirty="0">
                <a:ea typeface="Calibri"/>
                <a:cs typeface="Times New Roman"/>
              </a:rPr>
              <a:t>HEIs &amp; Students can open </a:t>
            </a:r>
            <a:r>
              <a:rPr lang="en-IN" dirty="0" smtClean="0">
                <a:ea typeface="Calibri"/>
                <a:cs typeface="Times New Roman"/>
              </a:rPr>
              <a:t>their </a:t>
            </a:r>
            <a:r>
              <a:rPr lang="en-IN" dirty="0">
                <a:ea typeface="Calibri"/>
                <a:cs typeface="Times New Roman"/>
              </a:rPr>
              <a:t>ABC </a:t>
            </a:r>
            <a:r>
              <a:rPr lang="en-IN" dirty="0" smtClean="0">
                <a:ea typeface="Calibri"/>
                <a:cs typeface="Times New Roman"/>
              </a:rPr>
              <a:t>accounts</a:t>
            </a:r>
            <a:endParaRPr lang="en-IN" sz="14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dirty="0">
                <a:ea typeface="Calibri"/>
                <a:cs typeface="Times New Roman"/>
              </a:rPr>
              <a:t>Account holders get a unique ID &amp; </a:t>
            </a:r>
            <a:r>
              <a:rPr lang="en-IN" dirty="0" smtClean="0">
                <a:ea typeface="Calibri"/>
                <a:cs typeface="Times New Roman"/>
              </a:rPr>
              <a:t>access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prstClr val="black"/>
                </a:solidFill>
                <a:ea typeface="Calibri"/>
                <a:cs typeface="Times New Roman"/>
              </a:rPr>
              <a:t>Credits </a:t>
            </a:r>
            <a:r>
              <a:rPr lang="en-IN" dirty="0">
                <a:solidFill>
                  <a:prstClr val="black"/>
                </a:solidFill>
                <a:ea typeface="Calibri"/>
                <a:cs typeface="Times New Roman"/>
              </a:rPr>
              <a:t>valid for seven years</a:t>
            </a:r>
            <a:endParaRPr lang="en-IN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prstClr val="black"/>
                </a:solidFill>
                <a:ea typeface="Calibri"/>
                <a:cs typeface="Times New Roman"/>
              </a:rPr>
              <a:t>used</a:t>
            </a:r>
            <a:r>
              <a:rPr lang="en-IN" dirty="0">
                <a:solidFill>
                  <a:prstClr val="black"/>
                </a:solidFill>
                <a:ea typeface="Calibri"/>
                <a:cs typeface="Times New Roman"/>
              </a:rPr>
              <a:t>, or </a:t>
            </a:r>
            <a:r>
              <a:rPr lang="en-IN" dirty="0" smtClean="0">
                <a:solidFill>
                  <a:prstClr val="black"/>
                </a:solidFill>
                <a:ea typeface="Calibri"/>
                <a:cs typeface="Times New Roman"/>
              </a:rPr>
              <a:t>redeemed </a:t>
            </a:r>
            <a:r>
              <a:rPr lang="en-IN" dirty="0">
                <a:solidFill>
                  <a:prstClr val="black"/>
                </a:solidFill>
                <a:ea typeface="Calibri"/>
                <a:cs typeface="Times New Roman"/>
              </a:rPr>
              <a:t>Credits earned by a student cannot be </a:t>
            </a:r>
            <a:r>
              <a:rPr lang="en-IN" dirty="0" smtClean="0">
                <a:solidFill>
                  <a:prstClr val="black"/>
                </a:solidFill>
                <a:ea typeface="Calibri"/>
                <a:cs typeface="Times New Roman"/>
              </a:rPr>
              <a:t>re-used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IN" sz="1400" dirty="0"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002" y="2627971"/>
            <a:ext cx="10265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i="1" dirty="0" smtClean="0">
                <a:solidFill>
                  <a:srgbClr val="002060"/>
                </a:solidFill>
                <a:latin typeface="Google Sans"/>
              </a:rPr>
              <a:t>AICTE has established the Academic Bank of Credits (ABC) portal on the lines of the National Academic Depository (NAD).</a:t>
            </a:r>
            <a:endParaRPr lang="en-IN" sz="1600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20520" y="3825630"/>
            <a:ext cx="3472810" cy="49212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ea typeface="Calibri"/>
                <a:cs typeface="Times New Roman"/>
              </a:rPr>
              <a:t>VRSEC ID </a:t>
            </a:r>
            <a:r>
              <a:rPr lang="en-US" sz="2400" dirty="0" smtClean="0">
                <a:solidFill>
                  <a:schemeClr val="bg1"/>
                </a:solidFill>
                <a:ea typeface="Calibri"/>
                <a:cs typeface="Times New Roman"/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NAD041763 </a:t>
            </a:r>
            <a:endParaRPr lang="en-IN" sz="24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55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Academic Bank </a:t>
            </a:r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Credits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205" y="533400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204" y="1007997"/>
            <a:ext cx="7090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Academic Bank of Credits - implementation 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071" y="2286000"/>
            <a:ext cx="3276600" cy="1364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/>
              <a:t>1. Registration: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Student registers with their mobile number through </a:t>
            </a:r>
            <a:r>
              <a:rPr lang="en-IN" sz="1200" b="1" dirty="0" err="1">
                <a:solidFill>
                  <a:schemeClr val="bg1"/>
                </a:solidFill>
                <a:ea typeface="Calibri"/>
                <a:cs typeface="Times New Roman"/>
              </a:rPr>
              <a:t>Digi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Locker.</a:t>
            </a:r>
            <a:endParaRPr lang="en-IN" sz="12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A unique ABC ID is allotted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Institute ID 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can be shared to all the student </a:t>
            </a: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 enrolled</a:t>
            </a:r>
            <a:endParaRPr lang="en-IN" sz="1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2829" y="2288959"/>
            <a:ext cx="3048000" cy="1364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2. Login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Student 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logs in with an OTP from registered mobile </a:t>
            </a: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number.</a:t>
            </a:r>
            <a:endParaRPr lang="en-IN" sz="12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Student access ABC dashboard 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Credits mapped to ABC ID are displayed on the </a:t>
            </a: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Dashboard.</a:t>
            </a:r>
            <a:endParaRPr lang="en-IN" sz="1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40713" y="2301768"/>
            <a:ext cx="3200400" cy="136687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3. Transfer </a:t>
            </a: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Initiation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Student 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selects credits of his / her choice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Initiates transfer by selecting the beneficiary </a:t>
            </a:r>
            <a:r>
              <a:rPr lang="en-IN" sz="1200" b="1" dirty="0" err="1">
                <a:solidFill>
                  <a:schemeClr val="bg1"/>
                </a:solidFill>
                <a:ea typeface="Calibri"/>
                <a:cs typeface="Times New Roman"/>
              </a:rPr>
              <a:t>Instt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.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Provides additional details necessary for  transfer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1503992"/>
            <a:ext cx="4800600" cy="410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Student Registration &amp; Credit Transfer on ABC</a:t>
            </a:r>
            <a:endParaRPr lang="en-IN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6829" y="4055533"/>
            <a:ext cx="3810000" cy="1828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4. Credit </a:t>
            </a:r>
            <a:r>
              <a:rPr lang="en-IN" b="1" dirty="0">
                <a:solidFill>
                  <a:schemeClr val="bg1"/>
                </a:solidFill>
                <a:ea typeface="Calibri"/>
                <a:cs typeface="Times New Roman"/>
              </a:rPr>
              <a:t>Transfer </a:t>
            </a: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Process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Academic 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Institution (AI) checks the eligibility of the transfer request based on the UGC Guidelines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The AI approves / rejects credit transfer request partially or fully  based on the course structure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Provides reason for approval / rejection in the remarks </a:t>
            </a: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column</a:t>
            </a:r>
            <a:endParaRPr lang="en-IN" sz="1200" b="1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80167" y="4194348"/>
            <a:ext cx="3048000" cy="13649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IN" b="1" dirty="0" smtClean="0">
                <a:solidFill>
                  <a:schemeClr val="bg1"/>
                </a:solidFill>
                <a:ea typeface="Calibri"/>
                <a:cs typeface="Times New Roman"/>
              </a:rPr>
              <a:t>5. Request Status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 smtClean="0">
                <a:solidFill>
                  <a:schemeClr val="bg1"/>
                </a:solidFill>
                <a:ea typeface="Calibri"/>
                <a:cs typeface="Times New Roman"/>
              </a:rPr>
              <a:t>Student </a:t>
            </a: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can check the request status</a:t>
            </a:r>
          </a:p>
          <a:p>
            <a:pPr marL="177800" lvl="0" indent="-177800">
              <a:lnSpc>
                <a:spcPct val="115000"/>
              </a:lnSpc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Gets notified of the credit transfer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IN" sz="1200" b="1" dirty="0">
                <a:solidFill>
                  <a:schemeClr val="bg1"/>
                </a:solidFill>
                <a:ea typeface="Calibri"/>
                <a:cs typeface="Times New Roman"/>
              </a:rPr>
              <a:t>All credit trails are maintained and reflected in student’s account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992671" y="2919524"/>
            <a:ext cx="443225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ight Arrow 13"/>
          <p:cNvSpPr/>
          <p:nvPr/>
        </p:nvSpPr>
        <p:spPr>
          <a:xfrm>
            <a:off x="7500829" y="2913815"/>
            <a:ext cx="384595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Left Arrow 6"/>
          <p:cNvSpPr/>
          <p:nvPr/>
        </p:nvSpPr>
        <p:spPr>
          <a:xfrm>
            <a:off x="5228167" y="4770176"/>
            <a:ext cx="719028" cy="228600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11049000" y="2882604"/>
            <a:ext cx="384595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11241297" y="2996904"/>
            <a:ext cx="200185" cy="203908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Left Arrow 22"/>
          <p:cNvSpPr/>
          <p:nvPr/>
        </p:nvSpPr>
        <p:spPr>
          <a:xfrm>
            <a:off x="9786829" y="4853958"/>
            <a:ext cx="1476214" cy="23194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76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4" grpId="0" animBg="1"/>
      <p:bldP spid="7" grpId="0" animBg="1"/>
      <p:bldP spid="21" grpId="0" animBg="1"/>
      <p:bldP spid="2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Academic Bank </a:t>
            </a:r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of </a:t>
            </a:r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Credits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205" y="575536"/>
            <a:ext cx="3942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4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63155" y="1013119"/>
            <a:ext cx="655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3000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Academic Bank of Credits - implementation </a:t>
            </a:r>
            <a:endParaRPr lang="en-IN" sz="2400" i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7504" y="1953649"/>
            <a:ext cx="10287696" cy="3916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 smtClean="0">
                <a:ea typeface="Calibri"/>
                <a:cs typeface="Times New Roman"/>
              </a:rPr>
              <a:t>Registration </a:t>
            </a:r>
            <a:r>
              <a:rPr lang="en-IN" sz="1900" b="1" dirty="0">
                <a:ea typeface="Calibri"/>
                <a:cs typeface="Times New Roman"/>
              </a:rPr>
              <a:t>on ABC (</a:t>
            </a:r>
            <a:r>
              <a:rPr lang="en-IN" sz="1900" b="1" u="sng" dirty="0">
                <a:solidFill>
                  <a:srgbClr val="0000FF"/>
                </a:solidFill>
                <a:ea typeface="Calibri"/>
                <a:cs typeface="Times New Roman"/>
              </a:rPr>
              <a:t>www.abc.gov.in</a:t>
            </a:r>
            <a:r>
              <a:rPr lang="en-IN" sz="1900" b="1" dirty="0" smtClean="0">
                <a:ea typeface="Calibri"/>
                <a:cs typeface="Times New Roman"/>
              </a:rPr>
              <a:t>)  …….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26</a:t>
            </a:r>
            <a:r>
              <a:rPr lang="en-IN" sz="1900" b="1" baseline="30000" dirty="0" smtClean="0">
                <a:solidFill>
                  <a:srgbClr val="D71B07"/>
                </a:solidFill>
                <a:ea typeface="Calibri"/>
                <a:cs typeface="Times New Roman"/>
              </a:rPr>
              <a:t>th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 June 2023</a:t>
            </a:r>
            <a:endParaRPr lang="en-IN" sz="1900" b="1" dirty="0">
              <a:solidFill>
                <a:srgbClr val="D71B07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Formation of ABC Cell in HEI …..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30</a:t>
            </a:r>
            <a:r>
              <a:rPr lang="en-IN" sz="1900" b="1" baseline="30000" dirty="0" smtClean="0">
                <a:solidFill>
                  <a:srgbClr val="D71B07"/>
                </a:solidFill>
                <a:ea typeface="Calibri"/>
                <a:cs typeface="Times New Roman"/>
              </a:rPr>
              <a:t>th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 June 2023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Appoint ABC ‘Nodal Officer’ 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and share </a:t>
            </a: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his Phone Number &amp; Official 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e</a:t>
            </a: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mail on 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institution’s </a:t>
            </a: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website. 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Create 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a hyperlink of </a:t>
            </a:r>
            <a:r>
              <a:rPr lang="en-IN" sz="1900" b="1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www.abc.gov.in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 on your institution’s website</a:t>
            </a: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  <a:endParaRPr lang="en-IN" sz="19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 smtClean="0">
                <a:ea typeface="Calibri"/>
                <a:cs typeface="Times New Roman"/>
              </a:rPr>
              <a:t>Conduct of awareness programs to students and creating ABC ID for all Students……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15</a:t>
            </a:r>
            <a:r>
              <a:rPr lang="en-IN" sz="1900" b="1" baseline="30000" dirty="0" smtClean="0">
                <a:solidFill>
                  <a:srgbClr val="D71B07"/>
                </a:solidFill>
                <a:ea typeface="Calibri"/>
                <a:cs typeface="Times New Roman"/>
              </a:rPr>
              <a:t>th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 July 2023 </a:t>
            </a:r>
            <a:r>
              <a:rPr lang="en-IN" sz="1900" b="1" dirty="0" smtClean="0">
                <a:ea typeface="Calibri"/>
                <a:cs typeface="Times New Roman"/>
              </a:rPr>
              <a:t>for 2</a:t>
            </a:r>
            <a:r>
              <a:rPr lang="en-IN" sz="1900" b="1" baseline="30000" dirty="0" smtClean="0">
                <a:ea typeface="Calibri"/>
                <a:cs typeface="Times New Roman"/>
              </a:rPr>
              <a:t>nd</a:t>
            </a:r>
            <a:r>
              <a:rPr lang="en-IN" sz="1900" b="1" dirty="0" smtClean="0">
                <a:ea typeface="Calibri"/>
                <a:cs typeface="Times New Roman"/>
              </a:rPr>
              <a:t> &amp; 3</a:t>
            </a:r>
            <a:r>
              <a:rPr lang="en-IN" sz="1900" b="1" baseline="30000" dirty="0" smtClean="0">
                <a:ea typeface="Calibri"/>
                <a:cs typeface="Times New Roman"/>
              </a:rPr>
              <a:t>rd</a:t>
            </a:r>
            <a:r>
              <a:rPr lang="en-IN" sz="1900" b="1" dirty="0" smtClean="0">
                <a:ea typeface="Calibri"/>
                <a:cs typeface="Times New Roman"/>
              </a:rPr>
              <a:t> Year students. Be an ongoing event for new batches of students.</a:t>
            </a:r>
            <a:endParaRPr lang="en-IN" sz="19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Conduct 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of awareness programs </a:t>
            </a: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to admitted students </a:t>
            </a: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and creating ABC ID for all </a:t>
            </a:r>
            <a:r>
              <a:rPr lang="en-IN" sz="1900" b="1" dirty="0" smtClean="0">
                <a:solidFill>
                  <a:prstClr val="black"/>
                </a:solidFill>
                <a:ea typeface="Calibri"/>
                <a:cs typeface="Times New Roman"/>
              </a:rPr>
              <a:t>……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30</a:t>
            </a:r>
            <a:r>
              <a:rPr lang="en-IN" sz="1900" b="1" baseline="30000" dirty="0" smtClean="0">
                <a:solidFill>
                  <a:srgbClr val="D71B07"/>
                </a:solidFill>
                <a:ea typeface="Calibri"/>
                <a:cs typeface="Times New Roman"/>
              </a:rPr>
              <a:t>th</a:t>
            </a:r>
            <a:r>
              <a:rPr lang="en-IN" sz="1900" b="1" dirty="0" smtClean="0">
                <a:solidFill>
                  <a:srgbClr val="D71B07"/>
                </a:solidFill>
                <a:ea typeface="Calibri"/>
                <a:cs typeface="Times New Roman"/>
              </a:rPr>
              <a:t> July.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Wingdings"/>
              <a:buChar char=""/>
            </a:pPr>
            <a:r>
              <a:rPr lang="en-IN" sz="1900" b="1" dirty="0">
                <a:solidFill>
                  <a:prstClr val="black"/>
                </a:solidFill>
                <a:ea typeface="Calibri"/>
                <a:cs typeface="Times New Roman"/>
              </a:rPr>
              <a:t>Upload the mark sheets records with ABC ID for all the students who have appeared for the exams since 2021….</a:t>
            </a:r>
            <a:r>
              <a:rPr lang="en-IN" sz="1900" b="1" dirty="0">
                <a:solidFill>
                  <a:srgbClr val="D71B07"/>
                </a:solidFill>
                <a:ea typeface="Calibri"/>
                <a:cs typeface="Times New Roman"/>
              </a:rPr>
              <a:t>30th Sept. 2023</a:t>
            </a:r>
          </a:p>
        </p:txBody>
      </p:sp>
      <p:sp>
        <p:nvSpPr>
          <p:cNvPr id="3" name="Rectangle 2"/>
          <p:cNvSpPr/>
          <p:nvPr/>
        </p:nvSpPr>
        <p:spPr>
          <a:xfrm>
            <a:off x="837504" y="1508703"/>
            <a:ext cx="602472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IN" sz="2400" b="1" u="sng" dirty="0" smtClean="0">
                <a:solidFill>
                  <a:srgbClr val="002060"/>
                </a:solidFill>
                <a:ea typeface="Calibri"/>
                <a:cs typeface="Times New Roman"/>
              </a:rPr>
              <a:t>APSCHE - Call </a:t>
            </a:r>
            <a:r>
              <a:rPr lang="en-IN" sz="2400" b="1" u="sng" dirty="0">
                <a:solidFill>
                  <a:srgbClr val="002060"/>
                </a:solidFill>
                <a:ea typeface="Calibri"/>
                <a:cs typeface="Times New Roman"/>
              </a:rPr>
              <a:t>for Action to </a:t>
            </a:r>
            <a:r>
              <a:rPr lang="en-IN" sz="2400" b="1" u="sng" dirty="0" smtClean="0">
                <a:solidFill>
                  <a:srgbClr val="002060"/>
                </a:solidFill>
                <a:ea typeface="Calibri"/>
                <a:cs typeface="Times New Roman"/>
              </a:rPr>
              <a:t>HEIs and Timelines</a:t>
            </a:r>
            <a:endParaRPr lang="en-IN" sz="2400" u="sng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538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01570" y="3048000"/>
            <a:ext cx="7789545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6990" marR="5080" indent="-2574925">
              <a:lnSpc>
                <a:spcPts val="4650"/>
              </a:lnSpc>
            </a:pPr>
            <a:r>
              <a:rPr lang="en-US" sz="36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Any other item with the permission of  Chairman 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5288" y="6618248"/>
            <a:ext cx="57683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39"/>
              </a:lnSpc>
              <a:tabLst>
                <a:tab pos="2212975" algn="l"/>
                <a:tab pos="5755005" algn="l"/>
              </a:tabLst>
            </a:pPr>
            <a:r>
              <a:rPr u="heavy" dirty="0">
                <a:solidFill>
                  <a:srgbClr val="FF0000"/>
                </a:solidFill>
                <a:latin typeface="Garamond"/>
                <a:cs typeface="Garamond"/>
              </a:rPr>
              <a:t> 	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Any other</a:t>
            </a:r>
            <a:r>
              <a:rPr u="heavy" spc="-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u="heavy" spc="-5" dirty="0">
                <a:solidFill>
                  <a:srgbClr val="FF0000"/>
                </a:solidFill>
                <a:latin typeface="Garamond"/>
                <a:cs typeface="Garamond"/>
              </a:rPr>
              <a:t>item	</a:t>
            </a:r>
            <a:endParaRPr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Any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other item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244500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14400" y="4652427"/>
            <a:ext cx="10665279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Attention on improving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Granting </a:t>
            </a:r>
            <a:r>
              <a:rPr lang="en-US" sz="2200" b="1" kern="0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of Patents </a:t>
            </a: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in proportion to publishing.</a:t>
            </a:r>
          </a:p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200" b="1" kern="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   Implementation of </a:t>
            </a:r>
            <a:r>
              <a:rPr lang="en-US" sz="2200" b="1" kern="0" dirty="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Academic Bank of Credits</a:t>
            </a:r>
            <a:r>
              <a:rPr lang="en-US" sz="2200" b="1" kern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355600" marR="5080" lvl="0" indent="-34290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)    Any 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other item with the permission of </a:t>
            </a:r>
            <a:r>
              <a:rPr lang="en-US" sz="2000" kern="0" dirty="0" smtClean="0">
                <a:latin typeface="Times New Roman" pitchFamily="18" charset="0"/>
                <a:cs typeface="Times New Roman" pitchFamily="18" charset="0"/>
              </a:rPr>
              <a:t>Chairperson</a:t>
            </a:r>
            <a:r>
              <a:rPr lang="en-US" sz="20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7815071" y="6660641"/>
            <a:ext cx="2967989" cy="196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66293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sz="1500" b="1" dirty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49324" y="6660641"/>
            <a:ext cx="2966466" cy="1965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607835"/>
            <a:ext cx="5825705" cy="250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607835"/>
            <a:ext cx="5826125" cy="250190"/>
          </a:xfrm>
          <a:custGeom>
            <a:avLst/>
            <a:gdLst/>
            <a:ahLst/>
            <a:cxnLst/>
            <a:rect l="l" t="t" r="r" b="b"/>
            <a:pathLst>
              <a:path w="5826125" h="250190">
                <a:moveTo>
                  <a:pt x="0" y="41694"/>
                </a:moveTo>
                <a:lnTo>
                  <a:pt x="3276" y="25465"/>
                </a:lnTo>
                <a:lnTo>
                  <a:pt x="12212" y="12212"/>
                </a:lnTo>
                <a:lnTo>
                  <a:pt x="25465" y="3276"/>
                </a:lnTo>
                <a:lnTo>
                  <a:pt x="41694" y="0"/>
                </a:lnTo>
                <a:lnTo>
                  <a:pt x="5784011" y="0"/>
                </a:lnTo>
                <a:lnTo>
                  <a:pt x="5800240" y="3276"/>
                </a:lnTo>
                <a:lnTo>
                  <a:pt x="5813493" y="12212"/>
                </a:lnTo>
                <a:lnTo>
                  <a:pt x="5822429" y="25465"/>
                </a:lnTo>
                <a:lnTo>
                  <a:pt x="5825705" y="41694"/>
                </a:lnTo>
                <a:lnTo>
                  <a:pt x="5825705" y="208470"/>
                </a:lnTo>
                <a:lnTo>
                  <a:pt x="5822429" y="224698"/>
                </a:lnTo>
                <a:lnTo>
                  <a:pt x="5813493" y="237951"/>
                </a:lnTo>
                <a:lnTo>
                  <a:pt x="5800240" y="246887"/>
                </a:lnTo>
                <a:lnTo>
                  <a:pt x="5784011" y="250164"/>
                </a:lnTo>
                <a:lnTo>
                  <a:pt x="41694" y="250164"/>
                </a:lnTo>
                <a:lnTo>
                  <a:pt x="25465" y="246887"/>
                </a:lnTo>
                <a:lnTo>
                  <a:pt x="12212" y="237951"/>
                </a:lnTo>
                <a:lnTo>
                  <a:pt x="3276" y="224698"/>
                </a:lnTo>
                <a:lnTo>
                  <a:pt x="0" y="208470"/>
                </a:lnTo>
                <a:lnTo>
                  <a:pt x="0" y="41694"/>
                </a:lnTo>
                <a:close/>
              </a:path>
            </a:pathLst>
          </a:custGeom>
          <a:ln w="19049">
            <a:solidFill>
              <a:srgbClr val="08509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6118" y="978502"/>
            <a:ext cx="10970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baseline="30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7407" y="534116"/>
            <a:ext cx="1529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0934" y="6607835"/>
            <a:ext cx="589456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  30</a:t>
            </a:r>
            <a:r>
              <a:rPr lang="en-US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June 2023</a:t>
            </a:r>
            <a:r>
              <a:rPr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 College</a:t>
            </a:r>
            <a:endParaRPr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10515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0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EPICS. 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projects should confine to 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societal problems with innovative 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solutions and reach targeted users. </a:t>
            </a: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FontTx/>
              <a:buAutoNum type="arabicParenR"/>
            </a:pP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Industry </a:t>
            </a: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Institute (IITs / NITs) </a:t>
            </a:r>
            <a:r>
              <a:rPr lang="en-US" sz="20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Collaborative 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joint venture projects. </a:t>
            </a:r>
            <a:r>
              <a:rPr lang="en-US" sz="2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Their execution in all departments</a:t>
            </a:r>
            <a:r>
              <a:rPr lang="en-US" sz="2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69900" marR="5080" lvl="0" indent="-457200" algn="just">
              <a:spcAft>
                <a:spcPts val="600"/>
              </a:spcAft>
              <a:buClr>
                <a:prstClr val="black"/>
              </a:buClr>
              <a:buSzPct val="114285"/>
              <a:buAutoNum type="arabicParenR"/>
            </a:pPr>
            <a:r>
              <a:rPr lang="en-US" sz="2000" b="1" kern="0" dirty="0" smtClean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Refresher Training</a:t>
            </a:r>
            <a:r>
              <a:rPr lang="en-US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2000" b="1" kern="0" dirty="0">
                <a:solidFill>
                  <a:srgbClr val="221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OBE</a:t>
            </a:r>
            <a:r>
              <a:rPr lang="en-US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Focusing on </a:t>
            </a:r>
            <a:r>
              <a:rPr lang="en-US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order knowledge levels, defining appropriate COs &amp; setting higher PO attainment </a:t>
            </a:r>
            <a:r>
              <a:rPr lang="en-US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sz="2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0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118" y="4124980"/>
            <a:ext cx="4591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B) Issues open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6409492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6809003" y="0"/>
                </a:moveTo>
                <a:lnTo>
                  <a:pt x="271741" y="0"/>
                </a:lnTo>
                <a:lnTo>
                  <a:pt x="222896" y="4378"/>
                </a:lnTo>
                <a:lnTo>
                  <a:pt x="176923" y="17001"/>
                </a:lnTo>
                <a:lnTo>
                  <a:pt x="134589" y="37101"/>
                </a:lnTo>
                <a:lnTo>
                  <a:pt x="96663" y="63911"/>
                </a:lnTo>
                <a:lnTo>
                  <a:pt x="63911" y="96663"/>
                </a:lnTo>
                <a:lnTo>
                  <a:pt x="37101" y="134589"/>
                </a:lnTo>
                <a:lnTo>
                  <a:pt x="17001" y="176923"/>
                </a:lnTo>
                <a:lnTo>
                  <a:pt x="4378" y="222896"/>
                </a:lnTo>
                <a:lnTo>
                  <a:pt x="0" y="271741"/>
                </a:lnTo>
                <a:lnTo>
                  <a:pt x="0" y="1358658"/>
                </a:lnTo>
                <a:lnTo>
                  <a:pt x="4378" y="1407503"/>
                </a:lnTo>
                <a:lnTo>
                  <a:pt x="17001" y="1453477"/>
                </a:lnTo>
                <a:lnTo>
                  <a:pt x="37101" y="1495810"/>
                </a:lnTo>
                <a:lnTo>
                  <a:pt x="63911" y="1533737"/>
                </a:lnTo>
                <a:lnTo>
                  <a:pt x="96663" y="1566489"/>
                </a:lnTo>
                <a:lnTo>
                  <a:pt x="134589" y="1593299"/>
                </a:lnTo>
                <a:lnTo>
                  <a:pt x="176923" y="1613399"/>
                </a:lnTo>
                <a:lnTo>
                  <a:pt x="222896" y="1626022"/>
                </a:lnTo>
                <a:lnTo>
                  <a:pt x="271741" y="1630400"/>
                </a:lnTo>
                <a:lnTo>
                  <a:pt x="6809003" y="1630400"/>
                </a:lnTo>
                <a:lnTo>
                  <a:pt x="6857848" y="1626022"/>
                </a:lnTo>
                <a:lnTo>
                  <a:pt x="6903820" y="1613399"/>
                </a:lnTo>
                <a:lnTo>
                  <a:pt x="6946152" y="1593299"/>
                </a:lnTo>
                <a:lnTo>
                  <a:pt x="6984076" y="1566489"/>
                </a:lnTo>
                <a:lnTo>
                  <a:pt x="7016826" y="1533737"/>
                </a:lnTo>
                <a:lnTo>
                  <a:pt x="7043634" y="1495810"/>
                </a:lnTo>
                <a:lnTo>
                  <a:pt x="7063732" y="1453477"/>
                </a:lnTo>
                <a:lnTo>
                  <a:pt x="7076354" y="1407503"/>
                </a:lnTo>
                <a:lnTo>
                  <a:pt x="7080732" y="1358658"/>
                </a:lnTo>
                <a:lnTo>
                  <a:pt x="7080732" y="271741"/>
                </a:lnTo>
                <a:lnTo>
                  <a:pt x="7076354" y="222896"/>
                </a:lnTo>
                <a:lnTo>
                  <a:pt x="7063732" y="176923"/>
                </a:lnTo>
                <a:lnTo>
                  <a:pt x="7043634" y="134589"/>
                </a:lnTo>
                <a:lnTo>
                  <a:pt x="7016826" y="96663"/>
                </a:lnTo>
                <a:lnTo>
                  <a:pt x="6984076" y="63911"/>
                </a:lnTo>
                <a:lnTo>
                  <a:pt x="6946152" y="37101"/>
                </a:lnTo>
                <a:lnTo>
                  <a:pt x="6903820" y="17001"/>
                </a:lnTo>
                <a:lnTo>
                  <a:pt x="6857848" y="4378"/>
                </a:lnTo>
                <a:lnTo>
                  <a:pt x="6809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14244" y="2838526"/>
            <a:ext cx="7080884" cy="1630680"/>
          </a:xfrm>
          <a:custGeom>
            <a:avLst/>
            <a:gdLst/>
            <a:ahLst/>
            <a:cxnLst/>
            <a:rect l="l" t="t" r="r" b="b"/>
            <a:pathLst>
              <a:path w="7080884" h="1630679">
                <a:moveTo>
                  <a:pt x="0" y="271741"/>
                </a:moveTo>
                <a:lnTo>
                  <a:pt x="4378" y="222896"/>
                </a:lnTo>
                <a:lnTo>
                  <a:pt x="17001" y="176923"/>
                </a:lnTo>
                <a:lnTo>
                  <a:pt x="37101" y="134589"/>
                </a:lnTo>
                <a:lnTo>
                  <a:pt x="63911" y="96663"/>
                </a:lnTo>
                <a:lnTo>
                  <a:pt x="96663" y="63911"/>
                </a:lnTo>
                <a:lnTo>
                  <a:pt x="134589" y="37101"/>
                </a:lnTo>
                <a:lnTo>
                  <a:pt x="176923" y="17001"/>
                </a:lnTo>
                <a:lnTo>
                  <a:pt x="222896" y="4378"/>
                </a:lnTo>
                <a:lnTo>
                  <a:pt x="271741" y="0"/>
                </a:lnTo>
                <a:lnTo>
                  <a:pt x="6809003" y="0"/>
                </a:lnTo>
                <a:lnTo>
                  <a:pt x="6857848" y="4378"/>
                </a:lnTo>
                <a:lnTo>
                  <a:pt x="6903820" y="17001"/>
                </a:lnTo>
                <a:lnTo>
                  <a:pt x="6946152" y="37101"/>
                </a:lnTo>
                <a:lnTo>
                  <a:pt x="6984076" y="63911"/>
                </a:lnTo>
                <a:lnTo>
                  <a:pt x="7016826" y="96663"/>
                </a:lnTo>
                <a:lnTo>
                  <a:pt x="7043634" y="134589"/>
                </a:lnTo>
                <a:lnTo>
                  <a:pt x="7063732" y="176923"/>
                </a:lnTo>
                <a:lnTo>
                  <a:pt x="7076354" y="222896"/>
                </a:lnTo>
                <a:lnTo>
                  <a:pt x="7080732" y="271741"/>
                </a:lnTo>
                <a:lnTo>
                  <a:pt x="7080732" y="1358658"/>
                </a:lnTo>
                <a:lnTo>
                  <a:pt x="7076354" y="1407503"/>
                </a:lnTo>
                <a:lnTo>
                  <a:pt x="7063732" y="1453477"/>
                </a:lnTo>
                <a:lnTo>
                  <a:pt x="7043634" y="1495810"/>
                </a:lnTo>
                <a:lnTo>
                  <a:pt x="7016826" y="1533737"/>
                </a:lnTo>
                <a:lnTo>
                  <a:pt x="6984076" y="1566489"/>
                </a:lnTo>
                <a:lnTo>
                  <a:pt x="6946152" y="1593299"/>
                </a:lnTo>
                <a:lnTo>
                  <a:pt x="6903820" y="1613399"/>
                </a:lnTo>
                <a:lnTo>
                  <a:pt x="6857848" y="1626022"/>
                </a:lnTo>
                <a:lnTo>
                  <a:pt x="6809003" y="1630400"/>
                </a:lnTo>
                <a:lnTo>
                  <a:pt x="271741" y="1630400"/>
                </a:lnTo>
                <a:lnTo>
                  <a:pt x="222896" y="1626022"/>
                </a:lnTo>
                <a:lnTo>
                  <a:pt x="176923" y="1613399"/>
                </a:lnTo>
                <a:lnTo>
                  <a:pt x="134589" y="1593299"/>
                </a:lnTo>
                <a:lnTo>
                  <a:pt x="96663" y="1566489"/>
                </a:lnTo>
                <a:lnTo>
                  <a:pt x="63911" y="1533737"/>
                </a:lnTo>
                <a:lnTo>
                  <a:pt x="37101" y="1495810"/>
                </a:lnTo>
                <a:lnTo>
                  <a:pt x="17001" y="1453477"/>
                </a:lnTo>
                <a:lnTo>
                  <a:pt x="4378" y="1407503"/>
                </a:lnTo>
                <a:lnTo>
                  <a:pt x="0" y="1358658"/>
                </a:lnTo>
                <a:lnTo>
                  <a:pt x="0" y="27174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0779" y="3837432"/>
            <a:ext cx="7444740" cy="1551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3339160"/>
            <a:ext cx="6144296" cy="702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24920" y="3565817"/>
            <a:ext cx="203835" cy="231775"/>
          </a:xfrm>
          <a:custGeom>
            <a:avLst/>
            <a:gdLst/>
            <a:ahLst/>
            <a:cxnLst/>
            <a:rect l="l" t="t" r="r" b="b"/>
            <a:pathLst>
              <a:path w="203835" h="231775">
                <a:moveTo>
                  <a:pt x="103162" y="0"/>
                </a:moveTo>
                <a:lnTo>
                  <a:pt x="0" y="231622"/>
                </a:lnTo>
                <a:lnTo>
                  <a:pt x="203352" y="231622"/>
                </a:lnTo>
                <a:lnTo>
                  <a:pt x="103162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8548" y="3375368"/>
            <a:ext cx="356235" cy="628650"/>
          </a:xfrm>
          <a:custGeom>
            <a:avLst/>
            <a:gdLst/>
            <a:ahLst/>
            <a:cxnLst/>
            <a:rect l="l" t="t" r="r" b="b"/>
            <a:pathLst>
              <a:path w="356234" h="628650">
                <a:moveTo>
                  <a:pt x="179539" y="0"/>
                </a:moveTo>
                <a:lnTo>
                  <a:pt x="136170" y="5889"/>
                </a:lnTo>
                <a:lnTo>
                  <a:pt x="98320" y="23556"/>
                </a:lnTo>
                <a:lnTo>
                  <a:pt x="65989" y="53004"/>
                </a:lnTo>
                <a:lnTo>
                  <a:pt x="39179" y="94233"/>
                </a:lnTo>
                <a:lnTo>
                  <a:pt x="14102" y="166918"/>
                </a:lnTo>
                <a:lnTo>
                  <a:pt x="6267" y="211356"/>
                </a:lnTo>
                <a:lnTo>
                  <a:pt x="1566" y="261190"/>
                </a:lnTo>
                <a:lnTo>
                  <a:pt x="0" y="316420"/>
                </a:lnTo>
                <a:lnTo>
                  <a:pt x="2420" y="381675"/>
                </a:lnTo>
                <a:lnTo>
                  <a:pt x="9680" y="439745"/>
                </a:lnTo>
                <a:lnTo>
                  <a:pt x="21781" y="490631"/>
                </a:lnTo>
                <a:lnTo>
                  <a:pt x="38721" y="534334"/>
                </a:lnTo>
                <a:lnTo>
                  <a:pt x="60502" y="570852"/>
                </a:lnTo>
                <a:lnTo>
                  <a:pt x="111091" y="614011"/>
                </a:lnTo>
                <a:lnTo>
                  <a:pt x="178549" y="628395"/>
                </a:lnTo>
                <a:lnTo>
                  <a:pt x="203033" y="626845"/>
                </a:lnTo>
                <a:lnTo>
                  <a:pt x="245686" y="614444"/>
                </a:lnTo>
                <a:lnTo>
                  <a:pt x="284467" y="585352"/>
                </a:lnTo>
                <a:lnTo>
                  <a:pt x="318438" y="534641"/>
                </a:lnTo>
                <a:lnTo>
                  <a:pt x="342434" y="464677"/>
                </a:lnTo>
                <a:lnTo>
                  <a:pt x="350031" y="421884"/>
                </a:lnTo>
                <a:lnTo>
                  <a:pt x="354588" y="373790"/>
                </a:lnTo>
                <a:lnTo>
                  <a:pt x="356107" y="320395"/>
                </a:lnTo>
                <a:lnTo>
                  <a:pt x="354557" y="257885"/>
                </a:lnTo>
                <a:lnTo>
                  <a:pt x="349907" y="203777"/>
                </a:lnTo>
                <a:lnTo>
                  <a:pt x="342156" y="158071"/>
                </a:lnTo>
                <a:lnTo>
                  <a:pt x="331304" y="120764"/>
                </a:lnTo>
                <a:lnTo>
                  <a:pt x="303093" y="64287"/>
                </a:lnTo>
                <a:lnTo>
                  <a:pt x="268071" y="27279"/>
                </a:lnTo>
                <a:lnTo>
                  <a:pt x="226715" y="6819"/>
                </a:lnTo>
                <a:lnTo>
                  <a:pt x="179539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43823" y="3353041"/>
            <a:ext cx="692785" cy="688975"/>
          </a:xfrm>
          <a:custGeom>
            <a:avLst/>
            <a:gdLst/>
            <a:ahLst/>
            <a:cxnLst/>
            <a:rect l="l" t="t" r="r" b="b"/>
            <a:pathLst>
              <a:path w="692784" h="688975">
                <a:moveTo>
                  <a:pt x="0" y="0"/>
                </a:moveTo>
                <a:lnTo>
                  <a:pt x="347179" y="0"/>
                </a:lnTo>
                <a:lnTo>
                  <a:pt x="347179" y="18351"/>
                </a:lnTo>
                <a:lnTo>
                  <a:pt x="329819" y="18351"/>
                </a:lnTo>
                <a:lnTo>
                  <a:pt x="311761" y="18863"/>
                </a:lnTo>
                <a:lnTo>
                  <a:pt x="269220" y="31019"/>
                </a:lnTo>
                <a:lnTo>
                  <a:pt x="250523" y="74277"/>
                </a:lnTo>
                <a:lnTo>
                  <a:pt x="248970" y="121018"/>
                </a:lnTo>
                <a:lnTo>
                  <a:pt x="248970" y="450342"/>
                </a:lnTo>
                <a:lnTo>
                  <a:pt x="249823" y="491666"/>
                </a:lnTo>
                <a:lnTo>
                  <a:pt x="256643" y="551431"/>
                </a:lnTo>
                <a:lnTo>
                  <a:pt x="280657" y="596657"/>
                </a:lnTo>
                <a:lnTo>
                  <a:pt x="324149" y="626937"/>
                </a:lnTo>
                <a:lnTo>
                  <a:pt x="363578" y="636609"/>
                </a:lnTo>
                <a:lnTo>
                  <a:pt x="386359" y="637819"/>
                </a:lnTo>
                <a:lnTo>
                  <a:pt x="412631" y="636285"/>
                </a:lnTo>
                <a:lnTo>
                  <a:pt x="459132" y="624012"/>
                </a:lnTo>
                <a:lnTo>
                  <a:pt x="497366" y="599830"/>
                </a:lnTo>
                <a:lnTo>
                  <a:pt x="526131" y="565978"/>
                </a:lnTo>
                <a:lnTo>
                  <a:pt x="545243" y="519994"/>
                </a:lnTo>
                <a:lnTo>
                  <a:pt x="554787" y="444855"/>
                </a:lnTo>
                <a:lnTo>
                  <a:pt x="555980" y="395287"/>
                </a:lnTo>
                <a:lnTo>
                  <a:pt x="555980" y="121018"/>
                </a:lnTo>
                <a:lnTo>
                  <a:pt x="553626" y="82335"/>
                </a:lnTo>
                <a:lnTo>
                  <a:pt x="535895" y="40178"/>
                </a:lnTo>
                <a:lnTo>
                  <a:pt x="495847" y="21207"/>
                </a:lnTo>
                <a:lnTo>
                  <a:pt x="459765" y="18351"/>
                </a:lnTo>
                <a:lnTo>
                  <a:pt x="459765" y="0"/>
                </a:lnTo>
                <a:lnTo>
                  <a:pt x="692378" y="0"/>
                </a:lnTo>
                <a:lnTo>
                  <a:pt x="692378" y="18351"/>
                </a:lnTo>
                <a:lnTo>
                  <a:pt x="678484" y="18351"/>
                </a:lnTo>
                <a:lnTo>
                  <a:pt x="664938" y="19065"/>
                </a:lnTo>
                <a:lnTo>
                  <a:pt x="622597" y="36180"/>
                </a:lnTo>
                <a:lnTo>
                  <a:pt x="601271" y="73498"/>
                </a:lnTo>
                <a:lnTo>
                  <a:pt x="597649" y="121018"/>
                </a:lnTo>
                <a:lnTo>
                  <a:pt x="597649" y="376440"/>
                </a:lnTo>
                <a:lnTo>
                  <a:pt x="596672" y="431590"/>
                </a:lnTo>
                <a:lnTo>
                  <a:pt x="593742" y="478493"/>
                </a:lnTo>
                <a:lnTo>
                  <a:pt x="588857" y="517149"/>
                </a:lnTo>
                <a:lnTo>
                  <a:pt x="571399" y="573315"/>
                </a:lnTo>
                <a:lnTo>
                  <a:pt x="533338" y="621673"/>
                </a:lnTo>
                <a:lnTo>
                  <a:pt x="472880" y="663582"/>
                </a:lnTo>
                <a:lnTo>
                  <a:pt x="434349" y="677378"/>
                </a:lnTo>
                <a:lnTo>
                  <a:pt x="390298" y="685656"/>
                </a:lnTo>
                <a:lnTo>
                  <a:pt x="340728" y="688416"/>
                </a:lnTo>
                <a:lnTo>
                  <a:pt x="299563" y="686958"/>
                </a:lnTo>
                <a:lnTo>
                  <a:pt x="232112" y="675300"/>
                </a:lnTo>
                <a:lnTo>
                  <a:pt x="175727" y="648113"/>
                </a:lnTo>
                <a:lnTo>
                  <a:pt x="129849" y="607441"/>
                </a:lnTo>
                <a:lnTo>
                  <a:pt x="102353" y="556821"/>
                </a:lnTo>
                <a:lnTo>
                  <a:pt x="88961" y="490113"/>
                </a:lnTo>
                <a:lnTo>
                  <a:pt x="87287" y="450342"/>
                </a:lnTo>
                <a:lnTo>
                  <a:pt x="87287" y="121018"/>
                </a:lnTo>
                <a:lnTo>
                  <a:pt x="86884" y="94748"/>
                </a:lnTo>
                <a:lnTo>
                  <a:pt x="80848" y="48856"/>
                </a:lnTo>
                <a:lnTo>
                  <a:pt x="48913" y="2263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04939" y="3353041"/>
            <a:ext cx="713740" cy="673100"/>
          </a:xfrm>
          <a:custGeom>
            <a:avLst/>
            <a:gdLst/>
            <a:ahLst/>
            <a:cxnLst/>
            <a:rect l="l" t="t" r="r" b="b"/>
            <a:pathLst>
              <a:path w="713740" h="673100">
                <a:moveTo>
                  <a:pt x="0" y="0"/>
                </a:moveTo>
                <a:lnTo>
                  <a:pt x="322389" y="0"/>
                </a:lnTo>
                <a:lnTo>
                  <a:pt x="322389" y="18351"/>
                </a:lnTo>
                <a:lnTo>
                  <a:pt x="308000" y="18351"/>
                </a:lnTo>
                <a:lnTo>
                  <a:pt x="294470" y="18879"/>
                </a:lnTo>
                <a:lnTo>
                  <a:pt x="255435" y="38354"/>
                </a:lnTo>
                <a:lnTo>
                  <a:pt x="255435" y="44640"/>
                </a:lnTo>
                <a:lnTo>
                  <a:pt x="277750" y="101836"/>
                </a:lnTo>
                <a:lnTo>
                  <a:pt x="416623" y="357098"/>
                </a:lnTo>
                <a:lnTo>
                  <a:pt x="537641" y="154254"/>
                </a:lnTo>
                <a:lnTo>
                  <a:pt x="557384" y="120182"/>
                </a:lnTo>
                <a:lnTo>
                  <a:pt x="571485" y="92376"/>
                </a:lnTo>
                <a:lnTo>
                  <a:pt x="579945" y="70833"/>
                </a:lnTo>
                <a:lnTo>
                  <a:pt x="582764" y="55549"/>
                </a:lnTo>
                <a:lnTo>
                  <a:pt x="581959" y="49134"/>
                </a:lnTo>
                <a:lnTo>
                  <a:pt x="545946" y="23317"/>
                </a:lnTo>
                <a:lnTo>
                  <a:pt x="507873" y="18351"/>
                </a:lnTo>
                <a:lnTo>
                  <a:pt x="507873" y="0"/>
                </a:lnTo>
                <a:lnTo>
                  <a:pt x="713206" y="0"/>
                </a:lnTo>
                <a:lnTo>
                  <a:pt x="713206" y="18351"/>
                </a:lnTo>
                <a:lnTo>
                  <a:pt x="697554" y="21237"/>
                </a:lnTo>
                <a:lnTo>
                  <a:pt x="683823" y="25422"/>
                </a:lnTo>
                <a:lnTo>
                  <a:pt x="647928" y="52607"/>
                </a:lnTo>
                <a:lnTo>
                  <a:pt x="608747" y="109395"/>
                </a:lnTo>
                <a:lnTo>
                  <a:pt x="583768" y="151269"/>
                </a:lnTo>
                <a:lnTo>
                  <a:pt x="437946" y="394792"/>
                </a:lnTo>
                <a:lnTo>
                  <a:pt x="437946" y="557479"/>
                </a:lnTo>
                <a:lnTo>
                  <a:pt x="438287" y="581048"/>
                </a:lnTo>
                <a:lnTo>
                  <a:pt x="443407" y="622198"/>
                </a:lnTo>
                <a:lnTo>
                  <a:pt x="473704" y="648746"/>
                </a:lnTo>
                <a:lnTo>
                  <a:pt x="507873" y="654189"/>
                </a:lnTo>
                <a:lnTo>
                  <a:pt x="545566" y="654189"/>
                </a:lnTo>
                <a:lnTo>
                  <a:pt x="545566" y="672541"/>
                </a:lnTo>
                <a:lnTo>
                  <a:pt x="168135" y="672541"/>
                </a:lnTo>
                <a:lnTo>
                  <a:pt x="168135" y="654189"/>
                </a:lnTo>
                <a:lnTo>
                  <a:pt x="203352" y="654189"/>
                </a:lnTo>
                <a:lnTo>
                  <a:pt x="217456" y="653539"/>
                </a:lnTo>
                <a:lnTo>
                  <a:pt x="256577" y="639679"/>
                </a:lnTo>
                <a:lnTo>
                  <a:pt x="274899" y="598389"/>
                </a:lnTo>
                <a:lnTo>
                  <a:pt x="276263" y="557479"/>
                </a:lnTo>
                <a:lnTo>
                  <a:pt x="276263" y="422567"/>
                </a:lnTo>
                <a:lnTo>
                  <a:pt x="118046" y="134416"/>
                </a:lnTo>
                <a:lnTo>
                  <a:pt x="96225" y="96149"/>
                </a:lnTo>
                <a:lnTo>
                  <a:pt x="62993" y="45928"/>
                </a:lnTo>
                <a:lnTo>
                  <a:pt x="29022" y="22504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2992" y="3353041"/>
            <a:ext cx="779145" cy="673100"/>
          </a:xfrm>
          <a:custGeom>
            <a:avLst/>
            <a:gdLst/>
            <a:ahLst/>
            <a:cxnLst/>
            <a:rect l="l" t="t" r="r" b="b"/>
            <a:pathLst>
              <a:path w="779145" h="673100">
                <a:moveTo>
                  <a:pt x="0" y="0"/>
                </a:moveTo>
                <a:lnTo>
                  <a:pt x="334784" y="0"/>
                </a:lnTo>
                <a:lnTo>
                  <a:pt x="334784" y="18351"/>
                </a:lnTo>
                <a:lnTo>
                  <a:pt x="318692" y="18972"/>
                </a:lnTo>
                <a:lnTo>
                  <a:pt x="304647" y="20834"/>
                </a:lnTo>
                <a:lnTo>
                  <a:pt x="266426" y="43993"/>
                </a:lnTo>
                <a:lnTo>
                  <a:pt x="256784" y="91947"/>
                </a:lnTo>
                <a:lnTo>
                  <a:pt x="256412" y="115074"/>
                </a:lnTo>
                <a:lnTo>
                  <a:pt x="256412" y="324370"/>
                </a:lnTo>
                <a:lnTo>
                  <a:pt x="505891" y="122504"/>
                </a:lnTo>
                <a:lnTo>
                  <a:pt x="544942" y="84564"/>
                </a:lnTo>
                <a:lnTo>
                  <a:pt x="557961" y="55054"/>
                </a:lnTo>
                <a:lnTo>
                  <a:pt x="556628" y="46129"/>
                </a:lnTo>
                <a:lnTo>
                  <a:pt x="517664" y="20834"/>
                </a:lnTo>
                <a:lnTo>
                  <a:pt x="482574" y="18351"/>
                </a:lnTo>
                <a:lnTo>
                  <a:pt x="482574" y="0"/>
                </a:lnTo>
                <a:lnTo>
                  <a:pt x="744943" y="0"/>
                </a:lnTo>
                <a:lnTo>
                  <a:pt x="744943" y="18351"/>
                </a:lnTo>
                <a:lnTo>
                  <a:pt x="728285" y="20076"/>
                </a:lnTo>
                <a:lnTo>
                  <a:pt x="713514" y="22756"/>
                </a:lnTo>
                <a:lnTo>
                  <a:pt x="676331" y="39108"/>
                </a:lnTo>
                <a:lnTo>
                  <a:pt x="630081" y="73456"/>
                </a:lnTo>
                <a:lnTo>
                  <a:pt x="597141" y="99695"/>
                </a:lnTo>
                <a:lnTo>
                  <a:pt x="400240" y="257416"/>
                </a:lnTo>
                <a:lnTo>
                  <a:pt x="636828" y="553504"/>
                </a:lnTo>
                <a:lnTo>
                  <a:pt x="683444" y="605958"/>
                </a:lnTo>
                <a:lnTo>
                  <a:pt x="723125" y="638314"/>
                </a:lnTo>
                <a:lnTo>
                  <a:pt x="764230" y="653196"/>
                </a:lnTo>
                <a:lnTo>
                  <a:pt x="778675" y="654189"/>
                </a:lnTo>
                <a:lnTo>
                  <a:pt x="778675" y="672541"/>
                </a:lnTo>
                <a:lnTo>
                  <a:pt x="428523" y="672541"/>
                </a:lnTo>
                <a:lnTo>
                  <a:pt x="428523" y="654189"/>
                </a:lnTo>
                <a:lnTo>
                  <a:pt x="443663" y="652423"/>
                </a:lnTo>
                <a:lnTo>
                  <a:pt x="455860" y="650097"/>
                </a:lnTo>
                <a:lnTo>
                  <a:pt x="465113" y="647213"/>
                </a:lnTo>
                <a:lnTo>
                  <a:pt x="471423" y="643775"/>
                </a:lnTo>
                <a:lnTo>
                  <a:pt x="477862" y="638810"/>
                </a:lnTo>
                <a:lnTo>
                  <a:pt x="481088" y="632701"/>
                </a:lnTo>
                <a:lnTo>
                  <a:pt x="481088" y="625424"/>
                </a:lnTo>
                <a:lnTo>
                  <a:pt x="455419" y="573535"/>
                </a:lnTo>
                <a:lnTo>
                  <a:pt x="281216" y="353136"/>
                </a:lnTo>
                <a:lnTo>
                  <a:pt x="256412" y="373964"/>
                </a:lnTo>
                <a:lnTo>
                  <a:pt x="256412" y="557479"/>
                </a:lnTo>
                <a:lnTo>
                  <a:pt x="256784" y="581281"/>
                </a:lnTo>
                <a:lnTo>
                  <a:pt x="262369" y="622947"/>
                </a:lnTo>
                <a:lnTo>
                  <a:pt x="294879" y="649024"/>
                </a:lnTo>
                <a:lnTo>
                  <a:pt x="339242" y="654189"/>
                </a:lnTo>
                <a:lnTo>
                  <a:pt x="339242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6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0753" y="3353041"/>
            <a:ext cx="695960" cy="688340"/>
          </a:xfrm>
          <a:custGeom>
            <a:avLst/>
            <a:gdLst/>
            <a:ahLst/>
            <a:cxnLst/>
            <a:rect l="l" t="t" r="r" b="b"/>
            <a:pathLst>
              <a:path w="695960" h="688339">
                <a:moveTo>
                  <a:pt x="0" y="0"/>
                </a:moveTo>
                <a:lnTo>
                  <a:pt x="238556" y="0"/>
                </a:lnTo>
                <a:lnTo>
                  <a:pt x="570369" y="417118"/>
                </a:lnTo>
                <a:lnTo>
                  <a:pt x="570369" y="127965"/>
                </a:lnTo>
                <a:lnTo>
                  <a:pt x="566027" y="77254"/>
                </a:lnTo>
                <a:lnTo>
                  <a:pt x="539088" y="33603"/>
                </a:lnTo>
                <a:lnTo>
                  <a:pt x="499159" y="19715"/>
                </a:lnTo>
                <a:lnTo>
                  <a:pt x="473151" y="18351"/>
                </a:lnTo>
                <a:lnTo>
                  <a:pt x="473151" y="0"/>
                </a:lnTo>
                <a:lnTo>
                  <a:pt x="695350" y="0"/>
                </a:lnTo>
                <a:lnTo>
                  <a:pt x="695350" y="18351"/>
                </a:lnTo>
                <a:lnTo>
                  <a:pt x="675774" y="21285"/>
                </a:lnTo>
                <a:lnTo>
                  <a:pt x="659699" y="24618"/>
                </a:lnTo>
                <a:lnTo>
                  <a:pt x="625046" y="43897"/>
                </a:lnTo>
                <a:lnTo>
                  <a:pt x="609114" y="87360"/>
                </a:lnTo>
                <a:lnTo>
                  <a:pt x="607072" y="127965"/>
                </a:lnTo>
                <a:lnTo>
                  <a:pt x="607072" y="687920"/>
                </a:lnTo>
                <a:lnTo>
                  <a:pt x="590207" y="687920"/>
                </a:lnTo>
                <a:lnTo>
                  <a:pt x="135394" y="127965"/>
                </a:lnTo>
                <a:lnTo>
                  <a:pt x="135394" y="555485"/>
                </a:lnTo>
                <a:lnTo>
                  <a:pt x="142032" y="604096"/>
                </a:lnTo>
                <a:lnTo>
                  <a:pt x="175685" y="642750"/>
                </a:lnTo>
                <a:lnTo>
                  <a:pt x="222694" y="654189"/>
                </a:lnTo>
                <a:lnTo>
                  <a:pt x="238556" y="654189"/>
                </a:lnTo>
                <a:lnTo>
                  <a:pt x="238556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5667" y="652577"/>
                </a:lnTo>
                <a:lnTo>
                  <a:pt x="47118" y="648236"/>
                </a:lnTo>
                <a:lnTo>
                  <a:pt x="86919" y="618259"/>
                </a:lnTo>
                <a:lnTo>
                  <a:pt x="97835" y="580316"/>
                </a:lnTo>
                <a:lnTo>
                  <a:pt x="99199" y="555485"/>
                </a:lnTo>
                <a:lnTo>
                  <a:pt x="99199" y="80848"/>
                </a:lnTo>
                <a:lnTo>
                  <a:pt x="74459" y="50747"/>
                </a:lnTo>
                <a:lnTo>
                  <a:pt x="38035" y="24027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53700" y="3353041"/>
            <a:ext cx="750570" cy="673100"/>
          </a:xfrm>
          <a:custGeom>
            <a:avLst/>
            <a:gdLst/>
            <a:ahLst/>
            <a:cxnLst/>
            <a:rect l="l" t="t" r="r" b="b"/>
            <a:pathLst>
              <a:path w="750570" h="673100">
                <a:moveTo>
                  <a:pt x="0" y="0"/>
                </a:moveTo>
                <a:lnTo>
                  <a:pt x="351637" y="0"/>
                </a:lnTo>
                <a:lnTo>
                  <a:pt x="351637" y="18351"/>
                </a:lnTo>
                <a:lnTo>
                  <a:pt x="329323" y="18351"/>
                </a:lnTo>
                <a:lnTo>
                  <a:pt x="315405" y="19003"/>
                </a:lnTo>
                <a:lnTo>
                  <a:pt x="276098" y="32861"/>
                </a:lnTo>
                <a:lnTo>
                  <a:pt x="257776" y="74153"/>
                </a:lnTo>
                <a:lnTo>
                  <a:pt x="256412" y="115074"/>
                </a:lnTo>
                <a:lnTo>
                  <a:pt x="256412" y="305523"/>
                </a:lnTo>
                <a:lnTo>
                  <a:pt x="493979" y="305523"/>
                </a:lnTo>
                <a:lnTo>
                  <a:pt x="493979" y="115074"/>
                </a:lnTo>
                <a:lnTo>
                  <a:pt x="492617" y="73163"/>
                </a:lnTo>
                <a:lnTo>
                  <a:pt x="473927" y="33067"/>
                </a:lnTo>
                <a:lnTo>
                  <a:pt x="434502" y="18956"/>
                </a:lnTo>
                <a:lnTo>
                  <a:pt x="421081" y="18351"/>
                </a:lnTo>
                <a:lnTo>
                  <a:pt x="399249" y="18351"/>
                </a:lnTo>
                <a:lnTo>
                  <a:pt x="399249" y="0"/>
                </a:lnTo>
                <a:lnTo>
                  <a:pt x="750404" y="0"/>
                </a:lnTo>
                <a:lnTo>
                  <a:pt x="750404" y="18351"/>
                </a:lnTo>
                <a:lnTo>
                  <a:pt x="728573" y="18351"/>
                </a:lnTo>
                <a:lnTo>
                  <a:pt x="714469" y="19003"/>
                </a:lnTo>
                <a:lnTo>
                  <a:pt x="675350" y="32861"/>
                </a:lnTo>
                <a:lnTo>
                  <a:pt x="657031" y="74153"/>
                </a:lnTo>
                <a:lnTo>
                  <a:pt x="655662" y="115074"/>
                </a:lnTo>
                <a:lnTo>
                  <a:pt x="655662" y="557479"/>
                </a:lnTo>
                <a:lnTo>
                  <a:pt x="657031" y="599386"/>
                </a:lnTo>
                <a:lnTo>
                  <a:pt x="675720" y="639478"/>
                </a:lnTo>
                <a:lnTo>
                  <a:pt x="715152" y="653584"/>
                </a:lnTo>
                <a:lnTo>
                  <a:pt x="728573" y="654189"/>
                </a:lnTo>
                <a:lnTo>
                  <a:pt x="750404" y="654189"/>
                </a:lnTo>
                <a:lnTo>
                  <a:pt x="750404" y="672541"/>
                </a:lnTo>
                <a:lnTo>
                  <a:pt x="399249" y="672541"/>
                </a:lnTo>
                <a:lnTo>
                  <a:pt x="399249" y="654189"/>
                </a:lnTo>
                <a:lnTo>
                  <a:pt x="421081" y="654189"/>
                </a:lnTo>
                <a:lnTo>
                  <a:pt x="435183" y="653539"/>
                </a:lnTo>
                <a:lnTo>
                  <a:pt x="474298" y="639679"/>
                </a:lnTo>
                <a:lnTo>
                  <a:pt x="492617" y="598389"/>
                </a:lnTo>
                <a:lnTo>
                  <a:pt x="493979" y="557479"/>
                </a:lnTo>
                <a:lnTo>
                  <a:pt x="493979" y="349161"/>
                </a:lnTo>
                <a:lnTo>
                  <a:pt x="256412" y="349161"/>
                </a:lnTo>
                <a:lnTo>
                  <a:pt x="256412" y="557479"/>
                </a:lnTo>
                <a:lnTo>
                  <a:pt x="257840" y="599386"/>
                </a:lnTo>
                <a:lnTo>
                  <a:pt x="276806" y="639478"/>
                </a:lnTo>
                <a:lnTo>
                  <a:pt x="315917" y="653584"/>
                </a:lnTo>
                <a:lnTo>
                  <a:pt x="329323" y="654189"/>
                </a:lnTo>
                <a:lnTo>
                  <a:pt x="351637" y="654189"/>
                </a:lnTo>
                <a:lnTo>
                  <a:pt x="351637" y="672541"/>
                </a:lnTo>
                <a:lnTo>
                  <a:pt x="0" y="672541"/>
                </a:lnTo>
                <a:lnTo>
                  <a:pt x="0" y="654189"/>
                </a:lnTo>
                <a:lnTo>
                  <a:pt x="22313" y="654189"/>
                </a:lnTo>
                <a:lnTo>
                  <a:pt x="36232" y="653539"/>
                </a:lnTo>
                <a:lnTo>
                  <a:pt x="75507" y="639679"/>
                </a:lnTo>
                <a:lnTo>
                  <a:pt x="93365" y="598389"/>
                </a:lnTo>
                <a:lnTo>
                  <a:pt x="94729" y="557479"/>
                </a:lnTo>
                <a:lnTo>
                  <a:pt x="94729" y="115074"/>
                </a:lnTo>
                <a:lnTo>
                  <a:pt x="93365" y="73163"/>
                </a:lnTo>
                <a:lnTo>
                  <a:pt x="74811" y="33067"/>
                </a:lnTo>
                <a:lnTo>
                  <a:pt x="35720" y="18956"/>
                </a:lnTo>
                <a:lnTo>
                  <a:pt x="22313" y="18351"/>
                </a:lnTo>
                <a:lnTo>
                  <a:pt x="0" y="1835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1649" y="3353041"/>
            <a:ext cx="604520" cy="673100"/>
          </a:xfrm>
          <a:custGeom>
            <a:avLst/>
            <a:gdLst/>
            <a:ahLst/>
            <a:cxnLst/>
            <a:rect l="l" t="t" r="r" b="b"/>
            <a:pathLst>
              <a:path w="604520" h="673100">
                <a:moveTo>
                  <a:pt x="0" y="0"/>
                </a:moveTo>
                <a:lnTo>
                  <a:pt x="604100" y="0"/>
                </a:lnTo>
                <a:lnTo>
                  <a:pt x="604100" y="182029"/>
                </a:lnTo>
                <a:lnTo>
                  <a:pt x="586244" y="182029"/>
                </a:lnTo>
                <a:lnTo>
                  <a:pt x="578091" y="152748"/>
                </a:lnTo>
                <a:lnTo>
                  <a:pt x="569502" y="127904"/>
                </a:lnTo>
                <a:lnTo>
                  <a:pt x="551027" y="91516"/>
                </a:lnTo>
                <a:lnTo>
                  <a:pt x="513922" y="56499"/>
                </a:lnTo>
                <a:lnTo>
                  <a:pt x="472044" y="40919"/>
                </a:lnTo>
                <a:lnTo>
                  <a:pt x="431990" y="38684"/>
                </a:lnTo>
                <a:lnTo>
                  <a:pt x="381901" y="38684"/>
                </a:lnTo>
                <a:lnTo>
                  <a:pt x="381901" y="557479"/>
                </a:lnTo>
                <a:lnTo>
                  <a:pt x="382258" y="580848"/>
                </a:lnTo>
                <a:lnTo>
                  <a:pt x="387604" y="621957"/>
                </a:lnTo>
                <a:lnTo>
                  <a:pt x="418990" y="648746"/>
                </a:lnTo>
                <a:lnTo>
                  <a:pt x="455307" y="654189"/>
                </a:lnTo>
                <a:lnTo>
                  <a:pt x="477621" y="654189"/>
                </a:lnTo>
                <a:lnTo>
                  <a:pt x="477621" y="672541"/>
                </a:lnTo>
                <a:lnTo>
                  <a:pt x="125488" y="672541"/>
                </a:lnTo>
                <a:lnTo>
                  <a:pt x="125488" y="654189"/>
                </a:lnTo>
                <a:lnTo>
                  <a:pt x="147802" y="654189"/>
                </a:lnTo>
                <a:lnTo>
                  <a:pt x="161720" y="653539"/>
                </a:lnTo>
                <a:lnTo>
                  <a:pt x="201027" y="639679"/>
                </a:lnTo>
                <a:lnTo>
                  <a:pt x="219349" y="598389"/>
                </a:lnTo>
                <a:lnTo>
                  <a:pt x="220713" y="557479"/>
                </a:lnTo>
                <a:lnTo>
                  <a:pt x="220713" y="38684"/>
                </a:lnTo>
                <a:lnTo>
                  <a:pt x="172110" y="38684"/>
                </a:lnTo>
                <a:lnTo>
                  <a:pt x="140459" y="40482"/>
                </a:lnTo>
                <a:lnTo>
                  <a:pt x="91105" y="54870"/>
                </a:lnTo>
                <a:lnTo>
                  <a:pt x="53815" y="89681"/>
                </a:lnTo>
                <a:lnTo>
                  <a:pt x="26535" y="146965"/>
                </a:lnTo>
                <a:lnTo>
                  <a:pt x="18846" y="182029"/>
                </a:lnTo>
                <a:lnTo>
                  <a:pt x="0" y="1820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211FF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69504" y="3343262"/>
            <a:ext cx="714375" cy="697865"/>
          </a:xfrm>
          <a:custGeom>
            <a:avLst/>
            <a:gdLst/>
            <a:ahLst/>
            <a:cxnLst/>
            <a:rect l="l" t="t" r="r" b="b"/>
            <a:pathLst>
              <a:path w="714375" h="697864">
                <a:moveTo>
                  <a:pt x="372478" y="25"/>
                </a:moveTo>
                <a:lnTo>
                  <a:pt x="429209" y="3983"/>
                </a:lnTo>
                <a:lnTo>
                  <a:pt x="481702" y="15369"/>
                </a:lnTo>
                <a:lnTo>
                  <a:pt x="529958" y="34182"/>
                </a:lnTo>
                <a:lnTo>
                  <a:pt x="573975" y="60424"/>
                </a:lnTo>
                <a:lnTo>
                  <a:pt x="613752" y="94094"/>
                </a:lnTo>
                <a:lnTo>
                  <a:pt x="644445" y="128715"/>
                </a:lnTo>
                <a:lnTo>
                  <a:pt x="669557" y="166120"/>
                </a:lnTo>
                <a:lnTo>
                  <a:pt x="689087" y="206308"/>
                </a:lnTo>
                <a:lnTo>
                  <a:pt x="703037" y="249279"/>
                </a:lnTo>
                <a:lnTo>
                  <a:pt x="711407" y="295034"/>
                </a:lnTo>
                <a:lnTo>
                  <a:pt x="714197" y="343573"/>
                </a:lnTo>
                <a:lnTo>
                  <a:pt x="711201" y="393526"/>
                </a:lnTo>
                <a:lnTo>
                  <a:pt x="702213" y="441020"/>
                </a:lnTo>
                <a:lnTo>
                  <a:pt x="687234" y="486054"/>
                </a:lnTo>
                <a:lnTo>
                  <a:pt x="666264" y="528629"/>
                </a:lnTo>
                <a:lnTo>
                  <a:pt x="639305" y="568744"/>
                </a:lnTo>
                <a:lnTo>
                  <a:pt x="609294" y="602955"/>
                </a:lnTo>
                <a:lnTo>
                  <a:pt x="575942" y="631904"/>
                </a:lnTo>
                <a:lnTo>
                  <a:pt x="539250" y="655590"/>
                </a:lnTo>
                <a:lnTo>
                  <a:pt x="499218" y="674012"/>
                </a:lnTo>
                <a:lnTo>
                  <a:pt x="455846" y="687172"/>
                </a:lnTo>
                <a:lnTo>
                  <a:pt x="409133" y="695067"/>
                </a:lnTo>
                <a:lnTo>
                  <a:pt x="359079" y="697699"/>
                </a:lnTo>
                <a:lnTo>
                  <a:pt x="300857" y="694282"/>
                </a:lnTo>
                <a:lnTo>
                  <a:pt x="247209" y="684030"/>
                </a:lnTo>
                <a:lnTo>
                  <a:pt x="198135" y="666945"/>
                </a:lnTo>
                <a:lnTo>
                  <a:pt x="153636" y="643025"/>
                </a:lnTo>
                <a:lnTo>
                  <a:pt x="113710" y="612273"/>
                </a:lnTo>
                <a:lnTo>
                  <a:pt x="78359" y="574687"/>
                </a:lnTo>
                <a:lnTo>
                  <a:pt x="50146" y="534359"/>
                </a:lnTo>
                <a:lnTo>
                  <a:pt x="28205" y="491132"/>
                </a:lnTo>
                <a:lnTo>
                  <a:pt x="12535" y="445006"/>
                </a:lnTo>
                <a:lnTo>
                  <a:pt x="3133" y="395984"/>
                </a:lnTo>
                <a:lnTo>
                  <a:pt x="0" y="344068"/>
                </a:lnTo>
                <a:lnTo>
                  <a:pt x="2831" y="295523"/>
                </a:lnTo>
                <a:lnTo>
                  <a:pt x="11324" y="249749"/>
                </a:lnTo>
                <a:lnTo>
                  <a:pt x="25479" y="206744"/>
                </a:lnTo>
                <a:lnTo>
                  <a:pt x="45296" y="166510"/>
                </a:lnTo>
                <a:lnTo>
                  <a:pt x="70776" y="129044"/>
                </a:lnTo>
                <a:lnTo>
                  <a:pt x="101917" y="94348"/>
                </a:lnTo>
                <a:lnTo>
                  <a:pt x="137192" y="63977"/>
                </a:lnTo>
                <a:lnTo>
                  <a:pt x="175072" y="39488"/>
                </a:lnTo>
                <a:lnTo>
                  <a:pt x="215557" y="20881"/>
                </a:lnTo>
                <a:lnTo>
                  <a:pt x="258644" y="8157"/>
                </a:lnTo>
                <a:lnTo>
                  <a:pt x="304335" y="1315"/>
                </a:lnTo>
                <a:lnTo>
                  <a:pt x="352628" y="355"/>
                </a:lnTo>
                <a:lnTo>
                  <a:pt x="359321" y="114"/>
                </a:lnTo>
                <a:lnTo>
                  <a:pt x="365937" y="0"/>
                </a:lnTo>
                <a:lnTo>
                  <a:pt x="372478" y="25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30496" y="3339160"/>
            <a:ext cx="714375" cy="686435"/>
          </a:xfrm>
          <a:custGeom>
            <a:avLst/>
            <a:gdLst/>
            <a:ahLst/>
            <a:cxnLst/>
            <a:rect l="l" t="t" r="r" b="b"/>
            <a:pathLst>
              <a:path w="714375" h="686435">
                <a:moveTo>
                  <a:pt x="357593" y="0"/>
                </a:moveTo>
                <a:lnTo>
                  <a:pt x="367017" y="0"/>
                </a:lnTo>
                <a:lnTo>
                  <a:pt x="609549" y="551522"/>
                </a:lnTo>
                <a:lnTo>
                  <a:pt x="626136" y="587074"/>
                </a:lnTo>
                <a:lnTo>
                  <a:pt x="654654" y="636422"/>
                </a:lnTo>
                <a:lnTo>
                  <a:pt x="686919" y="662366"/>
                </a:lnTo>
                <a:lnTo>
                  <a:pt x="714197" y="668070"/>
                </a:lnTo>
                <a:lnTo>
                  <a:pt x="714197" y="686422"/>
                </a:lnTo>
                <a:lnTo>
                  <a:pt x="388848" y="686422"/>
                </a:lnTo>
                <a:lnTo>
                  <a:pt x="388848" y="668070"/>
                </a:lnTo>
                <a:lnTo>
                  <a:pt x="402234" y="668070"/>
                </a:lnTo>
                <a:lnTo>
                  <a:pt x="420370" y="667389"/>
                </a:lnTo>
                <a:lnTo>
                  <a:pt x="457288" y="657161"/>
                </a:lnTo>
                <a:lnTo>
                  <a:pt x="468198" y="644258"/>
                </a:lnTo>
                <a:lnTo>
                  <a:pt x="468198" y="634339"/>
                </a:lnTo>
                <a:lnTo>
                  <a:pt x="468198" y="628395"/>
                </a:lnTo>
                <a:lnTo>
                  <a:pt x="450342" y="578789"/>
                </a:lnTo>
                <a:lnTo>
                  <a:pt x="414629" y="494982"/>
                </a:lnTo>
                <a:lnTo>
                  <a:pt x="177063" y="494982"/>
                </a:lnTo>
                <a:lnTo>
                  <a:pt x="148793" y="560438"/>
                </a:lnTo>
                <a:lnTo>
                  <a:pt x="135779" y="603129"/>
                </a:lnTo>
                <a:lnTo>
                  <a:pt x="134912" y="614502"/>
                </a:lnTo>
                <a:lnTo>
                  <a:pt x="136336" y="627708"/>
                </a:lnTo>
                <a:lnTo>
                  <a:pt x="166865" y="659887"/>
                </a:lnTo>
                <a:lnTo>
                  <a:pt x="223685" y="668070"/>
                </a:lnTo>
                <a:lnTo>
                  <a:pt x="223685" y="686422"/>
                </a:lnTo>
                <a:lnTo>
                  <a:pt x="0" y="686422"/>
                </a:lnTo>
                <a:lnTo>
                  <a:pt x="0" y="668070"/>
                </a:lnTo>
                <a:lnTo>
                  <a:pt x="17299" y="664151"/>
                </a:lnTo>
                <a:lnTo>
                  <a:pt x="32986" y="657842"/>
                </a:lnTo>
                <a:lnTo>
                  <a:pt x="71857" y="622513"/>
                </a:lnTo>
                <a:lnTo>
                  <a:pt x="100622" y="571802"/>
                </a:lnTo>
                <a:lnTo>
                  <a:pt x="117055" y="536638"/>
                </a:lnTo>
                <a:lnTo>
                  <a:pt x="357593" y="0"/>
                </a:lnTo>
                <a:close/>
              </a:path>
            </a:pathLst>
          </a:custGeom>
          <a:ln w="9144">
            <a:solidFill>
              <a:srgbClr val="00A6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/>
            <a:r>
              <a:rPr lang="en-US" sz="1500" spc="-5" dirty="0">
                <a:solidFill>
                  <a:prstClr val="black"/>
                </a:solidFill>
                <a:latin typeface="Garamond"/>
                <a:cs typeface="Garamond"/>
              </a:rPr>
              <a:t>                                             </a:t>
            </a:r>
            <a:r>
              <a:rPr lang="en-US" sz="1500" spc="-5" dirty="0" smtClean="0">
                <a:solidFill>
                  <a:prstClr val="black"/>
                </a:solidFill>
                <a:latin typeface="Garamond"/>
                <a:cs typeface="Garamond"/>
              </a:rPr>
              <a:t>      </a:t>
            </a:r>
            <a:r>
              <a:rPr lang="en-US" sz="15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Thank </a:t>
            </a:r>
            <a:r>
              <a:rPr lang="en-US" sz="1500" b="1" spc="-5" dirty="0">
                <a:solidFill>
                  <a:prstClr val="black"/>
                </a:solidFill>
                <a:latin typeface="Garamond"/>
                <a:cs typeface="Garamond"/>
              </a:rPr>
              <a:t>you </a:t>
            </a:r>
            <a:endParaRPr lang="en-US" sz="15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218083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400" b="1" kern="0" dirty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2023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987921"/>
            <a:ext cx="65806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Suggested the following for improvement </a:t>
            </a:r>
            <a:endParaRPr lang="en-IN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2441" y="2557188"/>
            <a:ext cx="10745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Directing the students &amp; guides to strictly follow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EPICS design Process</a:t>
            </a:r>
            <a:endParaRPr lang="en-IN" sz="2000" b="1" dirty="0">
              <a:solidFill>
                <a:schemeClr val="tx2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Conducting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brainstorming sessions 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on EPICS to students &amp; faculty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Appointing separate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EPICS Committee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at department level for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meticulous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examination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on the progress of the project at every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assessment level.</a:t>
            </a:r>
            <a:endParaRPr lang="en-IN" sz="2000" b="1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Promoting the students to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reach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their innovations to the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targeted community. 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rabicPeriod" startAt="2"/>
            </a:pP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Promoting the </a:t>
            </a:r>
            <a:r>
              <a:rPr lang="en-IN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students </a:t>
            </a:r>
            <a:r>
              <a:rPr lang="en-IN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to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exhibit 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their Innovations on </a:t>
            </a:r>
            <a:r>
              <a:rPr lang="en-IN" sz="2000" b="1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prominent platforms</a:t>
            </a:r>
            <a:r>
              <a:rPr lang="en-IN" sz="20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074003"/>
            <a:ext cx="10718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EPICS. The projects should confine to societal problems with innovative solutions and reach targeted users.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522" y="681335"/>
            <a:ext cx="8303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41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2023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10820400" cy="40903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the best EPICS project at department level…..and appreciation to students &amp; faculty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Selection of the best EPICS project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Institute level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best projects of departments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appreciation to students &amp; faculty.</a:t>
            </a:r>
            <a:endParaRPr lang="en-I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Telecast the selected the best project in intended regional media channels -</a:t>
            </a:r>
            <a:r>
              <a:rPr lang="en-IN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</a:t>
            </a:r>
            <a:r>
              <a:rPr lang="en-IN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 </a:t>
            </a:r>
            <a:r>
              <a:rPr lang="en-I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</a:t>
            </a:r>
            <a:r>
              <a:rPr lang="en-IN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per year.</a:t>
            </a:r>
            <a:endParaRPr lang="en-IN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Telecast the selected the best project among the depts. in National </a:t>
            </a:r>
            <a:r>
              <a:rPr lang="en-IN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Channels</a:t>
            </a:r>
            <a:r>
              <a:rPr lang="en-IN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at Institute level per year.</a:t>
            </a: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through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papers / Patents </a:t>
            </a:r>
            <a:endParaRPr lang="en-I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I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 / Presentation of EPICS - Projects on Prominent platforms – IITs / NITs / Govt. Organisations / etc.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33800" y="1493694"/>
            <a:ext cx="5130892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EPICS – Recommended to implement</a:t>
            </a:r>
            <a:endParaRPr lang="en-IN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616803"/>
            <a:ext cx="10718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19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 EPICS. The projects should confine to societal problems with innovative solutions and reach targeted users.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meeting,28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June 2023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371600"/>
            <a:ext cx="8724568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EPICS Projects selected by departments in 2022-23</a:t>
            </a:r>
            <a:endParaRPr lang="en-IN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09600"/>
            <a:ext cx="1112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 EPICS. The projects should confine to societal problems with innovative solutions and reach targeted users.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41189"/>
              </p:ext>
            </p:extLst>
          </p:nvPr>
        </p:nvGraphicFramePr>
        <p:xfrm>
          <a:off x="800100" y="1892063"/>
          <a:ext cx="10591800" cy="4146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0452"/>
                <a:gridCol w="9961348"/>
              </a:tblGrid>
              <a:tr h="27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 smtClean="0">
                          <a:effectLst/>
                        </a:rPr>
                        <a:t>Dept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Title of the Project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10888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Battery Monitoring System in Electric Vehicles for the User's Safety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Smart Rain Protection cover using </a:t>
                      </a:r>
                      <a:r>
                        <a:rPr lang="en-IN" sz="1800" b="1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IoT</a:t>
                      </a:r>
                      <a:endParaRPr lang="en-IN" sz="1800" b="1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Smart Reader for visually impaired</a:t>
                      </a:r>
                      <a:endParaRPr kumimoji="0" lang="en-IN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AI based mental health support Chabot for Cyber bullied Victims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544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ME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>
                          <a:effectLst/>
                        </a:rPr>
                        <a:t>Development </a:t>
                      </a:r>
                      <a:r>
                        <a:rPr lang="en-IN" sz="1800" b="1" dirty="0" smtClean="0">
                          <a:effectLst/>
                        </a:rPr>
                        <a:t>of </a:t>
                      </a:r>
                      <a:r>
                        <a:rPr lang="en-IN" sz="1800" b="1" dirty="0">
                          <a:effectLst/>
                        </a:rPr>
                        <a:t>Safety Helmet </a:t>
                      </a:r>
                      <a:r>
                        <a:rPr lang="en-IN" sz="1800" b="1" dirty="0" smtClean="0">
                          <a:effectLst/>
                        </a:rPr>
                        <a:t>using </a:t>
                      </a:r>
                      <a:r>
                        <a:rPr lang="en-IN" sz="1800" b="1" dirty="0">
                          <a:effectLst/>
                        </a:rPr>
                        <a:t>Rice Straw/ Bagasse </a:t>
                      </a:r>
                      <a:r>
                        <a:rPr lang="en-IN" sz="1800" b="1" dirty="0" smtClean="0">
                          <a:effectLst/>
                        </a:rPr>
                        <a:t>  hybrid composite material</a:t>
                      </a:r>
                      <a:endParaRPr lang="en-IN" sz="18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 smtClean="0">
                          <a:effectLst/>
                        </a:rPr>
                        <a:t>Smart </a:t>
                      </a:r>
                      <a:r>
                        <a:rPr lang="en-IN" sz="1800" b="1" dirty="0">
                          <a:effectLst/>
                        </a:rPr>
                        <a:t>Trash </a:t>
                      </a:r>
                      <a:r>
                        <a:rPr lang="en-IN" sz="1800" b="1" dirty="0" smtClean="0">
                          <a:effectLst/>
                        </a:rPr>
                        <a:t>Bin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1307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Child rescue system from open bore wells using Robotic Module.</a:t>
                      </a:r>
                      <a:endParaRPr kumimoji="0" lang="en-IN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Design and Implementation of smart electric two-wheeler considering real-time operating conditions.</a:t>
                      </a:r>
                    </a:p>
                  </a:txBody>
                  <a:tcPr marL="68461" marR="68461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9600" y="5987093"/>
            <a:ext cx="101553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kern="0" dirty="0" smtClean="0">
                <a:solidFill>
                  <a:schemeClr val="accent6">
                    <a:lumMod val="75000"/>
                  </a:schemeClr>
                </a:solidFill>
              </a:rPr>
              <a:t>Note: EPICS projects should useful to community (People/schools/local governments),but not for profit organizations</a:t>
            </a:r>
            <a:r>
              <a:rPr lang="en-IN" sz="1600" b="1" kern="0" dirty="0" smtClean="0">
                <a:solidFill>
                  <a:prstClr val="black"/>
                </a:solidFill>
              </a:rPr>
              <a:t>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8609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lvl="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EPICS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meeting,28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June 2023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1536937"/>
            <a:ext cx="8724568" cy="520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EPICS Projects selected by departments in 2022-23</a:t>
            </a:r>
            <a:endParaRPr lang="en-IN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693003"/>
            <a:ext cx="1112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 EPICS. The projects should confine to societal problems with innovative solutions and reach targeted users. 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37647"/>
              </p:ext>
            </p:extLst>
          </p:nvPr>
        </p:nvGraphicFramePr>
        <p:xfrm>
          <a:off x="762001" y="2028825"/>
          <a:ext cx="10515599" cy="413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5916"/>
                <a:gridCol w="9889683"/>
              </a:tblGrid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 smtClean="0">
                          <a:effectLst/>
                        </a:rPr>
                        <a:t>Dept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Title of the Project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IT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>
                          <a:effectLst/>
                        </a:rPr>
                        <a:t>Cataract </a:t>
                      </a:r>
                      <a:r>
                        <a:rPr lang="en-IN" sz="1800" b="1" dirty="0" smtClean="0">
                          <a:effectLst/>
                        </a:rPr>
                        <a:t>detection </a:t>
                      </a:r>
                      <a:r>
                        <a:rPr lang="en-IN" sz="1800" b="1" dirty="0">
                          <a:effectLst/>
                        </a:rPr>
                        <a:t>using Mobile Application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>
                          <a:effectLst/>
                        </a:rPr>
                        <a:t>Change </a:t>
                      </a:r>
                      <a:r>
                        <a:rPr lang="en-IN" sz="1800" b="1" dirty="0" smtClean="0">
                          <a:effectLst/>
                        </a:rPr>
                        <a:t>detection </a:t>
                      </a:r>
                      <a:r>
                        <a:rPr lang="en-IN" sz="1800" b="1" dirty="0">
                          <a:effectLst/>
                        </a:rPr>
                        <a:t>Algorithm for Vegetation Mapping using Multispectral Image </a:t>
                      </a:r>
                      <a:r>
                        <a:rPr lang="en-IN" sz="1800" b="1" dirty="0" smtClean="0">
                          <a:effectLst/>
                        </a:rPr>
                        <a:t>Processing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>
                          <a:effectLst/>
                        </a:rPr>
                        <a:t>ECE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>
                          <a:effectLst/>
                        </a:rPr>
                        <a:t>AI Powered Continuous Glucose Monitoring and Controlling </a:t>
                      </a:r>
                      <a:r>
                        <a:rPr lang="en-IN" sz="1800" b="1" dirty="0" smtClean="0">
                          <a:effectLst/>
                        </a:rPr>
                        <a:t>System: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IN" sz="1800" b="1" dirty="0" smtClean="0">
                          <a:effectLst/>
                        </a:rPr>
                        <a:t>       Pumping </a:t>
                      </a:r>
                      <a:r>
                        <a:rPr lang="en-IN" sz="1800" b="1" dirty="0">
                          <a:effectLst/>
                        </a:rPr>
                        <a:t>Module and Sensing </a:t>
                      </a:r>
                      <a:r>
                        <a:rPr lang="en-IN" sz="1800" b="1" dirty="0" smtClean="0">
                          <a:effectLst/>
                        </a:rPr>
                        <a:t>Module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63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EIE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>
                          <a:effectLst/>
                        </a:rPr>
                        <a:t>An Integrated Wireless Aquaculture Monitoring and Feed Management System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en-IN" sz="1800" b="1" dirty="0">
                          <a:effectLst/>
                        </a:rPr>
                        <a:t>Design and development of 6-axis robotic arm for industrial </a:t>
                      </a:r>
                      <a:r>
                        <a:rPr lang="en-IN" sz="1800" b="1" dirty="0" smtClean="0">
                          <a:effectLst/>
                        </a:rPr>
                        <a:t>applications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IN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61" marR="68461" marT="0" marB="0"/>
                </a:tc>
              </a:tr>
              <a:tr h="352425">
                <a:tc>
                  <a:txBody>
                    <a:bodyPr/>
                    <a:lstStyle/>
                    <a:p>
                      <a:r>
                        <a:rPr lang="en-US" dirty="0" smtClean="0"/>
                        <a:t>CE</a:t>
                      </a:r>
                      <a:endParaRPr lang="en-IN" dirty="0"/>
                    </a:p>
                  </a:txBody>
                  <a:tcPr marL="68461" marR="68461" marT="0" marB="0"/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Identification of Accidents using Sensors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Traffic Management at Level Crossing 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"/>
                        <a:tabLst/>
                        <a:defRPr/>
                      </a:pPr>
                      <a:r>
                        <a:rPr kumimoji="0" lang="en-IN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Development of mitigation strategies for sustainable development of coastal zone</a:t>
                      </a:r>
                    </a:p>
                  </a:txBody>
                  <a:tcPr marL="68461" marR="684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2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2023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438400"/>
            <a:ext cx="10668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/>
              <a:buChar char="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Building relations with nearby NITs / IITs through…………..</a:t>
            </a:r>
          </a:p>
          <a:p>
            <a:pPr marL="542925" indent="-180975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Inviting experts from IITs/ NITs for training programs (summer schools, etc.),</a:t>
            </a:r>
          </a:p>
          <a:p>
            <a:pPr marL="542925" indent="-180975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Exchange programs for UG, PG students and faculty,</a:t>
            </a:r>
          </a:p>
          <a:p>
            <a:pPr marL="542925" lvl="0" indent="-180975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1F497D">
                    <a:lumMod val="75000"/>
                  </a:srgbClr>
                </a:solidFill>
                <a:ea typeface="Calibri"/>
                <a:cs typeface="Times New Roman"/>
              </a:rPr>
              <a:t>organizing the conferences, workshops and FDPs  in collaboration with IITs/NITs,</a:t>
            </a:r>
          </a:p>
          <a:p>
            <a:pPr marL="542925" indent="-180975">
              <a:buFont typeface="Wingdings" panose="05000000000000000000" pitchFamily="2" charset="2"/>
              <a:buChar char="Ø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Centers of Excellence in collaboration with IITs/ NITs,</a:t>
            </a:r>
          </a:p>
          <a:p>
            <a:pPr marL="542925" indent="-1809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MoUs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/ Linkages with such Institutions, etc.</a:t>
            </a:r>
          </a:p>
          <a:p>
            <a:pPr marL="342900" indent="-342900">
              <a:buFont typeface="Symbol"/>
              <a:buChar char="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Taking the above events as an opportunity  to fulfill our requirement.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2369" y="2017038"/>
            <a:ext cx="37609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Recommended to implement</a:t>
            </a:r>
            <a:endParaRPr lang="en-I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417" y="1139279"/>
            <a:ext cx="10718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Industry / Institute </a:t>
            </a: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(IITs / NITs) collaborative joint venture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projects. Their execution </a:t>
            </a: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depts.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522" y="681335"/>
            <a:ext cx="10970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9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Institute Collaborative joint venture projects 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2023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42867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 smtClean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by the departments </a:t>
            </a:r>
            <a:endParaRPr lang="en-IN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417" y="1139279"/>
            <a:ext cx="10718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Industry / Institute </a:t>
            </a: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(IITs / NITs) collaborative joint venture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projects. Their execution </a:t>
            </a:r>
            <a:r>
              <a:rPr lang="en-US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depts.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55129"/>
              </p:ext>
            </p:extLst>
          </p:nvPr>
        </p:nvGraphicFramePr>
        <p:xfrm>
          <a:off x="1143000" y="2603776"/>
          <a:ext cx="9829800" cy="280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754"/>
                <a:gridCol w="8849046"/>
              </a:tblGrid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Dept.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taken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CSE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ISRO,      Rs.43,14,920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IT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NRSC-ISRO, Rs.54,07,520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ECE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</a:rPr>
                        <a:t>Efftronics</a:t>
                      </a:r>
                      <a:r>
                        <a:rPr lang="en-IN" sz="2000" baseline="0" dirty="0" smtClean="0">
                          <a:effectLst/>
                        </a:rPr>
                        <a:t> &amp; Aventel-</a:t>
                      </a:r>
                      <a:r>
                        <a:rPr lang="en-IN" sz="2000" dirty="0" smtClean="0">
                          <a:effectLst/>
                        </a:rPr>
                        <a:t>Rs.21.50 Lakhs (11+10.5)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FFC000"/>
                          </a:solidFill>
                          <a:effectLst/>
                        </a:rPr>
                        <a:t>CE</a:t>
                      </a:r>
                      <a:endParaRPr lang="en-IN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IN" sz="2000" dirty="0" err="1" smtClean="0">
                          <a:effectLst/>
                        </a:rPr>
                        <a:t>MoU</a:t>
                      </a:r>
                      <a:r>
                        <a:rPr lang="en-IN" sz="2000" dirty="0" smtClean="0">
                          <a:effectLst/>
                        </a:rPr>
                        <a:t>…..CSIR </a:t>
                      </a:r>
                      <a:r>
                        <a:rPr lang="en-IN" sz="2000" dirty="0">
                          <a:effectLst/>
                        </a:rPr>
                        <a:t>National Institute of Oceanography (NIO), Dona Paula, </a:t>
                      </a:r>
                      <a:r>
                        <a:rPr lang="en-IN" sz="2000" dirty="0" smtClean="0">
                          <a:effectLst/>
                        </a:rPr>
                        <a:t>Goa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EIE</a:t>
                      </a:r>
                      <a:endParaRPr lang="en-IN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IN" sz="2000" dirty="0" err="1" smtClean="0">
                          <a:effectLst/>
                        </a:rPr>
                        <a:t>MoU</a:t>
                      </a:r>
                      <a:r>
                        <a:rPr lang="en-IN" sz="2000" dirty="0" smtClean="0">
                          <a:effectLst/>
                        </a:rPr>
                        <a:t>…..</a:t>
                      </a:r>
                      <a:r>
                        <a:rPr lang="en-IN" sz="2000" dirty="0" err="1" smtClean="0">
                          <a:effectLst/>
                        </a:rPr>
                        <a:t>Microgrid</a:t>
                      </a:r>
                      <a:r>
                        <a:rPr lang="en-IN" sz="2000" dirty="0" smtClean="0">
                          <a:effectLst/>
                        </a:rPr>
                        <a:t> Technologies, Visakhapatnam</a:t>
                      </a:r>
                      <a:r>
                        <a:rPr lang="en-IN" sz="2000" baseline="0" dirty="0" smtClean="0">
                          <a:effectLst/>
                        </a:rPr>
                        <a:t> 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rgbClr val="FFC000"/>
                          </a:solidFill>
                          <a:effectLst/>
                        </a:rPr>
                        <a:t>EEE</a:t>
                      </a:r>
                      <a:endParaRPr lang="en-IN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IN" sz="2000" dirty="0" smtClean="0">
                          <a:effectLst/>
                        </a:rPr>
                        <a:t>---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0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IN" sz="20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2000" dirty="0" smtClean="0">
                          <a:effectLst/>
                        </a:rPr>
                        <a:t>---</a:t>
                      </a:r>
                      <a:endParaRPr lang="en-IN" sz="20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88522" y="681335"/>
            <a:ext cx="8303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taken report on the proposals of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IQAC meeting</a:t>
            </a:r>
            <a:endParaRPr lang="en-I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038" y="5565116"/>
            <a:ext cx="101874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irected </a:t>
            </a:r>
            <a:r>
              <a:rPr lang="en-US" sz="2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departments to continue the process for getting Joint Venture Projects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88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0"/>
          <p:cNvSpPr/>
          <p:nvPr/>
        </p:nvSpPr>
        <p:spPr>
          <a:xfrm>
            <a:off x="6366295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US" sz="1400" b="1" kern="0" dirty="0" smtClean="0">
                <a:solidFill>
                  <a:prstClr val="black"/>
                </a:solidFill>
                <a:latin typeface="Garamond" pitchFamily="18" charset="0"/>
                <a:cs typeface="Times New Roman" pitchFamily="18" charset="0"/>
              </a:rPr>
              <a:t>Refresher Training program on OBE</a:t>
            </a:r>
            <a:endParaRPr lang="en-US" sz="1400" b="1" dirty="0">
              <a:solidFill>
                <a:prstClr val="black"/>
              </a:solidFill>
              <a:latin typeface="Garamond" pitchFamily="18" charset="0"/>
              <a:cs typeface="Garamond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0" y="6607836"/>
            <a:ext cx="5825705" cy="250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algn="ctr"/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30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 </a:t>
            </a:r>
            <a:r>
              <a:rPr lang="en-IN" sz="14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IQAC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meeting, 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28</a:t>
            </a:r>
            <a:r>
              <a:rPr lang="en-IN" sz="1400" b="1" spc="-5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th</a:t>
            </a:r>
            <a:r>
              <a:rPr lang="en-IN" sz="1400" b="1" spc="-5" dirty="0" smtClean="0">
                <a:solidFill>
                  <a:prstClr val="black"/>
                </a:solidFill>
                <a:latin typeface="Garamond"/>
                <a:cs typeface="Garamond"/>
              </a:rPr>
              <a:t> June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2023. </a:t>
            </a:r>
            <a:r>
              <a:rPr lang="en-IN" sz="1400" b="1" dirty="0">
                <a:solidFill>
                  <a:prstClr val="black"/>
                </a:solidFill>
                <a:latin typeface="Garamond"/>
                <a:cs typeface="Garamond"/>
              </a:rPr>
              <a:t>V R Siddhartha </a:t>
            </a:r>
            <a:r>
              <a:rPr lang="en-IN" sz="1400" b="1" spc="-5" dirty="0">
                <a:solidFill>
                  <a:prstClr val="black"/>
                </a:solidFill>
                <a:latin typeface="Garamond"/>
                <a:cs typeface="Garamond"/>
              </a:rPr>
              <a:t>Engineering College</a:t>
            </a:r>
            <a:endParaRPr lang="en-IN" sz="1400" b="1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104" y="1004826"/>
            <a:ext cx="10671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Refresher Training </a:t>
            </a:r>
            <a:r>
              <a:rPr lang="en-US" sz="2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 on OBE </a:t>
            </a:r>
            <a:r>
              <a:rPr lang="en-US" sz="2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(Focusing on Higher order knowledge levels, </a:t>
            </a:r>
            <a:r>
              <a:rPr lang="en-US" sz="20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defining</a:t>
            </a: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appropriate COs &amp; setting higher PO attainment targets).</a:t>
            </a:r>
            <a:endParaRPr lang="en-US" sz="20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1" y="2566007"/>
            <a:ext cx="75438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algn="just">
              <a:spcAft>
                <a:spcPts val="600"/>
              </a:spcAft>
              <a:buClr>
                <a:prstClr val="black"/>
              </a:buClr>
              <a:buSzPct val="114285"/>
            </a:pPr>
            <a:r>
              <a:rPr lang="en-US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IT department took the charge to organize the program</a:t>
            </a: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Topic: Outcome Based Education</a:t>
            </a:r>
          </a:p>
          <a:p>
            <a:pPr marL="895350" marR="5080" lvl="0" indent="-352425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Ø"/>
            </a:pPr>
            <a:r>
              <a:rPr lang="en-US" sz="20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Focusing </a:t>
            </a:r>
            <a:r>
              <a:rPr lang="en-US" sz="20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Higher order knowledge levels, </a:t>
            </a:r>
            <a:endParaRPr lang="en-US" sz="2000" i="1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95350" marR="5080" lvl="0" indent="-352425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Ø"/>
            </a:pPr>
            <a:r>
              <a:rPr lang="en-US" sz="20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Defining </a:t>
            </a:r>
            <a:r>
              <a:rPr lang="en-US" sz="20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appropriate COs </a:t>
            </a:r>
            <a:r>
              <a:rPr lang="en-US" sz="20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new courses &amp; </a:t>
            </a:r>
          </a:p>
          <a:p>
            <a:pPr marL="895350" marR="5080" lvl="0" indent="-352425" algn="just">
              <a:buClr>
                <a:prstClr val="black"/>
              </a:buClr>
              <a:buSzPct val="114285"/>
              <a:buFont typeface="Wingdings" panose="05000000000000000000" pitchFamily="2" charset="2"/>
              <a:buChar char="Ø"/>
            </a:pPr>
            <a:r>
              <a:rPr lang="en-US" sz="20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Setting </a:t>
            </a:r>
            <a:r>
              <a:rPr lang="en-US" sz="200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higher PO attainment </a:t>
            </a:r>
            <a:r>
              <a:rPr lang="en-US" sz="2000" i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levels in existing programs. </a:t>
            </a:r>
            <a:endParaRPr lang="en-US" sz="20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buClr>
                <a:prstClr val="black"/>
              </a:buClr>
              <a:buSzPct val="114285"/>
            </a:pP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Resource Persons: NITTTR, Chennai</a:t>
            </a:r>
          </a:p>
          <a:p>
            <a:pPr marL="12700" marR="5080" lvl="0" algn="just">
              <a:buClr>
                <a:prstClr val="black"/>
              </a:buClr>
              <a:buSzPct val="114285"/>
            </a:pPr>
            <a:endParaRPr lang="en-US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Tentative Schedule of the program: July 2023</a:t>
            </a:r>
            <a:endParaRPr 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2204" y="1746679"/>
            <a:ext cx="10900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Proposed with an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intention of updating skills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and </a:t>
            </a:r>
            <a:r>
              <a:rPr lang="en-US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knowledge to a changed </a:t>
            </a:r>
            <a:r>
              <a:rPr lang="en-US" sz="2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gle Sans"/>
              </a:rPr>
              <a:t>standard and further refinement in OBE practice in the Institution</a:t>
            </a:r>
            <a:endParaRPr lang="en-IN" sz="2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666690"/>
            <a:ext cx="8618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Action taken report on the proposal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3233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24088</TotalTime>
  <Words>2314</Words>
  <Application>Microsoft Office PowerPoint</Application>
  <PresentationFormat>Widescreen</PresentationFormat>
  <Paragraphs>394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Garamond</vt:lpstr>
      <vt:lpstr>Google Sans</vt:lpstr>
      <vt:lpstr>Symbol</vt:lpstr>
      <vt:lpstr>Times New Roman</vt:lpstr>
      <vt:lpstr>Verdana</vt:lpstr>
      <vt:lpstr>Wingdings</vt:lpstr>
      <vt:lpstr>Office Theme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IQAC 7th Regular Meeting</dc:title>
  <dc:creator>Surya Praveen Devisetty</dc:creator>
  <cp:lastModifiedBy>lenovo</cp:lastModifiedBy>
  <cp:revision>2781</cp:revision>
  <cp:lastPrinted>2023-06-22T09:19:46Z</cp:lastPrinted>
  <dcterms:created xsi:type="dcterms:W3CDTF">2016-04-16T06:53:58Z</dcterms:created>
  <dcterms:modified xsi:type="dcterms:W3CDTF">2023-06-28T05:29:48Z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2016-01-28T00:00:00Z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2016-04-16T00:00:00Z</vt:filetime>
  </property>
</Properties>
</file>