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32" r:id="rId2"/>
    <p:sldId id="633" r:id="rId3"/>
    <p:sldId id="818" r:id="rId4"/>
    <p:sldId id="820" r:id="rId5"/>
    <p:sldId id="821" r:id="rId6"/>
    <p:sldId id="822" r:id="rId7"/>
    <p:sldId id="823" r:id="rId8"/>
    <p:sldId id="790" r:id="rId9"/>
    <p:sldId id="774" r:id="rId10"/>
    <p:sldId id="792" r:id="rId11"/>
    <p:sldId id="805" r:id="rId12"/>
    <p:sldId id="809" r:id="rId13"/>
    <p:sldId id="807" r:id="rId14"/>
    <p:sldId id="814" r:id="rId15"/>
    <p:sldId id="815" r:id="rId16"/>
    <p:sldId id="816" r:id="rId17"/>
    <p:sldId id="794" r:id="rId18"/>
    <p:sldId id="799" r:id="rId19"/>
    <p:sldId id="800" r:id="rId20"/>
    <p:sldId id="801" r:id="rId21"/>
    <p:sldId id="802" r:id="rId22"/>
    <p:sldId id="659" r:id="rId23"/>
    <p:sldId id="462" r:id="rId24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5BB"/>
    <a:srgbClr val="D997BE"/>
    <a:srgbClr val="2211FF"/>
    <a:srgbClr val="D71B07"/>
    <a:srgbClr val="E3E3EB"/>
    <a:srgbClr val="19B7EF"/>
    <a:srgbClr val="E0FFF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08" autoAdjust="0"/>
  </p:normalViewPr>
  <p:slideViewPr>
    <p:cSldViewPr>
      <p:cViewPr varScale="1">
        <p:scale>
          <a:sx n="63" d="100"/>
          <a:sy n="63" d="100"/>
        </p:scale>
        <p:origin x="70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C4F2B-298C-4028-B197-E89678701D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1D19B55-8EC4-40E2-A518-7B10BC6DAB1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About the Institution – General – Campus (</a:t>
          </a:r>
          <a:r>
            <a:rPr lang="en-US" sz="18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Video</a:t>
          </a: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-</a:t>
          </a:r>
          <a:r>
            <a:rPr lang="en-US" sz="18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Sky view</a:t>
          </a: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Admissions (</a:t>
          </a:r>
          <a:r>
            <a:rPr lang="en-US" sz="18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interactive session</a:t>
          </a: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College life (</a:t>
          </a:r>
          <a:r>
            <a:rPr lang="en-US" sz="18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Students feedback</a:t>
          </a: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Hostels – facilities (</a:t>
          </a:r>
          <a:r>
            <a:rPr lang="en-US" sz="1800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Students feedback</a:t>
          </a: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)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Placements - 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Beyond teaching – 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College fests – Innovation day, AFOSEC,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etc</a:t>
          </a:r>
          <a:endParaRPr lang="en-IN" sz="1800" b="1" dirty="0">
            <a:solidFill>
              <a:schemeClr val="bg1"/>
            </a:solidFill>
            <a:latin typeface="+mn-lt"/>
          </a:endParaRPr>
        </a:p>
      </dgm:t>
    </dgm:pt>
    <dgm:pt modelId="{D52A2823-0E96-4013-A339-B9C15676A175}" type="parTrans" cxnId="{080D0C42-B162-4A1A-A019-2FAAA76B2C53}">
      <dgm:prSet/>
      <dgm:spPr/>
      <dgm:t>
        <a:bodyPr/>
        <a:lstStyle/>
        <a:p>
          <a:endParaRPr lang="en-IN"/>
        </a:p>
      </dgm:t>
    </dgm:pt>
    <dgm:pt modelId="{C63BDF16-9685-4FFA-921A-1AF446BBB530}" type="sibTrans" cxnId="{080D0C42-B162-4A1A-A019-2FAAA76B2C53}">
      <dgm:prSet/>
      <dgm:spPr/>
      <dgm:t>
        <a:bodyPr/>
        <a:lstStyle/>
        <a:p>
          <a:endParaRPr lang="en-IN"/>
        </a:p>
      </dgm:t>
    </dgm:pt>
    <dgm:pt modelId="{62F690E2-6E67-458B-A4D0-B599BC66F932}">
      <dgm:prSet phldrT="[Text]" custT="1"/>
      <dgm:spPr>
        <a:solidFill>
          <a:schemeClr val="accent2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Showcasing its strengths through….</a:t>
          </a:r>
          <a:endParaRPr lang="en-IN" sz="1800" b="1" dirty="0" smtClean="0">
            <a:solidFill>
              <a:schemeClr val="bg1"/>
            </a:solidFill>
          </a:endParaRP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Innovations / Hackathons </a:t>
          </a: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Product developments - Product Exhibitions on IITs/NITs platforms</a:t>
          </a: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Prominent Publications &amp; Patents</a:t>
          </a: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Student awards</a:t>
          </a:r>
        </a:p>
        <a:p>
          <a:pPr algn="l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</a:rPr>
            <a:t>Faculty Awards</a:t>
          </a:r>
        </a:p>
      </dgm:t>
    </dgm:pt>
    <dgm:pt modelId="{8996355B-EDBD-43F1-A61F-841A4F4D3437}" type="parTrans" cxnId="{4B16663B-C8E0-4A25-9795-0441F59069CC}">
      <dgm:prSet/>
      <dgm:spPr/>
      <dgm:t>
        <a:bodyPr/>
        <a:lstStyle/>
        <a:p>
          <a:endParaRPr lang="en-IN"/>
        </a:p>
      </dgm:t>
    </dgm:pt>
    <dgm:pt modelId="{BEF988D8-535C-4F3A-87EC-BEE6E0F2AE18}" type="sibTrans" cxnId="{4B16663B-C8E0-4A25-9795-0441F59069CC}">
      <dgm:prSet/>
      <dgm:spPr/>
      <dgm:t>
        <a:bodyPr/>
        <a:lstStyle/>
        <a:p>
          <a:endParaRPr lang="en-IN"/>
        </a:p>
      </dgm:t>
    </dgm:pt>
    <dgm:pt modelId="{9610287F-4D4A-4187-BD3D-15A449400B68}" type="pres">
      <dgm:prSet presAssocID="{050C4F2B-298C-4028-B197-E89678701D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A23572B5-D63A-465F-B984-F00F91880789}" type="pres">
      <dgm:prSet presAssocID="{050C4F2B-298C-4028-B197-E89678701DC2}" presName="Name1" presStyleCnt="0"/>
      <dgm:spPr/>
    </dgm:pt>
    <dgm:pt modelId="{FD4E77EE-02B3-4501-91D3-9E31BC932579}" type="pres">
      <dgm:prSet presAssocID="{050C4F2B-298C-4028-B197-E89678701DC2}" presName="cycle" presStyleCnt="0"/>
      <dgm:spPr/>
    </dgm:pt>
    <dgm:pt modelId="{B49F209B-BAB7-4FC7-873D-59A3CD676F73}" type="pres">
      <dgm:prSet presAssocID="{050C4F2B-298C-4028-B197-E89678701DC2}" presName="srcNode" presStyleLbl="node1" presStyleIdx="0" presStyleCnt="2"/>
      <dgm:spPr/>
    </dgm:pt>
    <dgm:pt modelId="{2A06B74B-1D8C-4446-9A1A-70BFDAD9C77A}" type="pres">
      <dgm:prSet presAssocID="{050C4F2B-298C-4028-B197-E89678701DC2}" presName="conn" presStyleLbl="parChTrans1D2" presStyleIdx="0" presStyleCnt="1"/>
      <dgm:spPr/>
      <dgm:t>
        <a:bodyPr/>
        <a:lstStyle/>
        <a:p>
          <a:endParaRPr lang="en-IN"/>
        </a:p>
      </dgm:t>
    </dgm:pt>
    <dgm:pt modelId="{5B3894F4-074A-4F24-8F90-553A6E145B91}" type="pres">
      <dgm:prSet presAssocID="{050C4F2B-298C-4028-B197-E89678701DC2}" presName="extraNode" presStyleLbl="node1" presStyleIdx="0" presStyleCnt="2"/>
      <dgm:spPr/>
    </dgm:pt>
    <dgm:pt modelId="{786BB777-07B4-4190-BBE5-347F9B20263A}" type="pres">
      <dgm:prSet presAssocID="{050C4F2B-298C-4028-B197-E89678701DC2}" presName="dstNode" presStyleLbl="node1" presStyleIdx="0" presStyleCnt="2"/>
      <dgm:spPr/>
    </dgm:pt>
    <dgm:pt modelId="{01047D8E-6E97-40C2-B062-8A7E7A6653E1}" type="pres">
      <dgm:prSet presAssocID="{21D19B55-8EC4-40E2-A518-7B10BC6DAB17}" presName="text_1" presStyleLbl="node1" presStyleIdx="0" presStyleCnt="2" custScaleX="98843" custScaleY="149603" custLinFactNeighborX="2231" custLinFactNeighborY="-25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C7A720-FBC5-42DC-A434-97DDFE1CB06C}" type="pres">
      <dgm:prSet presAssocID="{21D19B55-8EC4-40E2-A518-7B10BC6DAB17}" presName="accent_1" presStyleCnt="0"/>
      <dgm:spPr/>
    </dgm:pt>
    <dgm:pt modelId="{DDAC3741-8BE8-4386-AC3A-9A27FD0C30D7}" type="pres">
      <dgm:prSet presAssocID="{21D19B55-8EC4-40E2-A518-7B10BC6DAB17}" presName="accentRepeatNode" presStyleLbl="solidFgAcc1" presStyleIdx="0" presStyleCnt="2" custScaleX="88980" custScaleY="106667" custLinFactNeighborX="369" custLinFactNeighborY="-2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093C272-A330-45E9-9F9B-D68BE79D5479}" type="pres">
      <dgm:prSet presAssocID="{62F690E2-6E67-458B-A4D0-B599BC66F932}" presName="text_2" presStyleLbl="node1" presStyleIdx="1" presStyleCnt="2" custScaleY="146950" custLinFactNeighborX="695" custLinFactNeighborY="105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48F200-526E-49F8-B39A-2BE1BB812A84}" type="pres">
      <dgm:prSet presAssocID="{62F690E2-6E67-458B-A4D0-B599BC66F932}" presName="accent_2" presStyleCnt="0"/>
      <dgm:spPr/>
    </dgm:pt>
    <dgm:pt modelId="{CBD22F57-F629-40DD-817F-1219EF45D43E}" type="pres">
      <dgm:prSet presAssocID="{62F690E2-6E67-458B-A4D0-B599BC66F932}" presName="accentRepeatNode" presStyleLbl="solidFgAcc1" presStyleIdx="1" presStyleCnt="2" custScaleX="90344" custScaleY="105437" custLinFactNeighborX="-8758" custLinFactNeighborY="71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</dgm:ptLst>
  <dgm:cxnLst>
    <dgm:cxn modelId="{5045402B-7FC5-4472-AB1F-84BF18DBD8BD}" type="presOf" srcId="{050C4F2B-298C-4028-B197-E89678701DC2}" destId="{9610287F-4D4A-4187-BD3D-15A449400B68}" srcOrd="0" destOrd="0" presId="urn:microsoft.com/office/officeart/2008/layout/VerticalCurvedList"/>
    <dgm:cxn modelId="{4B16663B-C8E0-4A25-9795-0441F59069CC}" srcId="{050C4F2B-298C-4028-B197-E89678701DC2}" destId="{62F690E2-6E67-458B-A4D0-B599BC66F932}" srcOrd="1" destOrd="0" parTransId="{8996355B-EDBD-43F1-A61F-841A4F4D3437}" sibTransId="{BEF988D8-535C-4F3A-87EC-BEE6E0F2AE18}"/>
    <dgm:cxn modelId="{94AD77F9-6070-4A31-A71E-A2492FCAB086}" type="presOf" srcId="{21D19B55-8EC4-40E2-A518-7B10BC6DAB17}" destId="{01047D8E-6E97-40C2-B062-8A7E7A6653E1}" srcOrd="0" destOrd="0" presId="urn:microsoft.com/office/officeart/2008/layout/VerticalCurvedList"/>
    <dgm:cxn modelId="{07A97C48-ACCE-4493-AADA-D2A31759D8E2}" type="presOf" srcId="{C63BDF16-9685-4FFA-921A-1AF446BBB530}" destId="{2A06B74B-1D8C-4446-9A1A-70BFDAD9C77A}" srcOrd="0" destOrd="0" presId="urn:microsoft.com/office/officeart/2008/layout/VerticalCurvedList"/>
    <dgm:cxn modelId="{1ED972F7-F65E-4F86-96C9-A5831288A30E}" type="presOf" srcId="{62F690E2-6E67-458B-A4D0-B599BC66F932}" destId="{0093C272-A330-45E9-9F9B-D68BE79D5479}" srcOrd="0" destOrd="0" presId="urn:microsoft.com/office/officeart/2008/layout/VerticalCurvedList"/>
    <dgm:cxn modelId="{080D0C42-B162-4A1A-A019-2FAAA76B2C53}" srcId="{050C4F2B-298C-4028-B197-E89678701DC2}" destId="{21D19B55-8EC4-40E2-A518-7B10BC6DAB17}" srcOrd="0" destOrd="0" parTransId="{D52A2823-0E96-4013-A339-B9C15676A175}" sibTransId="{C63BDF16-9685-4FFA-921A-1AF446BBB530}"/>
    <dgm:cxn modelId="{5AE6540B-26D6-413B-B488-396271858EE8}" type="presParOf" srcId="{9610287F-4D4A-4187-BD3D-15A449400B68}" destId="{A23572B5-D63A-465F-B984-F00F91880789}" srcOrd="0" destOrd="0" presId="urn:microsoft.com/office/officeart/2008/layout/VerticalCurvedList"/>
    <dgm:cxn modelId="{1943E235-1533-4EED-B155-8E760AD0627A}" type="presParOf" srcId="{A23572B5-D63A-465F-B984-F00F91880789}" destId="{FD4E77EE-02B3-4501-91D3-9E31BC932579}" srcOrd="0" destOrd="0" presId="urn:microsoft.com/office/officeart/2008/layout/VerticalCurvedList"/>
    <dgm:cxn modelId="{17090C5C-43F1-4232-8531-C9BF1FB18E7E}" type="presParOf" srcId="{FD4E77EE-02B3-4501-91D3-9E31BC932579}" destId="{B49F209B-BAB7-4FC7-873D-59A3CD676F73}" srcOrd="0" destOrd="0" presId="urn:microsoft.com/office/officeart/2008/layout/VerticalCurvedList"/>
    <dgm:cxn modelId="{E79229BA-34EF-4188-A525-D86493B1F025}" type="presParOf" srcId="{FD4E77EE-02B3-4501-91D3-9E31BC932579}" destId="{2A06B74B-1D8C-4446-9A1A-70BFDAD9C77A}" srcOrd="1" destOrd="0" presId="urn:microsoft.com/office/officeart/2008/layout/VerticalCurvedList"/>
    <dgm:cxn modelId="{B7F38D4E-78BD-4B20-A350-0F00C42209F8}" type="presParOf" srcId="{FD4E77EE-02B3-4501-91D3-9E31BC932579}" destId="{5B3894F4-074A-4F24-8F90-553A6E145B91}" srcOrd="2" destOrd="0" presId="urn:microsoft.com/office/officeart/2008/layout/VerticalCurvedList"/>
    <dgm:cxn modelId="{A19A0E80-AC49-4FFF-B6AB-F64503FD4186}" type="presParOf" srcId="{FD4E77EE-02B3-4501-91D3-9E31BC932579}" destId="{786BB777-07B4-4190-BBE5-347F9B20263A}" srcOrd="3" destOrd="0" presId="urn:microsoft.com/office/officeart/2008/layout/VerticalCurvedList"/>
    <dgm:cxn modelId="{69FE2EAE-6551-4225-90C6-FCD26C985DED}" type="presParOf" srcId="{A23572B5-D63A-465F-B984-F00F91880789}" destId="{01047D8E-6E97-40C2-B062-8A7E7A6653E1}" srcOrd="1" destOrd="0" presId="urn:microsoft.com/office/officeart/2008/layout/VerticalCurvedList"/>
    <dgm:cxn modelId="{BBA34EF8-2A54-4415-B195-496ED38DBE08}" type="presParOf" srcId="{A23572B5-D63A-465F-B984-F00F91880789}" destId="{DAC7A720-FBC5-42DC-A434-97DDFE1CB06C}" srcOrd="2" destOrd="0" presId="urn:microsoft.com/office/officeart/2008/layout/VerticalCurvedList"/>
    <dgm:cxn modelId="{FBB403AE-6350-4F52-B257-12EAE78DBA84}" type="presParOf" srcId="{DAC7A720-FBC5-42DC-A434-97DDFE1CB06C}" destId="{DDAC3741-8BE8-4386-AC3A-9A27FD0C30D7}" srcOrd="0" destOrd="0" presId="urn:microsoft.com/office/officeart/2008/layout/VerticalCurvedList"/>
    <dgm:cxn modelId="{01026AA1-C0ED-4DD4-9DB2-FF5D539842E8}" type="presParOf" srcId="{A23572B5-D63A-465F-B984-F00F91880789}" destId="{0093C272-A330-45E9-9F9B-D68BE79D5479}" srcOrd="3" destOrd="0" presId="urn:microsoft.com/office/officeart/2008/layout/VerticalCurvedList"/>
    <dgm:cxn modelId="{A688A109-2DAB-4CE6-A4C4-717F37BDA812}" type="presParOf" srcId="{A23572B5-D63A-465F-B984-F00F91880789}" destId="{D148F200-526E-49F8-B39A-2BE1BB812A84}" srcOrd="4" destOrd="0" presId="urn:microsoft.com/office/officeart/2008/layout/VerticalCurvedList"/>
    <dgm:cxn modelId="{1C7D0CEC-3DF4-4D70-A84D-120454D90C17}" type="presParOf" srcId="{D148F200-526E-49F8-B39A-2BE1BB812A84}" destId="{CBD22F57-F629-40DD-817F-1219EF45D4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C4F2B-298C-4028-B197-E89678701D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1D19B55-8EC4-40E2-A518-7B10BC6DAB17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E-Content-Lectures:</a:t>
          </a:r>
          <a:r>
            <a:rPr lang="en-US" sz="1800" b="1" dirty="0" smtClean="0">
              <a:solidFill>
                <a:schemeClr val="bg1"/>
              </a:solidFill>
            </a:rPr>
            <a:t> Enthusiastic-Presentations by selective faculty 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</a:rPr>
            <a:t>E-content of very recent &amp; emerging trends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</a:rPr>
            <a:t>Synchronous/Asynchronous interactions  </a:t>
          </a:r>
        </a:p>
        <a:p>
          <a:pPr>
            <a:spcAft>
              <a:spcPts val="88"/>
            </a:spcAft>
          </a:pPr>
          <a:r>
            <a:rPr lang="en-US" sz="1800" b="1" dirty="0" smtClean="0">
              <a:solidFill>
                <a:schemeClr val="bg1"/>
              </a:solidFill>
            </a:rPr>
            <a:t>Maintenance of audience with follow-up  through answering queries /Feedback</a:t>
          </a:r>
          <a:endParaRPr lang="en-IN" sz="1800" dirty="0">
            <a:solidFill>
              <a:schemeClr val="bg1"/>
            </a:solidFill>
          </a:endParaRPr>
        </a:p>
      </dgm:t>
    </dgm:pt>
    <dgm:pt modelId="{D52A2823-0E96-4013-A339-B9C15676A175}" type="parTrans" cxnId="{080D0C42-B162-4A1A-A019-2FAAA76B2C53}">
      <dgm:prSet/>
      <dgm:spPr/>
      <dgm:t>
        <a:bodyPr/>
        <a:lstStyle/>
        <a:p>
          <a:endParaRPr lang="en-IN"/>
        </a:p>
      </dgm:t>
    </dgm:pt>
    <dgm:pt modelId="{C63BDF16-9685-4FFA-921A-1AF446BBB530}" type="sibTrans" cxnId="{080D0C42-B162-4A1A-A019-2FAAA76B2C53}">
      <dgm:prSet/>
      <dgm:spPr/>
      <dgm:t>
        <a:bodyPr/>
        <a:lstStyle/>
        <a:p>
          <a:endParaRPr lang="en-IN"/>
        </a:p>
      </dgm:t>
    </dgm:pt>
    <dgm:pt modelId="{62F690E2-6E67-458B-A4D0-B599BC66F932}">
      <dgm:prSet phldrT="[Text]" custT="1"/>
      <dgm:spPr>
        <a:solidFill>
          <a:srgbClr val="C00000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solidFill>
                <a:srgbClr val="FFFF00"/>
              </a:solidFill>
              <a:effectLst/>
              <a:latin typeface="+mn-lt"/>
              <a:cs typeface="Times New Roman" pitchFamily="18" charset="0"/>
            </a:rPr>
            <a:t>Students’ Experiences: </a:t>
          </a: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Acquiring Knowledge &amp; Skill in VRSEC campus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How the model development changed his/her life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Gold medal receiver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Getting placement with high package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As an Innovator ….Start-up </a:t>
          </a: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As an entrepreneur </a:t>
          </a:r>
        </a:p>
        <a:p>
          <a:pPr>
            <a:spcAft>
              <a:spcPct val="35000"/>
            </a:spcAft>
          </a:pPr>
          <a:r>
            <a:rPr lang="en-US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rPr>
            <a:t>Student feed - back how VRSEC is different from others</a:t>
          </a:r>
          <a:endParaRPr lang="en-IN" sz="1800" b="1" dirty="0">
            <a:solidFill>
              <a:schemeClr val="bg1"/>
            </a:solidFill>
            <a:latin typeface="+mn-lt"/>
          </a:endParaRPr>
        </a:p>
      </dgm:t>
    </dgm:pt>
    <dgm:pt modelId="{8996355B-EDBD-43F1-A61F-841A4F4D3437}" type="parTrans" cxnId="{4B16663B-C8E0-4A25-9795-0441F59069CC}">
      <dgm:prSet/>
      <dgm:spPr/>
      <dgm:t>
        <a:bodyPr/>
        <a:lstStyle/>
        <a:p>
          <a:endParaRPr lang="en-IN"/>
        </a:p>
      </dgm:t>
    </dgm:pt>
    <dgm:pt modelId="{BEF988D8-535C-4F3A-87EC-BEE6E0F2AE18}" type="sibTrans" cxnId="{4B16663B-C8E0-4A25-9795-0441F59069CC}">
      <dgm:prSet/>
      <dgm:spPr/>
      <dgm:t>
        <a:bodyPr/>
        <a:lstStyle/>
        <a:p>
          <a:endParaRPr lang="en-IN"/>
        </a:p>
      </dgm:t>
    </dgm:pt>
    <dgm:pt modelId="{3A301F77-26BB-448B-B855-D0E1C2A7810F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800" b="1" dirty="0" smtClean="0">
              <a:solidFill>
                <a:srgbClr val="FFC000"/>
              </a:solidFill>
            </a:rPr>
            <a:t>Alumni:</a:t>
          </a:r>
          <a:r>
            <a:rPr lang="en-IN" sz="1800" b="1" dirty="0" smtClean="0"/>
            <a:t> Alumni meets in India &amp; Alumni meets across the Globe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N" sz="1800" b="1" dirty="0" smtClean="0"/>
            <a:t>Alumni Contributions to the Institution….Innovative Labs on their Names / Scholarships / Internships / Placements / Donations / Knowledge sharing / etc.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N" sz="1800" b="1" dirty="0" smtClean="0"/>
            <a:t>Honour to Prominent Alumni who contributed to the Society / others</a:t>
          </a:r>
        </a:p>
      </dgm:t>
    </dgm:pt>
    <dgm:pt modelId="{39167D1E-1796-4028-8BE7-937F572CC6D3}" type="parTrans" cxnId="{F21709B9-7860-4EF2-9CD6-04DD38159B5B}">
      <dgm:prSet/>
      <dgm:spPr/>
      <dgm:t>
        <a:bodyPr/>
        <a:lstStyle/>
        <a:p>
          <a:endParaRPr lang="en-IN"/>
        </a:p>
      </dgm:t>
    </dgm:pt>
    <dgm:pt modelId="{5383478D-B2FC-416F-A771-A6510FA4006E}" type="sibTrans" cxnId="{F21709B9-7860-4EF2-9CD6-04DD38159B5B}">
      <dgm:prSet/>
      <dgm:spPr/>
      <dgm:t>
        <a:bodyPr/>
        <a:lstStyle/>
        <a:p>
          <a:endParaRPr lang="en-IN"/>
        </a:p>
      </dgm:t>
    </dgm:pt>
    <dgm:pt modelId="{9610287F-4D4A-4187-BD3D-15A449400B68}" type="pres">
      <dgm:prSet presAssocID="{050C4F2B-298C-4028-B197-E89678701D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A23572B5-D63A-465F-B984-F00F91880789}" type="pres">
      <dgm:prSet presAssocID="{050C4F2B-298C-4028-B197-E89678701DC2}" presName="Name1" presStyleCnt="0"/>
      <dgm:spPr/>
    </dgm:pt>
    <dgm:pt modelId="{FD4E77EE-02B3-4501-91D3-9E31BC932579}" type="pres">
      <dgm:prSet presAssocID="{050C4F2B-298C-4028-B197-E89678701DC2}" presName="cycle" presStyleCnt="0"/>
      <dgm:spPr/>
    </dgm:pt>
    <dgm:pt modelId="{B49F209B-BAB7-4FC7-873D-59A3CD676F73}" type="pres">
      <dgm:prSet presAssocID="{050C4F2B-298C-4028-B197-E89678701DC2}" presName="srcNode" presStyleLbl="node1" presStyleIdx="0" presStyleCnt="3"/>
      <dgm:spPr/>
    </dgm:pt>
    <dgm:pt modelId="{2A06B74B-1D8C-4446-9A1A-70BFDAD9C77A}" type="pres">
      <dgm:prSet presAssocID="{050C4F2B-298C-4028-B197-E89678701DC2}" presName="conn" presStyleLbl="parChTrans1D2" presStyleIdx="0" presStyleCnt="1"/>
      <dgm:spPr/>
      <dgm:t>
        <a:bodyPr/>
        <a:lstStyle/>
        <a:p>
          <a:endParaRPr lang="en-IN"/>
        </a:p>
      </dgm:t>
    </dgm:pt>
    <dgm:pt modelId="{5B3894F4-074A-4F24-8F90-553A6E145B91}" type="pres">
      <dgm:prSet presAssocID="{050C4F2B-298C-4028-B197-E89678701DC2}" presName="extraNode" presStyleLbl="node1" presStyleIdx="0" presStyleCnt="3"/>
      <dgm:spPr/>
    </dgm:pt>
    <dgm:pt modelId="{786BB777-07B4-4190-BBE5-347F9B20263A}" type="pres">
      <dgm:prSet presAssocID="{050C4F2B-298C-4028-B197-E89678701DC2}" presName="dstNode" presStyleLbl="node1" presStyleIdx="0" presStyleCnt="3"/>
      <dgm:spPr/>
    </dgm:pt>
    <dgm:pt modelId="{01047D8E-6E97-40C2-B062-8A7E7A6653E1}" type="pres">
      <dgm:prSet presAssocID="{21D19B55-8EC4-40E2-A518-7B10BC6DAB17}" presName="text_1" presStyleLbl="node1" presStyleIdx="0" presStyleCnt="3" custScaleX="97790" custScaleY="133333" custLinFactNeighborX="2231" custLinFactNeighborY="-25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C7A720-FBC5-42DC-A434-97DDFE1CB06C}" type="pres">
      <dgm:prSet presAssocID="{21D19B55-8EC4-40E2-A518-7B10BC6DAB17}" presName="accent_1" presStyleCnt="0"/>
      <dgm:spPr/>
    </dgm:pt>
    <dgm:pt modelId="{DDAC3741-8BE8-4386-AC3A-9A27FD0C30D7}" type="pres">
      <dgm:prSet presAssocID="{21D19B55-8EC4-40E2-A518-7B10BC6DAB17}" presName="accentRepeatNode" presStyleLbl="solidFgAcc1" presStyleIdx="0" presStyleCnt="3" custScaleX="88980" custScaleY="106667" custLinFactNeighborX="369" custLinFactNeighborY="-2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093C272-A330-45E9-9F9B-D68BE79D5479}" type="pres">
      <dgm:prSet presAssocID="{62F690E2-6E67-458B-A4D0-B599BC66F932}" presName="text_2" presStyleLbl="node1" presStyleIdx="1" presStyleCnt="3" custScaleY="183333" custLinFactNeighborX="412" custLinFactNeighborY="-31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48F200-526E-49F8-B39A-2BE1BB812A84}" type="pres">
      <dgm:prSet presAssocID="{62F690E2-6E67-458B-A4D0-B599BC66F932}" presName="accent_2" presStyleCnt="0"/>
      <dgm:spPr/>
    </dgm:pt>
    <dgm:pt modelId="{CBD22F57-F629-40DD-817F-1219EF45D43E}" type="pres">
      <dgm:prSet presAssocID="{62F690E2-6E67-458B-A4D0-B599BC66F932}" presName="accentRepeatNode" presStyleLbl="solidFgAcc1" presStyleIdx="1" presStyleCnt="3" custScaleX="89073" custScaleY="113334" custLinFactNeighborX="-7449" custLinFactNeighborY="-33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8A652130-ACFE-42CC-AF62-4613E4D47A56}" type="pres">
      <dgm:prSet presAssocID="{3A301F77-26BB-448B-B855-D0E1C2A7810F}" presName="text_3" presStyleLbl="node1" presStyleIdx="2" presStyleCnt="3" custScaleY="136387" custLinFactNeighborX="401" custLinFactNeighborY="215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2D127D-0D3C-4966-AA5F-2423960BC73E}" type="pres">
      <dgm:prSet presAssocID="{3A301F77-26BB-448B-B855-D0E1C2A7810F}" presName="accent_3" presStyleCnt="0"/>
      <dgm:spPr/>
    </dgm:pt>
    <dgm:pt modelId="{A168F199-702D-40FE-A8F7-890F25010EAB}" type="pres">
      <dgm:prSet presAssocID="{3A301F77-26BB-448B-B855-D0E1C2A7810F}" presName="accentRepeatNode" presStyleLbl="solidFgAcc1" presStyleIdx="2" presStyleCnt="3" custScaleX="94173" custScaleY="108752" custLinFactNeighborX="-8236" custLinFactNeighborY="122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</dgm:ptLst>
  <dgm:cxnLst>
    <dgm:cxn modelId="{F21709B9-7860-4EF2-9CD6-04DD38159B5B}" srcId="{050C4F2B-298C-4028-B197-E89678701DC2}" destId="{3A301F77-26BB-448B-B855-D0E1C2A7810F}" srcOrd="2" destOrd="0" parTransId="{39167D1E-1796-4028-8BE7-937F572CC6D3}" sibTransId="{5383478D-B2FC-416F-A771-A6510FA4006E}"/>
    <dgm:cxn modelId="{FA136BCF-4FE9-4705-B16B-89A57DB8839C}" type="presOf" srcId="{3A301F77-26BB-448B-B855-D0E1C2A7810F}" destId="{8A652130-ACFE-42CC-AF62-4613E4D47A56}" srcOrd="0" destOrd="0" presId="urn:microsoft.com/office/officeart/2008/layout/VerticalCurvedList"/>
    <dgm:cxn modelId="{574C899C-2E89-41C2-AB5B-187C4A6ADC72}" type="presOf" srcId="{050C4F2B-298C-4028-B197-E89678701DC2}" destId="{9610287F-4D4A-4187-BD3D-15A449400B68}" srcOrd="0" destOrd="0" presId="urn:microsoft.com/office/officeart/2008/layout/VerticalCurvedList"/>
    <dgm:cxn modelId="{1543D630-2D87-4A34-990D-8D24C51611E3}" type="presOf" srcId="{62F690E2-6E67-458B-A4D0-B599BC66F932}" destId="{0093C272-A330-45E9-9F9B-D68BE79D5479}" srcOrd="0" destOrd="0" presId="urn:microsoft.com/office/officeart/2008/layout/VerticalCurvedList"/>
    <dgm:cxn modelId="{21D1B16D-0C90-43D6-B7AC-922717FEFBA0}" type="presOf" srcId="{C63BDF16-9685-4FFA-921A-1AF446BBB530}" destId="{2A06B74B-1D8C-4446-9A1A-70BFDAD9C77A}" srcOrd="0" destOrd="0" presId="urn:microsoft.com/office/officeart/2008/layout/VerticalCurvedList"/>
    <dgm:cxn modelId="{080D0C42-B162-4A1A-A019-2FAAA76B2C53}" srcId="{050C4F2B-298C-4028-B197-E89678701DC2}" destId="{21D19B55-8EC4-40E2-A518-7B10BC6DAB17}" srcOrd="0" destOrd="0" parTransId="{D52A2823-0E96-4013-A339-B9C15676A175}" sibTransId="{C63BDF16-9685-4FFA-921A-1AF446BBB530}"/>
    <dgm:cxn modelId="{4B16663B-C8E0-4A25-9795-0441F59069CC}" srcId="{050C4F2B-298C-4028-B197-E89678701DC2}" destId="{62F690E2-6E67-458B-A4D0-B599BC66F932}" srcOrd="1" destOrd="0" parTransId="{8996355B-EDBD-43F1-A61F-841A4F4D3437}" sibTransId="{BEF988D8-535C-4F3A-87EC-BEE6E0F2AE18}"/>
    <dgm:cxn modelId="{5FA294B5-DEB9-4521-B649-74C749554D4A}" type="presOf" srcId="{21D19B55-8EC4-40E2-A518-7B10BC6DAB17}" destId="{01047D8E-6E97-40C2-B062-8A7E7A6653E1}" srcOrd="0" destOrd="0" presId="urn:microsoft.com/office/officeart/2008/layout/VerticalCurvedList"/>
    <dgm:cxn modelId="{729D2295-8643-4325-ADCD-6585A0F9F185}" type="presParOf" srcId="{9610287F-4D4A-4187-BD3D-15A449400B68}" destId="{A23572B5-D63A-465F-B984-F00F91880789}" srcOrd="0" destOrd="0" presId="urn:microsoft.com/office/officeart/2008/layout/VerticalCurvedList"/>
    <dgm:cxn modelId="{4050F91F-5303-4112-A34C-70FEC77A026B}" type="presParOf" srcId="{A23572B5-D63A-465F-B984-F00F91880789}" destId="{FD4E77EE-02B3-4501-91D3-9E31BC932579}" srcOrd="0" destOrd="0" presId="urn:microsoft.com/office/officeart/2008/layout/VerticalCurvedList"/>
    <dgm:cxn modelId="{0A7BE3DA-1211-447F-BEF4-BB1109793B27}" type="presParOf" srcId="{FD4E77EE-02B3-4501-91D3-9E31BC932579}" destId="{B49F209B-BAB7-4FC7-873D-59A3CD676F73}" srcOrd="0" destOrd="0" presId="urn:microsoft.com/office/officeart/2008/layout/VerticalCurvedList"/>
    <dgm:cxn modelId="{F504AC9F-05DC-4A79-A207-18BC5CFF5B96}" type="presParOf" srcId="{FD4E77EE-02B3-4501-91D3-9E31BC932579}" destId="{2A06B74B-1D8C-4446-9A1A-70BFDAD9C77A}" srcOrd="1" destOrd="0" presId="urn:microsoft.com/office/officeart/2008/layout/VerticalCurvedList"/>
    <dgm:cxn modelId="{CD9F8DF1-E959-42E2-A57B-C61B6FBBD502}" type="presParOf" srcId="{FD4E77EE-02B3-4501-91D3-9E31BC932579}" destId="{5B3894F4-074A-4F24-8F90-553A6E145B91}" srcOrd="2" destOrd="0" presId="urn:microsoft.com/office/officeart/2008/layout/VerticalCurvedList"/>
    <dgm:cxn modelId="{C24438B5-C7C5-4DD1-A76B-6BC7C3A5B249}" type="presParOf" srcId="{FD4E77EE-02B3-4501-91D3-9E31BC932579}" destId="{786BB777-07B4-4190-BBE5-347F9B20263A}" srcOrd="3" destOrd="0" presId="urn:microsoft.com/office/officeart/2008/layout/VerticalCurvedList"/>
    <dgm:cxn modelId="{015CF4E8-D3A1-44FD-BC62-E75762ED2DCA}" type="presParOf" srcId="{A23572B5-D63A-465F-B984-F00F91880789}" destId="{01047D8E-6E97-40C2-B062-8A7E7A6653E1}" srcOrd="1" destOrd="0" presId="urn:microsoft.com/office/officeart/2008/layout/VerticalCurvedList"/>
    <dgm:cxn modelId="{0B27EB7D-3AB9-4A8C-90C1-238E1EFF5F4E}" type="presParOf" srcId="{A23572B5-D63A-465F-B984-F00F91880789}" destId="{DAC7A720-FBC5-42DC-A434-97DDFE1CB06C}" srcOrd="2" destOrd="0" presId="urn:microsoft.com/office/officeart/2008/layout/VerticalCurvedList"/>
    <dgm:cxn modelId="{019A2C3B-C4BE-4A5A-8978-D7849542B56F}" type="presParOf" srcId="{DAC7A720-FBC5-42DC-A434-97DDFE1CB06C}" destId="{DDAC3741-8BE8-4386-AC3A-9A27FD0C30D7}" srcOrd="0" destOrd="0" presId="urn:microsoft.com/office/officeart/2008/layout/VerticalCurvedList"/>
    <dgm:cxn modelId="{6EEBAFD7-39AA-4E16-A9F4-910478E87CA8}" type="presParOf" srcId="{A23572B5-D63A-465F-B984-F00F91880789}" destId="{0093C272-A330-45E9-9F9B-D68BE79D5479}" srcOrd="3" destOrd="0" presId="urn:microsoft.com/office/officeart/2008/layout/VerticalCurvedList"/>
    <dgm:cxn modelId="{2A4B07B3-D215-4ECD-85F8-E87EBBB381CA}" type="presParOf" srcId="{A23572B5-D63A-465F-B984-F00F91880789}" destId="{D148F200-526E-49F8-B39A-2BE1BB812A84}" srcOrd="4" destOrd="0" presId="urn:microsoft.com/office/officeart/2008/layout/VerticalCurvedList"/>
    <dgm:cxn modelId="{26456FCB-901D-4EBE-B555-D18A425C27BA}" type="presParOf" srcId="{D148F200-526E-49F8-B39A-2BE1BB812A84}" destId="{CBD22F57-F629-40DD-817F-1219EF45D43E}" srcOrd="0" destOrd="0" presId="urn:microsoft.com/office/officeart/2008/layout/VerticalCurvedList"/>
    <dgm:cxn modelId="{A18D43DB-585C-4C4B-B511-C5E26543EFD5}" type="presParOf" srcId="{A23572B5-D63A-465F-B984-F00F91880789}" destId="{8A652130-ACFE-42CC-AF62-4613E4D47A56}" srcOrd="5" destOrd="0" presId="urn:microsoft.com/office/officeart/2008/layout/VerticalCurvedList"/>
    <dgm:cxn modelId="{0883E559-6F51-4494-926F-4FCC2197F4C3}" type="presParOf" srcId="{A23572B5-D63A-465F-B984-F00F91880789}" destId="{E92D127D-0D3C-4966-AA5F-2423960BC73E}" srcOrd="6" destOrd="0" presId="urn:microsoft.com/office/officeart/2008/layout/VerticalCurvedList"/>
    <dgm:cxn modelId="{1F20D77D-287E-434D-84A7-C7A48BEFACA0}" type="presParOf" srcId="{E92D127D-0D3C-4966-AA5F-2423960BC73E}" destId="{A168F199-702D-40FE-A8F7-890F25010E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BB695-3458-4ADA-B5F0-A397C6BEA045}" type="doc">
      <dgm:prSet loTypeId="urn:microsoft.com/office/officeart/2005/8/layout/v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835F267-64B4-4F43-A3AE-3C99C65A720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0" y="2314090"/>
          <a:ext cx="2438400" cy="700641"/>
        </a:xfrm>
        <a:ln/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smtClean="0">
              <a:solidFill>
                <a:prstClr val="black"/>
              </a:solidFill>
            </a:rPr>
            <a:t>SE Optimization</a:t>
          </a:r>
          <a:endParaRPr lang="en-US" sz="2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AA25995-35DE-4DCB-928A-B4624CA4D799}" type="parTrans" cxnId="{ED16D216-9C69-4A81-B8D9-46C657ADA470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33FFD90-2B66-4882-AF8C-C4656AA984C7}" type="sibTrans" cxnId="{ED16D216-9C69-4A81-B8D9-46C657ADA470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DE89E184-103E-4F1E-941F-6CF31EB624E6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0" y="772678"/>
          <a:ext cx="2438400" cy="700641"/>
        </a:xfrm>
        <a:ln/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smtClean="0">
              <a:solidFill>
                <a:prstClr val="black"/>
              </a:solidFill>
            </a:rPr>
            <a:t>Industry Partnerships</a:t>
          </a:r>
          <a:endParaRPr lang="en-US" sz="2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A06C27E-83D6-47BA-9086-BB244158FC72}" type="parTrans" cxnId="{E81AF652-FD9D-49E9-8C12-6CB6B890001F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022B3A1C-13C9-4EAD-927E-35E73A73B92E}" type="sibTrans" cxnId="{E81AF652-FD9D-49E9-8C12-6CB6B890001F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E9E2AC0D-49A2-4D59-9910-7D1BA7F781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2438400" y="772678"/>
          <a:ext cx="3657600" cy="700641"/>
        </a:xfrm>
        <a:ln/>
      </dgm:spPr>
      <dgm:t>
        <a:bodyPr/>
        <a:lstStyle/>
        <a:p>
          <a:r>
            <a:rPr lang="en-US" sz="2000" dirty="0" smtClean="0">
              <a:solidFill>
                <a:prstClr val="black"/>
              </a:solidFill>
            </a:rPr>
            <a:t>Discuss joint projects, internships, and opportunities for students to engage with the industry. </a:t>
          </a:r>
          <a:endParaRPr lang="en-US" sz="2000" dirty="0">
            <a:solidFill>
              <a:prstClr val="black"/>
            </a:solidFill>
          </a:endParaRPr>
        </a:p>
      </dgm:t>
    </dgm:pt>
    <dgm:pt modelId="{AE3CE17B-F858-44DC-B4C9-CB8D4352A141}" type="parTrans" cxnId="{51D82C1F-64FF-4FF1-A66A-1C4CBFCFD88F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ED9159AF-DCCA-43C4-B02E-5F967A58D007}" type="sibTrans" cxnId="{51D82C1F-64FF-4FF1-A66A-1C4CBFCFD88F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1FE97C3-1215-4082-A7CA-DA61721607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2438400" y="2314090"/>
          <a:ext cx="3657600" cy="700641"/>
        </a:xfrm>
        <a:ln/>
      </dgm:spPr>
      <dgm:t>
        <a:bodyPr/>
        <a:lstStyle/>
        <a:p>
          <a:r>
            <a:rPr lang="en-US" sz="2000" dirty="0" smtClean="0">
              <a:solidFill>
                <a:prstClr val="black"/>
              </a:solidFill>
            </a:rPr>
            <a:t>Optimize video titles and tags with relevant keywords to improve search engine visibility and to find the institute more easily. </a:t>
          </a:r>
          <a:endParaRPr lang="en-US" sz="2000" dirty="0">
            <a:solidFill>
              <a:prstClr val="black"/>
            </a:solidFill>
          </a:endParaRPr>
        </a:p>
      </dgm:t>
    </dgm:pt>
    <dgm:pt modelId="{19D0EEDC-C2A1-45A6-A7CF-B16F4B23D043}" type="parTrans" cxnId="{54D4DFBF-A0EA-49BA-8661-4E62C3A28044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F817DEC9-532F-4DC9-8743-7C1844E5D3FF}" type="sibTrans" cxnId="{54D4DFBF-A0EA-49BA-8661-4E62C3A28044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E26C24CE-DDE6-459A-AF57-EA5CFDAC3D5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IN" sz="2400" b="1" dirty="0" smtClean="0">
              <a:solidFill>
                <a:prstClr val="black"/>
              </a:solidFill>
            </a:rPr>
            <a:t>Thought Leadership Series</a:t>
          </a:r>
          <a:endParaRPr lang="en-IN" sz="2400" dirty="0"/>
        </a:p>
      </dgm:t>
    </dgm:pt>
    <dgm:pt modelId="{4C97FB0E-6DB4-4E5C-B3BD-B3BF4A861553}" type="parTrans" cxnId="{047BAB84-265C-4377-AEC4-951C009F0C45}">
      <dgm:prSet/>
      <dgm:spPr/>
      <dgm:t>
        <a:bodyPr/>
        <a:lstStyle/>
        <a:p>
          <a:endParaRPr lang="en-IN"/>
        </a:p>
      </dgm:t>
    </dgm:pt>
    <dgm:pt modelId="{24D72F8F-4F9B-4ABE-B184-A75DC1396BBB}" type="sibTrans" cxnId="{047BAB84-265C-4377-AEC4-951C009F0C45}">
      <dgm:prSet/>
      <dgm:spPr/>
      <dgm:t>
        <a:bodyPr/>
        <a:lstStyle/>
        <a:p>
          <a:endParaRPr lang="en-IN"/>
        </a:p>
      </dgm:t>
    </dgm:pt>
    <dgm:pt modelId="{F2E4EC3F-FD33-48A2-AC35-BD09BB5CAC5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000" dirty="0" smtClean="0">
              <a:solidFill>
                <a:prstClr val="black"/>
              </a:solidFill>
            </a:rPr>
            <a:t>Featuring discussions, interviews, and presentations by prominent figures in academia and industry. </a:t>
          </a:r>
          <a:endParaRPr lang="en-IN" sz="2000" dirty="0"/>
        </a:p>
      </dgm:t>
    </dgm:pt>
    <dgm:pt modelId="{C76D7C71-60AA-43B5-A6F1-ACA8FA9F8EAF}" type="parTrans" cxnId="{0B9D46FF-32B1-40FA-8FD4-A8DEF266E739}">
      <dgm:prSet/>
      <dgm:spPr/>
      <dgm:t>
        <a:bodyPr/>
        <a:lstStyle/>
        <a:p>
          <a:endParaRPr lang="en-IN"/>
        </a:p>
      </dgm:t>
    </dgm:pt>
    <dgm:pt modelId="{94CDB7A1-911D-4D38-8FA0-E96AC89FC0DC}" type="sibTrans" cxnId="{0B9D46FF-32B1-40FA-8FD4-A8DEF266E739}">
      <dgm:prSet/>
      <dgm:spPr/>
      <dgm:t>
        <a:bodyPr/>
        <a:lstStyle/>
        <a:p>
          <a:endParaRPr lang="en-IN"/>
        </a:p>
      </dgm:t>
    </dgm:pt>
    <dgm:pt modelId="{DBF318B9-30F4-4072-B993-73475A357CB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6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27D7116-BC7A-40CC-9344-244003E8198D}" type="parTrans" cxnId="{4FBCC3A2-7BB2-4CDE-A3C0-8CAC42DEF912}">
      <dgm:prSet/>
      <dgm:spPr/>
      <dgm:t>
        <a:bodyPr/>
        <a:lstStyle/>
        <a:p>
          <a:endParaRPr lang="en-IN"/>
        </a:p>
      </dgm:t>
    </dgm:pt>
    <dgm:pt modelId="{5657DF22-83F7-4473-90F9-7188989162D9}" type="sibTrans" cxnId="{4FBCC3A2-7BB2-4CDE-A3C0-8CAC42DEF912}">
      <dgm:prSet/>
      <dgm:spPr/>
      <dgm:t>
        <a:bodyPr/>
        <a:lstStyle/>
        <a:p>
          <a:endParaRPr lang="en-IN"/>
        </a:p>
      </dgm:t>
    </dgm:pt>
    <dgm:pt modelId="{36D50A0B-B829-4A4F-A311-74406883FC3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IN" sz="2400" b="1" dirty="0" smtClean="0">
              <a:solidFill>
                <a:prstClr val="black"/>
              </a:solidFill>
            </a:rPr>
            <a:t>International Collaborations</a:t>
          </a:r>
          <a:endParaRPr lang="en-IN" sz="2400" dirty="0"/>
        </a:p>
      </dgm:t>
    </dgm:pt>
    <dgm:pt modelId="{D7229FEA-85A6-4318-896B-7EE9FB5AFB9C}" type="parTrans" cxnId="{15775E52-03FA-4C87-AC94-578AFC216289}">
      <dgm:prSet/>
      <dgm:spPr/>
      <dgm:t>
        <a:bodyPr/>
        <a:lstStyle/>
        <a:p>
          <a:endParaRPr lang="en-IN"/>
        </a:p>
      </dgm:t>
    </dgm:pt>
    <dgm:pt modelId="{82D109CF-79BF-475A-8FDE-4BF194431DA1}" type="sibTrans" cxnId="{15775E52-03FA-4C87-AC94-578AFC216289}">
      <dgm:prSet/>
      <dgm:spPr/>
      <dgm:t>
        <a:bodyPr/>
        <a:lstStyle/>
        <a:p>
          <a:endParaRPr lang="en-IN"/>
        </a:p>
      </dgm:t>
    </dgm:pt>
    <dgm:pt modelId="{FCDF6349-40E0-4F54-ADF2-F9BB27EE205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000" dirty="0" smtClean="0">
              <a:solidFill>
                <a:prstClr val="black"/>
              </a:solidFill>
            </a:rPr>
            <a:t>Highlights of Collaborations with international universities &amp; organizations, joint research projects and global initiatives</a:t>
          </a:r>
          <a:endParaRPr lang="en-IN" sz="2000" dirty="0">
            <a:solidFill>
              <a:prstClr val="black"/>
            </a:solidFill>
          </a:endParaRPr>
        </a:p>
      </dgm:t>
    </dgm:pt>
    <dgm:pt modelId="{0F55BD25-A33C-4582-A802-66239364EB27}" type="parTrans" cxnId="{91B72FCA-AB77-4763-B07D-F0F1E1061843}">
      <dgm:prSet/>
      <dgm:spPr/>
      <dgm:t>
        <a:bodyPr/>
        <a:lstStyle/>
        <a:p>
          <a:endParaRPr lang="en-IN"/>
        </a:p>
      </dgm:t>
    </dgm:pt>
    <dgm:pt modelId="{276D9175-9480-4BC5-AA78-C4ED7B103561}" type="sibTrans" cxnId="{91B72FCA-AB77-4763-B07D-F0F1E1061843}">
      <dgm:prSet/>
      <dgm:spPr/>
      <dgm:t>
        <a:bodyPr/>
        <a:lstStyle/>
        <a:p>
          <a:endParaRPr lang="en-IN"/>
        </a:p>
      </dgm:t>
    </dgm:pt>
    <dgm:pt modelId="{DFEBF905-3681-48ED-8D3D-703FA4F3254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FD3E304-38CA-41E7-A4E3-63E49FB9DDEA}" type="parTrans" cxnId="{5606AF21-232C-4331-A298-5103592182EC}">
      <dgm:prSet/>
      <dgm:spPr/>
      <dgm:t>
        <a:bodyPr/>
        <a:lstStyle/>
        <a:p>
          <a:endParaRPr lang="en-IN"/>
        </a:p>
      </dgm:t>
    </dgm:pt>
    <dgm:pt modelId="{EAD6DA50-1A6E-47F5-9DFA-347CDB9E2606}" type="sibTrans" cxnId="{5606AF21-232C-4331-A298-5103592182EC}">
      <dgm:prSet/>
      <dgm:spPr/>
      <dgm:t>
        <a:bodyPr/>
        <a:lstStyle/>
        <a:p>
          <a:endParaRPr lang="en-IN"/>
        </a:p>
      </dgm:t>
    </dgm:pt>
    <dgm:pt modelId="{9679B362-0D54-427D-B844-BBC9762FF8AC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IN" sz="2400" b="1" dirty="0" smtClean="0">
              <a:solidFill>
                <a:prstClr val="black"/>
              </a:solidFill>
            </a:rPr>
            <a:t>Cross-Promotion</a:t>
          </a:r>
          <a:endParaRPr lang="en-IN" sz="2400" dirty="0"/>
        </a:p>
      </dgm:t>
    </dgm:pt>
    <dgm:pt modelId="{8A588A51-F0C8-4312-B325-5D7040764840}" type="parTrans" cxnId="{3A8EF4E3-56A4-4BDE-A01C-BC0C72788BCB}">
      <dgm:prSet/>
      <dgm:spPr/>
      <dgm:t>
        <a:bodyPr/>
        <a:lstStyle/>
        <a:p>
          <a:endParaRPr lang="en-IN"/>
        </a:p>
      </dgm:t>
    </dgm:pt>
    <dgm:pt modelId="{9E27B0A1-DE0E-4A5C-B002-C2BCBD38EA3D}" type="sibTrans" cxnId="{3A8EF4E3-56A4-4BDE-A01C-BC0C72788BCB}">
      <dgm:prSet/>
      <dgm:spPr/>
      <dgm:t>
        <a:bodyPr/>
        <a:lstStyle/>
        <a:p>
          <a:endParaRPr lang="en-IN"/>
        </a:p>
      </dgm:t>
    </dgm:pt>
    <dgm:pt modelId="{744368DD-D69C-4D18-A1F4-845FD233AC7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000" dirty="0" smtClean="0">
              <a:solidFill>
                <a:prstClr val="black"/>
              </a:solidFill>
            </a:rPr>
            <a:t>Create a cohesive online presence to reinforce the institute's brand. </a:t>
          </a:r>
          <a:endParaRPr lang="en-IN" sz="2000" dirty="0">
            <a:solidFill>
              <a:prstClr val="black"/>
            </a:solidFill>
          </a:endParaRPr>
        </a:p>
      </dgm:t>
    </dgm:pt>
    <dgm:pt modelId="{7F8AE252-648E-493B-B0C0-3C39A586B9D9}" type="parTrans" cxnId="{C399306E-A97F-400B-ABC0-AD414F728958}">
      <dgm:prSet/>
      <dgm:spPr/>
      <dgm:t>
        <a:bodyPr/>
        <a:lstStyle/>
        <a:p>
          <a:endParaRPr lang="en-IN"/>
        </a:p>
      </dgm:t>
    </dgm:pt>
    <dgm:pt modelId="{65FDA0AF-B269-44B9-AC60-7D4DE7C69A77}" type="sibTrans" cxnId="{C399306E-A97F-400B-ABC0-AD414F728958}">
      <dgm:prSet/>
      <dgm:spPr/>
      <dgm:t>
        <a:bodyPr/>
        <a:lstStyle/>
        <a:p>
          <a:endParaRPr lang="en-IN"/>
        </a:p>
      </dgm:t>
    </dgm:pt>
    <dgm:pt modelId="{C21A12D9-946F-45BF-8401-7AD61FDBAECA}" type="pres">
      <dgm:prSet presAssocID="{153BB695-3458-4ADA-B5F0-A397C6BEA04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2058C617-F258-4A04-9DBB-C3B39517906F}" type="pres">
      <dgm:prSet presAssocID="{E26C24CE-DDE6-459A-AF57-EA5CFDAC3D54}" presName="linNode" presStyleCnt="0"/>
      <dgm:spPr/>
    </dgm:pt>
    <dgm:pt modelId="{095CD5C5-8691-4097-9FAB-0813DCF56729}" type="pres">
      <dgm:prSet presAssocID="{E26C24CE-DDE6-459A-AF57-EA5CFDAC3D54}" presName="parentShp" presStyleLbl="node1" presStyleIdx="0" presStyleCnt="5" custScaleX="100622" custLinFactNeighborX="-4895" custLinFactNeighborY="-7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209FA5-BB11-4B6C-BD5C-4B8438AA8E28}" type="pres">
      <dgm:prSet presAssocID="{E26C24CE-DDE6-459A-AF57-EA5CFDAC3D54}" presName="childShp" presStyleLbl="bgAccFollowNode1" presStyleIdx="0" presStyleCnt="5" custScaleX="109789" custLinFactNeighborX="5529" custLinFactNeighborY="-10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3861E1-2071-411C-ABEE-7035396F37B2}" type="pres">
      <dgm:prSet presAssocID="{24D72F8F-4F9B-4ABE-B184-A75DC1396BBB}" presName="spacing" presStyleCnt="0"/>
      <dgm:spPr/>
    </dgm:pt>
    <dgm:pt modelId="{D24BE5F8-C653-4666-84E8-4297B65BD891}" type="pres">
      <dgm:prSet presAssocID="{DE89E184-103E-4F1E-941F-6CF31EB624E6}" presName="linNode" presStyleCnt="0"/>
      <dgm:spPr/>
    </dgm:pt>
    <dgm:pt modelId="{EE40F538-9F54-4849-9A0A-8A75695A493B}" type="pres">
      <dgm:prSet presAssocID="{DE89E184-103E-4F1E-941F-6CF31EB624E6}" presName="parentShp" presStyleLbl="node1" presStyleIdx="1" presStyleCnt="5" custScaleX="94116" custLinFactNeighborX="-93" custLinFactNeighborY="65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3EE39B7D-F082-4901-80B8-4F0D4C19A339}" type="pres">
      <dgm:prSet presAssocID="{DE89E184-103E-4F1E-941F-6CF31EB624E6}" presName="childShp" presStyleLbl="bgAccFollowNode1" presStyleIdx="1" presStyleCnt="5" custScaleX="102651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IN"/>
        </a:p>
      </dgm:t>
    </dgm:pt>
    <dgm:pt modelId="{CE1EA2E5-D026-48FF-85DE-960898D361D7}" type="pres">
      <dgm:prSet presAssocID="{022B3A1C-13C9-4EAD-927E-35E73A73B92E}" presName="spacing" presStyleCnt="0"/>
      <dgm:spPr/>
    </dgm:pt>
    <dgm:pt modelId="{79A03207-34B6-4669-A1AC-4E8446F097C9}" type="pres">
      <dgm:prSet presAssocID="{36D50A0B-B829-4A4F-A311-74406883FC37}" presName="linNode" presStyleCnt="0"/>
      <dgm:spPr/>
    </dgm:pt>
    <dgm:pt modelId="{BFAD6856-C1D6-4539-A668-C043E9DA5894}" type="pres">
      <dgm:prSet presAssocID="{36D50A0B-B829-4A4F-A311-74406883FC37}" presName="parentShp" presStyleLbl="node1" presStyleIdx="2" presStyleCnt="5" custScaleX="95784" custLinFactNeighborX="-895" custLinFactNeighborY="13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8759C8-FA51-4D1B-8E91-24A362AC2C0A}" type="pres">
      <dgm:prSet presAssocID="{36D50A0B-B829-4A4F-A311-74406883FC37}" presName="childShp" presStyleLbl="bgAccFollowNode1" presStyleIdx="2" presStyleCnt="5" custScaleX="102901" custScaleY="15379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8CD1AC-2844-4A27-BDE2-0B70BCBEDAA2}" type="pres">
      <dgm:prSet presAssocID="{82D109CF-79BF-475A-8FDE-4BF194431DA1}" presName="spacing" presStyleCnt="0"/>
      <dgm:spPr/>
    </dgm:pt>
    <dgm:pt modelId="{D8091222-2148-47B6-80AC-2A4764C1EF0B}" type="pres">
      <dgm:prSet presAssocID="{3835F267-64B4-4F43-A3AE-3C99C65A720B}" presName="linNode" presStyleCnt="0"/>
      <dgm:spPr/>
    </dgm:pt>
    <dgm:pt modelId="{8EBEA960-C248-4203-BCE6-5380DC926C24}" type="pres">
      <dgm:prSet presAssocID="{3835F267-64B4-4F43-A3AE-3C99C65A720B}" presName="parentShp" presStyleLbl="node1" presStyleIdx="3" presStyleCnt="5" custScaleX="95743" custScaleY="129152" custLinFactNeighborX="-32" custLinFactNeighborY="-55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3CA65E96-1D3A-4329-A23B-3C6D9607B9C1}" type="pres">
      <dgm:prSet presAssocID="{3835F267-64B4-4F43-A3AE-3C99C65A720B}" presName="childShp" presStyleLbl="bgAccFollowNode1" presStyleIdx="3" presStyleCnt="5" custScaleX="102874" custScaleY="145172" custLinFactNeighborX="0" custLinFactNeighborY="-8609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IN"/>
        </a:p>
      </dgm:t>
    </dgm:pt>
    <dgm:pt modelId="{D9E8DC0B-7544-4DD4-9B11-56E5EB504A4B}" type="pres">
      <dgm:prSet presAssocID="{333FFD90-2B66-4882-AF8C-C4656AA984C7}" presName="spacing" presStyleCnt="0"/>
      <dgm:spPr/>
    </dgm:pt>
    <dgm:pt modelId="{D4D65853-6EF7-453A-AB7A-6A7B6874518A}" type="pres">
      <dgm:prSet presAssocID="{9679B362-0D54-427D-B844-BBC9762FF8AC}" presName="linNode" presStyleCnt="0"/>
      <dgm:spPr/>
    </dgm:pt>
    <dgm:pt modelId="{BC89EEE3-F093-40E8-A92D-7A31C00EC1ED}" type="pres">
      <dgm:prSet presAssocID="{9679B362-0D54-427D-B844-BBC9762FF8AC}" presName="parentShp" presStyleLbl="node1" presStyleIdx="4" presStyleCnt="5" custScaleX="95838" custScaleY="127261" custLinFactNeighborX="-3264" custLinFactNeighborY="-113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985798-8757-44B2-AA4A-FD482CE4FB30}" type="pres">
      <dgm:prSet presAssocID="{9679B362-0D54-427D-B844-BBC9762FF8AC}" presName="childShp" presStyleLbl="bgAccFollowNode1" presStyleIdx="4" presStyleCnt="5" custScaleX="102146" custScaleY="124887" custLinFactNeighborX="-980" custLinFactNeighborY="-1398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FBCC3A2-7BB2-4CDE-A3C0-8CAC42DEF912}" srcId="{DE89E184-103E-4F1E-941F-6CF31EB624E6}" destId="{DBF318B9-30F4-4072-B993-73475A357CB4}" srcOrd="1" destOrd="0" parTransId="{627D7116-BC7A-40CC-9344-244003E8198D}" sibTransId="{5657DF22-83F7-4473-90F9-7188989162D9}"/>
    <dgm:cxn modelId="{E7CEC56B-4550-4DC0-821B-00FBBD1C9A63}" type="presOf" srcId="{DE89E184-103E-4F1E-941F-6CF31EB624E6}" destId="{EE40F538-9F54-4849-9A0A-8A75695A493B}" srcOrd="0" destOrd="0" presId="urn:microsoft.com/office/officeart/2005/8/layout/vList6"/>
    <dgm:cxn modelId="{A34A2DF1-1615-465F-B3C6-B4189B1ED45F}" type="presOf" srcId="{153BB695-3458-4ADA-B5F0-A397C6BEA045}" destId="{C21A12D9-946F-45BF-8401-7AD61FDBAECA}" srcOrd="0" destOrd="0" presId="urn:microsoft.com/office/officeart/2005/8/layout/vList6"/>
    <dgm:cxn modelId="{047BAB84-265C-4377-AEC4-951C009F0C45}" srcId="{153BB695-3458-4ADA-B5F0-A397C6BEA045}" destId="{E26C24CE-DDE6-459A-AF57-EA5CFDAC3D54}" srcOrd="0" destOrd="0" parTransId="{4C97FB0E-6DB4-4E5C-B3BD-B3BF4A861553}" sibTransId="{24D72F8F-4F9B-4ABE-B184-A75DC1396BBB}"/>
    <dgm:cxn modelId="{3A8EF4E3-56A4-4BDE-A01C-BC0C72788BCB}" srcId="{153BB695-3458-4ADA-B5F0-A397C6BEA045}" destId="{9679B362-0D54-427D-B844-BBC9762FF8AC}" srcOrd="4" destOrd="0" parTransId="{8A588A51-F0C8-4312-B325-5D7040764840}" sibTransId="{9E27B0A1-DE0E-4A5C-B002-C2BCBD38EA3D}"/>
    <dgm:cxn modelId="{ED16D216-9C69-4A81-B8D9-46C657ADA470}" srcId="{153BB695-3458-4ADA-B5F0-A397C6BEA045}" destId="{3835F267-64B4-4F43-A3AE-3C99C65A720B}" srcOrd="3" destOrd="0" parTransId="{5AA25995-35DE-4DCB-928A-B4624CA4D799}" sibTransId="{333FFD90-2B66-4882-AF8C-C4656AA984C7}"/>
    <dgm:cxn modelId="{7BF1E368-80BC-443D-9372-46B02300BA9B}" type="presOf" srcId="{FCDF6349-40E0-4F54-ADF2-F9BB27EE205C}" destId="{808759C8-FA51-4D1B-8E91-24A362AC2C0A}" srcOrd="0" destOrd="0" presId="urn:microsoft.com/office/officeart/2005/8/layout/vList6"/>
    <dgm:cxn modelId="{91B72FCA-AB77-4763-B07D-F0F1E1061843}" srcId="{36D50A0B-B829-4A4F-A311-74406883FC37}" destId="{FCDF6349-40E0-4F54-ADF2-F9BB27EE205C}" srcOrd="0" destOrd="0" parTransId="{0F55BD25-A33C-4582-A802-66239364EB27}" sibTransId="{276D9175-9480-4BC5-AA78-C4ED7B103561}"/>
    <dgm:cxn modelId="{85C330BD-29AE-4A5F-AF03-1D25AC13FECD}" type="presOf" srcId="{9679B362-0D54-427D-B844-BBC9762FF8AC}" destId="{BC89EEE3-F093-40E8-A92D-7A31C00EC1ED}" srcOrd="0" destOrd="0" presId="urn:microsoft.com/office/officeart/2005/8/layout/vList6"/>
    <dgm:cxn modelId="{C9BB0D22-4B80-47B0-BBAC-B01E1C019509}" type="presOf" srcId="{DBF318B9-30F4-4072-B993-73475A357CB4}" destId="{3EE39B7D-F082-4901-80B8-4F0D4C19A339}" srcOrd="0" destOrd="1" presId="urn:microsoft.com/office/officeart/2005/8/layout/vList6"/>
    <dgm:cxn modelId="{05BA65A8-ECD4-4F8F-BB59-8E13A524E699}" type="presOf" srcId="{E9E2AC0D-49A2-4D59-9910-7D1BA7F78172}" destId="{3EE39B7D-F082-4901-80B8-4F0D4C19A339}" srcOrd="0" destOrd="0" presId="urn:microsoft.com/office/officeart/2005/8/layout/vList6"/>
    <dgm:cxn modelId="{C399306E-A97F-400B-ABC0-AD414F728958}" srcId="{9679B362-0D54-427D-B844-BBC9762FF8AC}" destId="{744368DD-D69C-4D18-A1F4-845FD233AC74}" srcOrd="0" destOrd="0" parTransId="{7F8AE252-648E-493B-B0C0-3C39A586B9D9}" sibTransId="{65FDA0AF-B269-44B9-AC60-7D4DE7C69A77}"/>
    <dgm:cxn modelId="{7F912ABA-37A5-4D1D-BF4C-52E0AF5715F9}" type="presOf" srcId="{F2E4EC3F-FD33-48A2-AC35-BD09BB5CAC54}" destId="{2B209FA5-BB11-4B6C-BD5C-4B8438AA8E28}" srcOrd="0" destOrd="0" presId="urn:microsoft.com/office/officeart/2005/8/layout/vList6"/>
    <dgm:cxn modelId="{0B9D46FF-32B1-40FA-8FD4-A8DEF266E739}" srcId="{E26C24CE-DDE6-459A-AF57-EA5CFDAC3D54}" destId="{F2E4EC3F-FD33-48A2-AC35-BD09BB5CAC54}" srcOrd="0" destOrd="0" parTransId="{C76D7C71-60AA-43B5-A6F1-ACA8FA9F8EAF}" sibTransId="{94CDB7A1-911D-4D38-8FA0-E96AC89FC0DC}"/>
    <dgm:cxn modelId="{268AFFBF-4D25-4F5E-82CB-D2A81EE52E65}" type="presOf" srcId="{31FE97C3-1215-4082-A7CA-DA617216079D}" destId="{3CA65E96-1D3A-4329-A23B-3C6D9607B9C1}" srcOrd="0" destOrd="0" presId="urn:microsoft.com/office/officeart/2005/8/layout/vList6"/>
    <dgm:cxn modelId="{51D82C1F-64FF-4FF1-A66A-1C4CBFCFD88F}" srcId="{DE89E184-103E-4F1E-941F-6CF31EB624E6}" destId="{E9E2AC0D-49A2-4D59-9910-7D1BA7F78172}" srcOrd="0" destOrd="0" parTransId="{AE3CE17B-F858-44DC-B4C9-CB8D4352A141}" sibTransId="{ED9159AF-DCCA-43C4-B02E-5F967A58D007}"/>
    <dgm:cxn modelId="{680319BC-5F38-48DD-8797-B82FB8B95A4F}" type="presOf" srcId="{3835F267-64B4-4F43-A3AE-3C99C65A720B}" destId="{8EBEA960-C248-4203-BCE6-5380DC926C24}" srcOrd="0" destOrd="0" presId="urn:microsoft.com/office/officeart/2005/8/layout/vList6"/>
    <dgm:cxn modelId="{5606AF21-232C-4331-A298-5103592182EC}" srcId="{3835F267-64B4-4F43-A3AE-3C99C65A720B}" destId="{DFEBF905-3681-48ED-8D3D-703FA4F3254E}" srcOrd="1" destOrd="0" parTransId="{BFD3E304-38CA-41E7-A4E3-63E49FB9DDEA}" sibTransId="{EAD6DA50-1A6E-47F5-9DFA-347CDB9E2606}"/>
    <dgm:cxn modelId="{15775E52-03FA-4C87-AC94-578AFC216289}" srcId="{153BB695-3458-4ADA-B5F0-A397C6BEA045}" destId="{36D50A0B-B829-4A4F-A311-74406883FC37}" srcOrd="2" destOrd="0" parTransId="{D7229FEA-85A6-4318-896B-7EE9FB5AFB9C}" sibTransId="{82D109CF-79BF-475A-8FDE-4BF194431DA1}"/>
    <dgm:cxn modelId="{61FE8479-50A1-4075-8AC1-EBC18C42AF21}" type="presOf" srcId="{36D50A0B-B829-4A4F-A311-74406883FC37}" destId="{BFAD6856-C1D6-4539-A668-C043E9DA5894}" srcOrd="0" destOrd="0" presId="urn:microsoft.com/office/officeart/2005/8/layout/vList6"/>
    <dgm:cxn modelId="{E8FB4341-6D16-430D-B663-896E2DF3D508}" type="presOf" srcId="{DFEBF905-3681-48ED-8D3D-703FA4F3254E}" destId="{3CA65E96-1D3A-4329-A23B-3C6D9607B9C1}" srcOrd="0" destOrd="1" presId="urn:microsoft.com/office/officeart/2005/8/layout/vList6"/>
    <dgm:cxn modelId="{25BCAB5E-9293-4D5B-9C72-9D54EE81C1AC}" type="presOf" srcId="{E26C24CE-DDE6-459A-AF57-EA5CFDAC3D54}" destId="{095CD5C5-8691-4097-9FAB-0813DCF56729}" srcOrd="0" destOrd="0" presId="urn:microsoft.com/office/officeart/2005/8/layout/vList6"/>
    <dgm:cxn modelId="{E81AF652-FD9D-49E9-8C12-6CB6B890001F}" srcId="{153BB695-3458-4ADA-B5F0-A397C6BEA045}" destId="{DE89E184-103E-4F1E-941F-6CF31EB624E6}" srcOrd="1" destOrd="0" parTransId="{BA06C27E-83D6-47BA-9086-BB244158FC72}" sibTransId="{022B3A1C-13C9-4EAD-927E-35E73A73B92E}"/>
    <dgm:cxn modelId="{54D4DFBF-A0EA-49BA-8661-4E62C3A28044}" srcId="{3835F267-64B4-4F43-A3AE-3C99C65A720B}" destId="{31FE97C3-1215-4082-A7CA-DA617216079D}" srcOrd="0" destOrd="0" parTransId="{19D0EEDC-C2A1-45A6-A7CF-B16F4B23D043}" sibTransId="{F817DEC9-532F-4DC9-8743-7C1844E5D3FF}"/>
    <dgm:cxn modelId="{B48DA1E1-B475-4283-BB44-DA894AE4368E}" type="presOf" srcId="{744368DD-D69C-4D18-A1F4-845FD233AC74}" destId="{EA985798-8757-44B2-AA4A-FD482CE4FB30}" srcOrd="0" destOrd="0" presId="urn:microsoft.com/office/officeart/2005/8/layout/vList6"/>
    <dgm:cxn modelId="{EC3EECBB-BF9C-434D-8DAE-1B071D8FB8EA}" type="presParOf" srcId="{C21A12D9-946F-45BF-8401-7AD61FDBAECA}" destId="{2058C617-F258-4A04-9DBB-C3B39517906F}" srcOrd="0" destOrd="0" presId="urn:microsoft.com/office/officeart/2005/8/layout/vList6"/>
    <dgm:cxn modelId="{293E904E-0886-4F38-A1E3-F01C21FA6049}" type="presParOf" srcId="{2058C617-F258-4A04-9DBB-C3B39517906F}" destId="{095CD5C5-8691-4097-9FAB-0813DCF56729}" srcOrd="0" destOrd="0" presId="urn:microsoft.com/office/officeart/2005/8/layout/vList6"/>
    <dgm:cxn modelId="{B402F47E-1A53-49C2-8F99-8DCACBDBCC77}" type="presParOf" srcId="{2058C617-F258-4A04-9DBB-C3B39517906F}" destId="{2B209FA5-BB11-4B6C-BD5C-4B8438AA8E28}" srcOrd="1" destOrd="0" presId="urn:microsoft.com/office/officeart/2005/8/layout/vList6"/>
    <dgm:cxn modelId="{A3906D95-03BC-4D6D-9531-95DE466CE518}" type="presParOf" srcId="{C21A12D9-946F-45BF-8401-7AD61FDBAECA}" destId="{063861E1-2071-411C-ABEE-7035396F37B2}" srcOrd="1" destOrd="0" presId="urn:microsoft.com/office/officeart/2005/8/layout/vList6"/>
    <dgm:cxn modelId="{8D0EA93D-534F-4A92-926C-A06A24CF599A}" type="presParOf" srcId="{C21A12D9-946F-45BF-8401-7AD61FDBAECA}" destId="{D24BE5F8-C653-4666-84E8-4297B65BD891}" srcOrd="2" destOrd="0" presId="urn:microsoft.com/office/officeart/2005/8/layout/vList6"/>
    <dgm:cxn modelId="{DAC0115F-4560-4EF4-A32E-458EF52282CB}" type="presParOf" srcId="{D24BE5F8-C653-4666-84E8-4297B65BD891}" destId="{EE40F538-9F54-4849-9A0A-8A75695A493B}" srcOrd="0" destOrd="0" presId="urn:microsoft.com/office/officeart/2005/8/layout/vList6"/>
    <dgm:cxn modelId="{D9E14F82-C6EB-4C06-9241-58EA8813F5E1}" type="presParOf" srcId="{D24BE5F8-C653-4666-84E8-4297B65BD891}" destId="{3EE39B7D-F082-4901-80B8-4F0D4C19A339}" srcOrd="1" destOrd="0" presId="urn:microsoft.com/office/officeart/2005/8/layout/vList6"/>
    <dgm:cxn modelId="{5C771637-B7E7-4464-8D06-BE500DC71AF4}" type="presParOf" srcId="{C21A12D9-946F-45BF-8401-7AD61FDBAECA}" destId="{CE1EA2E5-D026-48FF-85DE-960898D361D7}" srcOrd="3" destOrd="0" presId="urn:microsoft.com/office/officeart/2005/8/layout/vList6"/>
    <dgm:cxn modelId="{64CD4AD8-C312-41F5-944D-A18429EA3E04}" type="presParOf" srcId="{C21A12D9-946F-45BF-8401-7AD61FDBAECA}" destId="{79A03207-34B6-4669-A1AC-4E8446F097C9}" srcOrd="4" destOrd="0" presId="urn:microsoft.com/office/officeart/2005/8/layout/vList6"/>
    <dgm:cxn modelId="{E458C51F-0E77-4093-8F08-9B1EE0739D45}" type="presParOf" srcId="{79A03207-34B6-4669-A1AC-4E8446F097C9}" destId="{BFAD6856-C1D6-4539-A668-C043E9DA5894}" srcOrd="0" destOrd="0" presId="urn:microsoft.com/office/officeart/2005/8/layout/vList6"/>
    <dgm:cxn modelId="{56E539EF-ACDB-4BEA-9778-0AFE182CCD62}" type="presParOf" srcId="{79A03207-34B6-4669-A1AC-4E8446F097C9}" destId="{808759C8-FA51-4D1B-8E91-24A362AC2C0A}" srcOrd="1" destOrd="0" presId="urn:microsoft.com/office/officeart/2005/8/layout/vList6"/>
    <dgm:cxn modelId="{0A74DA17-BA88-4535-A804-BB352949FE88}" type="presParOf" srcId="{C21A12D9-946F-45BF-8401-7AD61FDBAECA}" destId="{EE8CD1AC-2844-4A27-BDE2-0B70BCBEDAA2}" srcOrd="5" destOrd="0" presId="urn:microsoft.com/office/officeart/2005/8/layout/vList6"/>
    <dgm:cxn modelId="{62FCDD60-E25B-47C5-94D9-32C7DC9425F9}" type="presParOf" srcId="{C21A12D9-946F-45BF-8401-7AD61FDBAECA}" destId="{D8091222-2148-47B6-80AC-2A4764C1EF0B}" srcOrd="6" destOrd="0" presId="urn:microsoft.com/office/officeart/2005/8/layout/vList6"/>
    <dgm:cxn modelId="{6517B129-4E91-4A33-A9AB-8ED3903C667C}" type="presParOf" srcId="{D8091222-2148-47B6-80AC-2A4764C1EF0B}" destId="{8EBEA960-C248-4203-BCE6-5380DC926C24}" srcOrd="0" destOrd="0" presId="urn:microsoft.com/office/officeart/2005/8/layout/vList6"/>
    <dgm:cxn modelId="{05529E97-20C4-415A-A63F-08AF920D5BDF}" type="presParOf" srcId="{D8091222-2148-47B6-80AC-2A4764C1EF0B}" destId="{3CA65E96-1D3A-4329-A23B-3C6D9607B9C1}" srcOrd="1" destOrd="0" presId="urn:microsoft.com/office/officeart/2005/8/layout/vList6"/>
    <dgm:cxn modelId="{0CC6193F-AABA-4216-81CA-73069266FA06}" type="presParOf" srcId="{C21A12D9-946F-45BF-8401-7AD61FDBAECA}" destId="{D9E8DC0B-7544-4DD4-9B11-56E5EB504A4B}" srcOrd="7" destOrd="0" presId="urn:microsoft.com/office/officeart/2005/8/layout/vList6"/>
    <dgm:cxn modelId="{9626CB09-34A8-4B6F-80AA-8F412F6EFF4C}" type="presParOf" srcId="{C21A12D9-946F-45BF-8401-7AD61FDBAECA}" destId="{D4D65853-6EF7-453A-AB7A-6A7B6874518A}" srcOrd="8" destOrd="0" presId="urn:microsoft.com/office/officeart/2005/8/layout/vList6"/>
    <dgm:cxn modelId="{7424333E-8A0A-4FD5-BBBD-CBB2BC9FAB38}" type="presParOf" srcId="{D4D65853-6EF7-453A-AB7A-6A7B6874518A}" destId="{BC89EEE3-F093-40E8-A92D-7A31C00EC1ED}" srcOrd="0" destOrd="0" presId="urn:microsoft.com/office/officeart/2005/8/layout/vList6"/>
    <dgm:cxn modelId="{8C2DA11D-6CE1-472A-827E-CFE086BBA663}" type="presParOf" srcId="{D4D65853-6EF7-453A-AB7A-6A7B6874518A}" destId="{EA985798-8757-44B2-AA4A-FD482CE4FB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50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5095-7CC9-4DF0-A1B9-88BBA9D5FE13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50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2901-81D4-4CE3-9F7D-E7BF59411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0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63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E911D-61EE-4A21-8BB7-1A23F432CC73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84" y="3211326"/>
            <a:ext cx="7955355" cy="304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63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EFC-A62E-4CC2-8952-AC5F1D794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2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84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41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0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95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9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1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6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68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6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0831" y="580644"/>
            <a:ext cx="11065764" cy="573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0"/>
                </a:moveTo>
                <a:lnTo>
                  <a:pt x="10972800" y="0"/>
                </a:lnTo>
                <a:lnTo>
                  <a:pt x="109728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82729" y="0"/>
            <a:ext cx="606425" cy="753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82729" y="6097262"/>
            <a:ext cx="606425" cy="753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6174" y="242147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96" y="0"/>
                </a:lnTo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476" y="1507070"/>
            <a:ext cx="10097046" cy="418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Student%20tempo%20ppt/EEE-Internships,Publications.pptx" TargetMode="External"/><Relationship Id="rId3" Type="http://schemas.openxmlformats.org/officeDocument/2006/relationships/image" Target="../media/image10.png"/><Relationship Id="rId7" Type="http://schemas.openxmlformats.org/officeDocument/2006/relationships/hyperlink" Target="Student%20tempo%20ppt/CSE-NPTEL,Minors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Student%20tempo%20ppt/IT-Patents,Industrial%20projects.pptx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hyperlink" Target="Student%20tempo%20ppt/EIE-Innovation%20prodeuct%20development,%20Financial%20support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862"/>
            <a:ext cx="12192000" cy="6515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0014" y="1695539"/>
            <a:ext cx="7543800" cy="3835400"/>
          </a:xfrm>
          <a:custGeom>
            <a:avLst/>
            <a:gdLst/>
            <a:ahLst/>
            <a:cxnLst/>
            <a:rect l="l" t="t" r="r" b="b"/>
            <a:pathLst>
              <a:path w="7543800" h="3835400">
                <a:moveTo>
                  <a:pt x="0" y="0"/>
                </a:moveTo>
                <a:lnTo>
                  <a:pt x="7543800" y="0"/>
                </a:lnTo>
                <a:lnTo>
                  <a:pt x="7543800" y="3835400"/>
                </a:lnTo>
                <a:lnTo>
                  <a:pt x="0" y="3835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5617" y="88"/>
            <a:ext cx="612597" cy="1752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5617" y="5333999"/>
            <a:ext cx="612597" cy="1523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2400" y="3522129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670" y="0"/>
                </a:lnTo>
              </a:path>
            </a:pathLst>
          </a:custGeom>
          <a:ln w="1905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0941" y="342862"/>
            <a:ext cx="464820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WELCOME</a:t>
            </a:r>
            <a:endParaRPr sz="7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2200" y="1989147"/>
            <a:ext cx="762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79040" algn="l"/>
              </a:tabLst>
            </a:pPr>
            <a:r>
              <a:rPr lang="en-IN" sz="4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IN" sz="48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Regular Meeting </a:t>
            </a:r>
            <a:endParaRPr lang="en-US" sz="4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37843" cy="1310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4499" y="3718496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4499" y="3729291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0" y="169659"/>
                </a:moveTo>
                <a:lnTo>
                  <a:pt x="6060" y="124557"/>
                </a:lnTo>
                <a:lnTo>
                  <a:pt x="23163" y="84028"/>
                </a:lnTo>
                <a:lnTo>
                  <a:pt x="49691" y="49691"/>
                </a:lnTo>
                <a:lnTo>
                  <a:pt x="84028" y="23163"/>
                </a:lnTo>
                <a:lnTo>
                  <a:pt x="124557" y="6060"/>
                </a:lnTo>
                <a:lnTo>
                  <a:pt x="169659" y="0"/>
                </a:lnTo>
                <a:lnTo>
                  <a:pt x="5661799" y="0"/>
                </a:lnTo>
                <a:lnTo>
                  <a:pt x="5706901" y="6060"/>
                </a:lnTo>
                <a:lnTo>
                  <a:pt x="5747430" y="23163"/>
                </a:lnTo>
                <a:lnTo>
                  <a:pt x="5781767" y="49691"/>
                </a:lnTo>
                <a:lnTo>
                  <a:pt x="5808295" y="84028"/>
                </a:lnTo>
                <a:lnTo>
                  <a:pt x="5825398" y="124557"/>
                </a:lnTo>
                <a:lnTo>
                  <a:pt x="5831459" y="169659"/>
                </a:lnTo>
                <a:lnTo>
                  <a:pt x="5831459" y="848258"/>
                </a:lnTo>
                <a:lnTo>
                  <a:pt x="5825398" y="893360"/>
                </a:lnTo>
                <a:lnTo>
                  <a:pt x="5808295" y="933888"/>
                </a:lnTo>
                <a:lnTo>
                  <a:pt x="5781767" y="968225"/>
                </a:lnTo>
                <a:lnTo>
                  <a:pt x="5747430" y="994754"/>
                </a:lnTo>
                <a:lnTo>
                  <a:pt x="5706901" y="1011857"/>
                </a:lnTo>
                <a:lnTo>
                  <a:pt x="5661799" y="1017917"/>
                </a:lnTo>
                <a:lnTo>
                  <a:pt x="169659" y="1017917"/>
                </a:lnTo>
                <a:lnTo>
                  <a:pt x="124557" y="1011857"/>
                </a:lnTo>
                <a:lnTo>
                  <a:pt x="84028" y="994754"/>
                </a:lnTo>
                <a:lnTo>
                  <a:pt x="49691" y="968225"/>
                </a:lnTo>
                <a:lnTo>
                  <a:pt x="23163" y="933888"/>
                </a:lnTo>
                <a:lnTo>
                  <a:pt x="6060" y="893360"/>
                </a:lnTo>
                <a:lnTo>
                  <a:pt x="0" y="848258"/>
                </a:lnTo>
                <a:lnTo>
                  <a:pt x="0" y="169659"/>
                </a:lnTo>
                <a:close/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0645" y="4012004"/>
            <a:ext cx="52825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N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IN" sz="2800" b="1" baseline="30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Jan</a:t>
            </a:r>
            <a:r>
              <a:rPr lang="en-US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  <a:endParaRPr lang="en-IN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 32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Jan. 2024</a:t>
            </a:r>
            <a:r>
              <a:rPr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                                                </a:t>
            </a:r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WELCOME</a:t>
            </a:r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   </a:t>
            </a:r>
            <a:r>
              <a:rPr lang="en-US" sz="1400" b="1" dirty="0" smtClean="0">
                <a:latin typeface="Garamond" pitchFamily="18" charset="0"/>
                <a:cs typeface="Garamond"/>
              </a:rPr>
              <a:t> </a:t>
            </a:r>
            <a:endParaRPr lang="en-US" sz="1400" b="1" dirty="0">
              <a:latin typeface="Garamond" pitchFamily="18" charset="0"/>
              <a:cs typeface="Garamon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66293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810061" y="25"/>
            <a:ext cx="1381925" cy="1266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1917339"/>
            <a:ext cx="459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11" name="object 5"/>
          <p:cNvSpPr txBox="1"/>
          <p:nvPr/>
        </p:nvSpPr>
        <p:spPr>
          <a:xfrm>
            <a:off x="914400" y="2667000"/>
            <a:ext cx="10665279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AutoNum type="arabicParenR"/>
            </a:pP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 channel </a:t>
            </a: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  <a:endParaRPr lang="en-US" sz="2200" b="1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AutoNum type="arabicParenR"/>
            </a:pP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Implementation of UTSAH </a:t>
            </a:r>
            <a:r>
              <a:rPr lang="en-US" sz="16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Education)</a:t>
            </a:r>
            <a:r>
              <a:rPr lang="en-US" sz="22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</a:t>
            </a:r>
            <a:endParaRPr lang="en-US" sz="2200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marR="5080" lvl="0" indent="-34290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3)   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other item with the permission of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Chairperson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0233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12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/>
            <a:r>
              <a:rPr lang="en-IN" sz="1400" b="1" dirty="0" smtClean="0">
                <a:latin typeface="Garamond" pitchFamily="18" charset="0"/>
                <a:cs typeface="Times New Roman" pitchFamily="18" charset="0"/>
              </a:rPr>
              <a:t>Institutionalization of YouTube channel-Institute level</a:t>
            </a:r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662412" y="973723"/>
            <a:ext cx="985318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Small" pitchFamily="2" charset="0"/>
                <a:cs typeface="Times New Roman" pitchFamily="18" charset="0"/>
              </a:rPr>
              <a:t>VRSEC-YouTube channel </a:t>
            </a: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</a:p>
        </p:txBody>
      </p:sp>
      <p:sp>
        <p:nvSpPr>
          <p:cNvPr id="4" name="AutoShape 4" descr="Knowledge Sharing Icon Images – Browse 21,299 Stock Photos, Vectors, and  Video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714942"/>
            <a:ext cx="907133" cy="597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2587" y="1397781"/>
            <a:ext cx="3714478" cy="43088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200" b="1" kern="0" dirty="0" smtClean="0">
                <a:solidFill>
                  <a:schemeClr val="bg1"/>
                </a:solidFill>
                <a:latin typeface="Sitka Small" pitchFamily="2" charset="0"/>
                <a:cs typeface="Times New Roman" pitchFamily="18" charset="0"/>
              </a:rPr>
              <a:t>Why -YouTube </a:t>
            </a:r>
            <a:r>
              <a:rPr lang="en-US" sz="2200" b="1" kern="0" dirty="0">
                <a:solidFill>
                  <a:schemeClr val="bg1"/>
                </a:solidFill>
                <a:latin typeface="Sitka Small" pitchFamily="2" charset="0"/>
                <a:cs typeface="Times New Roman" pitchFamily="18" charset="0"/>
              </a:rPr>
              <a:t>channel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39" y="1326384"/>
            <a:ext cx="1382734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09" y="2658685"/>
            <a:ext cx="10668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9049905" y="3031777"/>
            <a:ext cx="2209800" cy="121876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Knowledge </a:t>
            </a:r>
          </a:p>
          <a:p>
            <a:pPr algn="ctr"/>
            <a:r>
              <a:rPr lang="en-US" b="1" dirty="0" smtClean="0"/>
              <a:t>sharing</a:t>
            </a:r>
            <a:endParaRPr lang="en-IN" b="1" dirty="0"/>
          </a:p>
        </p:txBody>
      </p:sp>
      <p:sp>
        <p:nvSpPr>
          <p:cNvPr id="11" name="Cloud 10"/>
          <p:cNvSpPr/>
          <p:nvPr/>
        </p:nvSpPr>
        <p:spPr>
          <a:xfrm>
            <a:off x="5826542" y="1261297"/>
            <a:ext cx="2743200" cy="1295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Powerful way of showcasing the achievements</a:t>
            </a:r>
            <a:endParaRPr lang="en-IN" b="1" dirty="0"/>
          </a:p>
        </p:txBody>
      </p:sp>
      <p:sp>
        <p:nvSpPr>
          <p:cNvPr id="20" name="Cloud 19"/>
          <p:cNvSpPr/>
          <p:nvPr/>
        </p:nvSpPr>
        <p:spPr>
          <a:xfrm>
            <a:off x="9448800" y="1342355"/>
            <a:ext cx="1412010" cy="108345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Present Trend</a:t>
            </a:r>
            <a:endParaRPr lang="en-IN" b="1" dirty="0"/>
          </a:p>
        </p:txBody>
      </p:sp>
      <p:pic>
        <p:nvPicPr>
          <p:cNvPr id="1026" name="Picture 2" descr="Upward-trend-solid icon. Free download transparent .PNG | Creazill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65" y="1439992"/>
            <a:ext cx="1066800" cy="8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loud 21"/>
          <p:cNvSpPr/>
          <p:nvPr/>
        </p:nvSpPr>
        <p:spPr>
          <a:xfrm>
            <a:off x="799325" y="1867371"/>
            <a:ext cx="3089669" cy="132221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Most effective &amp; economical way of communication</a:t>
            </a:r>
            <a:endParaRPr lang="en-IN" b="1" dirty="0"/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9" y="3600609"/>
            <a:ext cx="1442598" cy="14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loud 27"/>
          <p:cNvSpPr/>
          <p:nvPr/>
        </p:nvSpPr>
        <p:spPr>
          <a:xfrm>
            <a:off x="2108435" y="2814712"/>
            <a:ext cx="5378225" cy="33150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Engage with the wider community</a:t>
            </a:r>
          </a:p>
          <a:p>
            <a:pPr marL="180975" indent="-180975" algn="ctr">
              <a:buFont typeface="Arial" panose="020B0604020202020204" pitchFamily="34" charset="0"/>
              <a:buChar char="•"/>
            </a:pPr>
            <a:r>
              <a:rPr lang="en-US" dirty="0"/>
              <a:t>Students, Alumni, parents</a:t>
            </a:r>
          </a:p>
          <a:p>
            <a:pPr marL="180975" indent="-180975" algn="ctr">
              <a:buFont typeface="Arial" panose="020B0604020202020204" pitchFamily="34" charset="0"/>
              <a:buChar char="•"/>
            </a:pPr>
            <a:r>
              <a:rPr lang="en-US" dirty="0"/>
              <a:t>Local Community – through Extension Activities &amp; Research addressing local </a:t>
            </a:r>
            <a:r>
              <a:rPr lang="en-US" dirty="0" smtClean="0"/>
              <a:t>needs, </a:t>
            </a:r>
            <a:r>
              <a:rPr lang="en-US" dirty="0"/>
              <a:t>Trainings &amp; skill Programs, </a:t>
            </a:r>
            <a:r>
              <a:rPr lang="en-US" dirty="0" smtClean="0"/>
              <a:t>etc. </a:t>
            </a:r>
            <a:endParaRPr lang="en-US" dirty="0"/>
          </a:p>
          <a:p>
            <a:pPr marL="180975" indent="-180975" algn="ctr">
              <a:buFont typeface="Arial" panose="020B0604020202020204" pitchFamily="34" charset="0"/>
              <a:buChar char="•"/>
            </a:pPr>
            <a:r>
              <a:rPr lang="en-US" dirty="0"/>
              <a:t>Beyond boundaries–Innovations / Prototypes / Publications /patents / Awards /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29" name="Cloud 28"/>
          <p:cNvSpPr/>
          <p:nvPr/>
        </p:nvSpPr>
        <p:spPr>
          <a:xfrm>
            <a:off x="9166309" y="4833768"/>
            <a:ext cx="1945238" cy="1083451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Better Visibility&amp; Reputation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09" y="4546014"/>
            <a:ext cx="1060293" cy="100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4964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0" grpId="0" animBg="1"/>
      <p:bldP spid="22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IN" sz="14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522" y="60960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11" name="object 5"/>
          <p:cNvSpPr txBox="1"/>
          <p:nvPr/>
        </p:nvSpPr>
        <p:spPr>
          <a:xfrm>
            <a:off x="626952" y="1018567"/>
            <a:ext cx="754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 channel </a:t>
            </a: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  <a:endParaRPr lang="en-US" sz="2200" b="1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81168386"/>
              </p:ext>
            </p:extLst>
          </p:nvPr>
        </p:nvGraphicFramePr>
        <p:xfrm>
          <a:off x="1143000" y="1981200"/>
          <a:ext cx="993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ctangle 14"/>
          <p:cNvSpPr/>
          <p:nvPr/>
        </p:nvSpPr>
        <p:spPr>
          <a:xfrm>
            <a:off x="626952" y="1447800"/>
            <a:ext cx="3554499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How this Platform can be used</a:t>
            </a:r>
            <a:endParaRPr lang="en-US" sz="20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714942"/>
            <a:ext cx="907133" cy="597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7931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IN" sz="14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952" y="556173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11" name="object 5"/>
          <p:cNvSpPr txBox="1"/>
          <p:nvPr/>
        </p:nvSpPr>
        <p:spPr>
          <a:xfrm>
            <a:off x="626952" y="956283"/>
            <a:ext cx="754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 channel </a:t>
            </a: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  <a:endParaRPr lang="en-US" sz="2200" b="1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08920739"/>
              </p:ext>
            </p:extLst>
          </p:nvPr>
        </p:nvGraphicFramePr>
        <p:xfrm>
          <a:off x="1295400" y="1647855"/>
          <a:ext cx="9931400" cy="467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ctangle 14"/>
          <p:cNvSpPr/>
          <p:nvPr/>
        </p:nvSpPr>
        <p:spPr>
          <a:xfrm>
            <a:off x="626952" y="1294837"/>
            <a:ext cx="3554499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How this Platform can be used</a:t>
            </a:r>
            <a:endParaRPr lang="en-US" sz="2000" b="1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714942"/>
            <a:ext cx="907133" cy="597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1136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6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sz="150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0" y="6615569"/>
            <a:ext cx="5791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  32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Jan.2024. </a:t>
            </a:r>
            <a:r>
              <a:rPr sz="1400" b="1" dirty="0" smtClean="0">
                <a:solidFill>
                  <a:prstClr val="black"/>
                </a:solidFill>
                <a:latin typeface="Garamond"/>
                <a:cs typeface="Garamond"/>
              </a:rPr>
              <a:t>V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866" y="484109"/>
            <a:ext cx="3887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buClr>
                <a:prstClr val="black"/>
              </a:buClr>
              <a:buSzPct val="114285"/>
            </a:pPr>
            <a:r>
              <a:rPr lang="en-US" sz="24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177658E2-5DA1-4050-89F5-1E6F7A2A5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912285"/>
              </p:ext>
            </p:extLst>
          </p:nvPr>
        </p:nvGraphicFramePr>
        <p:xfrm>
          <a:off x="838200" y="1460702"/>
          <a:ext cx="10744200" cy="471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31855"/>
            <a:ext cx="907133" cy="59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Leadership, partner, team, teamwork, help, mentor icon - Download on Iconfind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22" y="643647"/>
            <a:ext cx="12962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5800" y="930523"/>
            <a:ext cx="8908865" cy="43088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200" b="1" kern="0" dirty="0" smtClean="0">
                <a:solidFill>
                  <a:schemeClr val="bg1"/>
                </a:solidFill>
                <a:latin typeface="Sitka Small" pitchFamily="2" charset="0"/>
                <a:cs typeface="Times New Roman" pitchFamily="18" charset="0"/>
              </a:rPr>
              <a:t>To reach a broader audience and build a global reputation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11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562874" y="1361450"/>
            <a:ext cx="526759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Improvement in Alumni – Institute </a:t>
            </a:r>
            <a:endParaRPr lang="en-US" sz="2200" b="1" kern="0" dirty="0" smtClean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kern="0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interaction</a:t>
            </a:r>
            <a:endParaRPr lang="en-US" sz="2200" b="1" kern="0" dirty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6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sz="150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228600" y="6615569"/>
            <a:ext cx="5791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Jan.2024. </a:t>
            </a:r>
            <a:r>
              <a:rPr sz="1400" b="1" dirty="0" smtClean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431" y="520549"/>
            <a:ext cx="3887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buClr>
                <a:prstClr val="black"/>
              </a:buClr>
              <a:buSzPct val="114285"/>
            </a:pPr>
            <a:r>
              <a:rPr lang="en-US" sz="24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  <a:r>
              <a:rPr lang="en-US" sz="2400" b="1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135203"/>
            <a:ext cx="440835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Easy dissemination of </a:t>
            </a:r>
            <a:r>
              <a:rPr lang="en-IN" dirty="0">
                <a:solidFill>
                  <a:prstClr val="black"/>
                </a:solidFill>
              </a:rPr>
              <a:t>growth / achievements of the Institution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Better Alumni contributions to the institution &amp; interaction</a:t>
            </a:r>
          </a:p>
        </p:txBody>
      </p:sp>
      <p:sp>
        <p:nvSpPr>
          <p:cNvPr id="11" name="object 5"/>
          <p:cNvSpPr txBox="1"/>
          <p:nvPr/>
        </p:nvSpPr>
        <p:spPr>
          <a:xfrm>
            <a:off x="6553200" y="3443505"/>
            <a:ext cx="528694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Strong relations with Local Community</a:t>
            </a:r>
            <a:endParaRPr lang="en-US" sz="2200" b="1" i="1" kern="0" dirty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3813088"/>
            <a:ext cx="4724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Good platform for the empowerment of women, small business people, formers….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Extension activities.. healthcare (Eye campus/ NSS activities….)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prstClr val="black"/>
                </a:solidFill>
              </a:rPr>
              <a:t>Research related information useful to local community.</a:t>
            </a:r>
          </a:p>
        </p:txBody>
      </p:sp>
      <p:sp>
        <p:nvSpPr>
          <p:cNvPr id="14" name="object 5"/>
          <p:cNvSpPr txBox="1"/>
          <p:nvPr/>
        </p:nvSpPr>
        <p:spPr>
          <a:xfrm>
            <a:off x="835125" y="2023585"/>
            <a:ext cx="377278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sz="2200" b="1" kern="0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Admissions</a:t>
            </a:r>
            <a:endParaRPr lang="en-US" sz="2200" b="1" kern="0" dirty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9215" y="2530037"/>
            <a:ext cx="54864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prstClr val="black"/>
                </a:solidFill>
                <a:cs typeface="Times New Roman" pitchFamily="18" charset="0"/>
              </a:rPr>
              <a:t>Required information for parents &amp; </a:t>
            </a:r>
            <a:r>
              <a:rPr lang="en-US" kern="0" dirty="0" smtClean="0">
                <a:solidFill>
                  <a:prstClr val="black"/>
                </a:solidFill>
                <a:cs typeface="Times New Roman" pitchFamily="18" charset="0"/>
              </a:rPr>
              <a:t>Aspiring students for admission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 err="1" smtClean="0">
                <a:solidFill>
                  <a:prstClr val="black"/>
                </a:solidFill>
                <a:cs typeface="Times New Roman" pitchFamily="18" charset="0"/>
              </a:rPr>
              <a:t>Te</a:t>
            </a:r>
            <a:r>
              <a:rPr lang="en-IN" dirty="0" err="1" smtClean="0">
                <a:solidFill>
                  <a:prstClr val="black"/>
                </a:solidFill>
              </a:rPr>
              <a:t>chnical</a:t>
            </a:r>
            <a:r>
              <a:rPr lang="en-IN" dirty="0" smtClean="0">
                <a:solidFill>
                  <a:prstClr val="black"/>
                </a:solidFill>
              </a:rPr>
              <a:t> events, Innovations, </a:t>
            </a:r>
            <a:r>
              <a:rPr lang="en-IN" dirty="0" err="1" smtClean="0">
                <a:solidFill>
                  <a:prstClr val="black"/>
                </a:solidFill>
              </a:rPr>
              <a:t>Hackthons</a:t>
            </a:r>
            <a:r>
              <a:rPr lang="en-IN" dirty="0" smtClean="0">
                <a:solidFill>
                  <a:prstClr val="black"/>
                </a:solidFill>
              </a:rPr>
              <a:t>, Seminars, Student chapters/Clubs. Placements, Institute achievements help the students &amp; parents to take decisions.</a:t>
            </a:r>
          </a:p>
        </p:txBody>
      </p:sp>
      <p:sp>
        <p:nvSpPr>
          <p:cNvPr id="17" name="object 5"/>
          <p:cNvSpPr txBox="1"/>
          <p:nvPr/>
        </p:nvSpPr>
        <p:spPr>
          <a:xfrm>
            <a:off x="799215" y="1424800"/>
            <a:ext cx="1848536" cy="430887"/>
          </a:xfrm>
          <a:prstGeom prst="rect">
            <a:avLst/>
          </a:prstGeom>
          <a:solidFill>
            <a:srgbClr val="2915BB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Outcome</a:t>
            </a:r>
          </a:p>
        </p:txBody>
      </p:sp>
      <p:sp>
        <p:nvSpPr>
          <p:cNvPr id="18" name="object 5"/>
          <p:cNvSpPr txBox="1"/>
          <p:nvPr/>
        </p:nvSpPr>
        <p:spPr>
          <a:xfrm>
            <a:off x="3487660" y="5670998"/>
            <a:ext cx="41910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Better Visibility /Perception</a:t>
            </a:r>
            <a:endParaRPr lang="en-US" sz="22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626952" y="956283"/>
            <a:ext cx="754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 channel </a:t>
            </a: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  <a:endParaRPr lang="en-US" sz="2200" b="1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835125" y="4344500"/>
            <a:ext cx="54145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kern="0" dirty="0" smtClean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Promote Collaborations with Institutes of reputation both at National &amp; Global</a:t>
            </a:r>
            <a:endParaRPr lang="en-US" sz="2200" b="1" kern="0" dirty="0">
              <a:solidFill>
                <a:srgbClr val="291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97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600" b="1" dirty="0">
                <a:latin typeface="Garamond" pitchFamily="18" charset="0"/>
                <a:cs typeface="Times New Roman" pitchFamily="18" charset="0"/>
              </a:rPr>
              <a:t>YouTube channel</a:t>
            </a:r>
            <a:endParaRPr sz="150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0" y="6615569"/>
            <a:ext cx="5791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   32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Jan.2024. </a:t>
            </a:r>
            <a:r>
              <a:rPr sz="1400" b="1" dirty="0" smtClean="0">
                <a:solidFill>
                  <a:prstClr val="black"/>
                </a:solidFill>
                <a:latin typeface="Garamond"/>
                <a:cs typeface="Garamond"/>
              </a:rPr>
              <a:t>V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2314" y="609600"/>
            <a:ext cx="3887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buClr>
                <a:prstClr val="black"/>
              </a:buClr>
              <a:buSzPct val="114285"/>
            </a:pPr>
            <a:r>
              <a:rPr lang="en-US" sz="24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</a:t>
            </a:r>
            <a:r>
              <a:rPr lang="en-US" sz="2400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discussion</a:t>
            </a:r>
            <a:endParaRPr lang="en-US" sz="2400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7508" y="1994091"/>
            <a:ext cx="9033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prstClr val="black"/>
                </a:solidFill>
              </a:rPr>
              <a:t>Dedicated Team having knowledge &amp; skill related to this activity.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prstClr val="black"/>
                </a:solidFill>
              </a:rPr>
              <a:t>Providing required infrastructure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838200" y="1071265"/>
            <a:ext cx="4724400" cy="838200"/>
          </a:xfrm>
          <a:prstGeom prst="horizontalScroll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to implement it effectively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514600" y="3521643"/>
            <a:ext cx="702287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solidFill>
                  <a:prstClr val="black"/>
                </a:solidFill>
              </a:rPr>
              <a:t>Maintaining the YouTube channel </a:t>
            </a:r>
            <a:r>
              <a:rPr lang="en-IN" sz="2800" b="1" dirty="0">
                <a:solidFill>
                  <a:srgbClr val="C00000"/>
                </a:solidFill>
              </a:rPr>
              <a:t>dynamically</a:t>
            </a:r>
          </a:p>
        </p:txBody>
      </p:sp>
      <p:pic>
        <p:nvPicPr>
          <p:cNvPr id="1026" name="Picture 2" descr="Dynamic - Free industry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2764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550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590490"/>
            <a:ext cx="3333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637249"/>
            <a:ext cx="10744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2"/>
                </a:solidFill>
                <a:ea typeface="Calibri"/>
                <a:cs typeface="Calibri"/>
              </a:rPr>
              <a:t>UTSAH (</a:t>
            </a:r>
            <a:r>
              <a:rPr lang="en-IN" sz="2000" i="1" dirty="0" smtClean="0">
                <a:solidFill>
                  <a:schemeClr val="tx2"/>
                </a:solidFill>
                <a:ea typeface="Calibri"/>
                <a:cs typeface="Calibri"/>
              </a:rPr>
              <a:t>Undertaking Transformative Strategies and Actions in Higher Education),</a:t>
            </a:r>
            <a:r>
              <a:rPr lang="en-IN" sz="2000" b="1" dirty="0" smtClean="0">
                <a:solidFill>
                  <a:schemeClr val="tx2"/>
                </a:solidFill>
                <a:ea typeface="Calibri"/>
                <a:cs typeface="Calibri"/>
              </a:rPr>
              <a:t> A Portal developed by the UGC.</a:t>
            </a:r>
            <a:r>
              <a:rPr lang="en-IN" sz="2000" i="1" dirty="0" smtClean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endParaRPr lang="en-IN" sz="2000" i="1" dirty="0">
              <a:ea typeface="Calibri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2"/>
                </a:solidFill>
                <a:ea typeface="Calibri"/>
                <a:cs typeface="Calibri"/>
              </a:rPr>
              <a:t>This Portal tracks and supports the implementation of the NEP 2020 and its strategic initiatives across the country’s </a:t>
            </a:r>
            <a:r>
              <a:rPr lang="en-IN" sz="2000" b="1" dirty="0">
                <a:solidFill>
                  <a:schemeClr val="tx2"/>
                </a:solidFill>
                <a:ea typeface="Calibri"/>
                <a:cs typeface="Calibri"/>
              </a:rPr>
              <a:t>Higher </a:t>
            </a:r>
            <a:r>
              <a:rPr lang="en-IN" sz="2000" b="1" dirty="0" smtClean="0">
                <a:solidFill>
                  <a:schemeClr val="tx2"/>
                </a:solidFill>
                <a:ea typeface="Calibri"/>
                <a:cs typeface="Calibri"/>
              </a:rPr>
              <a:t>Educational Institutions (HEIs). </a:t>
            </a:r>
            <a:endParaRPr lang="en-IN" sz="2000" dirty="0">
              <a:ea typeface="Calibri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  <a:ea typeface="Calibri"/>
                <a:cs typeface="Calibri"/>
              </a:rPr>
              <a:t>This Portal also provides detailed information about UGC’s initiatives for qualitative reforms in higher education. 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725260" y="1066800"/>
            <a:ext cx="1066527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Implementation of UTSAH </a:t>
            </a:r>
            <a:r>
              <a:rPr lang="en-US" sz="16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Education)</a:t>
            </a:r>
            <a:r>
              <a:rPr lang="en-US" sz="22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</a:t>
            </a:r>
            <a:endParaRPr lang="en-US" sz="2200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UTSAH portal</a:t>
            </a:r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246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590490"/>
            <a:ext cx="3333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1074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1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.   Multidisciplinary and Holistic Education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Multidisciplinary Degree Programmes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Academic Bank of Credits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Multiple Entry and Exit in Academic Programmes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National Higher Education Qualification Framework (NHEQF) and Curriculum and Credit Framework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National Credit Framework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Guidelines for Pursuing Two Academic Programmes Simultaneously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3421573"/>
            <a:ext cx="10744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2</a:t>
            </a:r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.  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Digital Empowerment and Online Education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Open and Distance Learning (ODL)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Online Programmes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Digital Nodal Centres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260" y="4705484"/>
            <a:ext cx="10744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3.  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Skill Development and Employability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Internship/ Apprenticeship embedded Degree Programmes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Industry Institute Linkage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Curriculum and Guidelines for Life Skills (</a:t>
            </a:r>
            <a:r>
              <a:rPr lang="en-IN" b="1" dirty="0" err="1" smtClean="0">
                <a:solidFill>
                  <a:schemeClr val="tx2"/>
                </a:solidFill>
                <a:ea typeface="Calibri"/>
                <a:cs typeface="Calibri"/>
              </a:rPr>
              <a:t>Jeevan</a:t>
            </a: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n-IN" b="1" dirty="0" err="1" smtClean="0">
                <a:solidFill>
                  <a:schemeClr val="tx2"/>
                </a:solidFill>
                <a:ea typeface="Calibri"/>
                <a:cs typeface="Calibri"/>
              </a:rPr>
              <a:t>Kaushal</a:t>
            </a: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)2.0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Guidelines for engaging Professor of Practice in Universities and Colleges</a:t>
            </a:r>
          </a:p>
        </p:txBody>
      </p:sp>
      <p:sp>
        <p:nvSpPr>
          <p:cNvPr id="15" name="object 5"/>
          <p:cNvSpPr txBox="1"/>
          <p:nvPr/>
        </p:nvSpPr>
        <p:spPr>
          <a:xfrm>
            <a:off x="725260" y="1066800"/>
            <a:ext cx="1066527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Implementation of UTSAH </a:t>
            </a:r>
            <a:r>
              <a:rPr lang="en-US" sz="16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Education)</a:t>
            </a:r>
            <a:r>
              <a:rPr lang="en-US" sz="22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</a:t>
            </a:r>
            <a:endParaRPr lang="en-US" sz="2200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UTSAH portal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000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b="1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590490"/>
            <a:ext cx="3333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703" y="1372225"/>
            <a:ext cx="960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4</a:t>
            </a:r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.  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Research, Innovation and Entrepreneurship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Research and Development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4721" y="2092404"/>
            <a:ext cx="9296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5.  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Capacity Building of Teachers for Quality Education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Faculty Vacancy tracking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Capacity Building of </a:t>
            </a:r>
            <a:r>
              <a:rPr lang="en-IN" b="1" dirty="0">
                <a:solidFill>
                  <a:schemeClr val="tx2"/>
                </a:solidFill>
                <a:ea typeface="Calibri"/>
                <a:cs typeface="Calibri"/>
              </a:rPr>
              <a:t>F</a:t>
            </a: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aculty Members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Teacher training Programmes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5703" y="3436728"/>
            <a:ext cx="10744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6</a:t>
            </a:r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.  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Governance and Autonomy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Institutional Development Plan (IDP)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Redressal of Grievances of Students Regulations, 2023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Institutions deemed-to-be-Universities regulations, 2023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Conferment of Autonomous Status upon Colleges and Measures for Maintenance of </a:t>
            </a:r>
          </a:p>
          <a:p>
            <a:pPr lvl="0" algn="just"/>
            <a:r>
              <a:rPr lang="en-IN" b="1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      Standards in Autonomous Colleges Regulations, 2023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4721" y="5315174"/>
            <a:ext cx="1066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7.  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Accreditation and Excellence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Accreditation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Excellence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764721" y="990600"/>
            <a:ext cx="1066527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Implementation of UTSAH </a:t>
            </a:r>
            <a:r>
              <a:rPr lang="en-US" sz="16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Education)</a:t>
            </a:r>
            <a:r>
              <a:rPr lang="en-US" sz="22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</a:t>
            </a:r>
            <a:endParaRPr lang="en-US" sz="2200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UTSAH portal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38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62000" y="4122888"/>
            <a:ext cx="10744196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AutoNum type="arabicParenR"/>
            </a:pP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Institutionalization of 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YouTube channel </a:t>
            </a: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 Institute level.</a:t>
            </a:r>
            <a:endParaRPr lang="en-US" sz="2200" b="1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AutoNum type="arabicParenR"/>
            </a:pP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Implementation of UTSAH </a:t>
            </a:r>
            <a:r>
              <a:rPr lang="en-US" sz="17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7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Education)</a:t>
            </a:r>
            <a:r>
              <a:rPr lang="en-US" sz="22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</a:t>
            </a:r>
            <a:endParaRPr lang="en-US" sz="2200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marR="5080" lvl="0" indent="-34290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3)   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other item with the permission of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Chairperson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Agenda</a:t>
            </a:r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118" y="1153180"/>
            <a:ext cx="10970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7407" y="534116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1252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32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Jan. 2024</a:t>
            </a:r>
            <a:r>
              <a:rPr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29995"/>
            <a:ext cx="106679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AutoNum type="arabicParenR"/>
            </a:pP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24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maintaining </a:t>
            </a:r>
            <a:r>
              <a:rPr lang="en-US" sz="24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students’ </a:t>
            </a:r>
            <a:r>
              <a:rPr lang="en-US" sz="24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tempo </a:t>
            </a:r>
            <a:r>
              <a:rPr lang="en-US" sz="24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required for subsequent years, from the 1st year</a:t>
            </a: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4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Impact of Academic Audit </a:t>
            </a:r>
            <a:r>
              <a:rPr lang="en-US" sz="2400" b="1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on expected outcomes, do the departments really achieving what they are expecting.</a:t>
            </a:r>
          </a:p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AutoNum type="arabicParenR"/>
            </a:pPr>
            <a:endParaRPr lang="en-US" sz="2400" b="1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118" y="3515380"/>
            <a:ext cx="459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6409492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UTSAH portal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965" y="1433903"/>
            <a:ext cx="1059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8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.   Equitable and Inclusive Education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Gender Parity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Fostering Social Responsibility &amp; Community Engagement in Higher Education Institutions in India 2.0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err="1" smtClean="0">
                <a:solidFill>
                  <a:schemeClr val="tx2"/>
                </a:solidFill>
                <a:ea typeface="Calibri"/>
                <a:cs typeface="Calibri"/>
              </a:rPr>
              <a:t>Mulya</a:t>
            </a: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n-IN" b="1" dirty="0" err="1" smtClean="0">
                <a:solidFill>
                  <a:schemeClr val="tx2"/>
                </a:solidFill>
                <a:ea typeface="Calibri"/>
                <a:cs typeface="Calibri"/>
              </a:rPr>
              <a:t>Pravah</a:t>
            </a: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 2.0 – Inculcation of Human Values and Professional Ethics in Higher Education Institutions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Guidelines and Curriculum Framework for Environment Education at undergraduate level released on World Environment Day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Credit-Based Course on Pedagogical Aspects for Teaching </a:t>
            </a:r>
            <a:r>
              <a:rPr lang="en-IN" b="1" dirty="0" err="1" smtClean="0">
                <a:solidFill>
                  <a:schemeClr val="tx2"/>
                </a:solidFill>
                <a:ea typeface="Calibri"/>
                <a:cs typeface="Calibri"/>
              </a:rPr>
              <a:t>Divyangjans</a:t>
            </a: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 and Persons with Specific Disabilities (SLDs)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Accessibility Guidelines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Guidelines for Promotion of Physical Fitness. Sports, Students Health, Welfare, Psychological and Emotional Well-Being at Higher Educational Institutions in India</a:t>
            </a:r>
          </a:p>
          <a:p>
            <a:pPr marL="342900" lvl="0" indent="-342900" algn="just">
              <a:buFont typeface="Wingdings" pitchFamily="2" charset="2"/>
              <a:buChar char="Ø"/>
            </a:pPr>
            <a:endParaRPr lang="en-IN" sz="1600" b="1" dirty="0" smtClean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965" y="4602913"/>
            <a:ext cx="1074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9</a:t>
            </a:r>
            <a:r>
              <a:rPr lang="en-IN" b="1" dirty="0" smtClean="0">
                <a:solidFill>
                  <a:srgbClr val="C00000"/>
                </a:solidFill>
                <a:ea typeface="Calibri"/>
                <a:cs typeface="Calibri"/>
              </a:rPr>
              <a:t>.  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Promotion of Indian Languages and Indian Knowledge Systems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Courses in Indian Languages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Embedding Indian Knowledge System in the Curriculum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Guidelines for Training Orientation of Faculty on Indian Knowledge System (IKS)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Guidelines for introducing courses based on Indian Heritage and Culture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Guidelines for Empanelment of Artists/Artisans in Residence in Higher Education Institutions</a:t>
            </a:r>
          </a:p>
          <a:p>
            <a:pPr marL="342900" lvl="0" indent="-342900" algn="just">
              <a:buFont typeface="Wingdings" pitchFamily="2" charset="2"/>
              <a:buChar char="Ø"/>
            </a:pPr>
            <a:endParaRPr lang="en-IN" sz="1600" b="1" dirty="0" smtClean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731226" y="943417"/>
            <a:ext cx="1066527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Implementation of UTSAH </a:t>
            </a:r>
            <a:r>
              <a:rPr lang="en-US" sz="16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Education)</a:t>
            </a:r>
            <a:r>
              <a:rPr lang="en-US" sz="22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</a:t>
            </a:r>
            <a:endParaRPr lang="en-US" sz="2200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89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1218" y="2057400"/>
            <a:ext cx="1066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>
                <a:solidFill>
                  <a:srgbClr val="C00000"/>
                </a:solidFill>
                <a:ea typeface="Calibri"/>
                <a:cs typeface="Calibri"/>
              </a:rPr>
              <a:t>10</a:t>
            </a:r>
            <a:r>
              <a:rPr lang="en-IN" sz="2000" b="1" dirty="0">
                <a:solidFill>
                  <a:srgbClr val="C00000"/>
                </a:solidFill>
                <a:ea typeface="Calibri"/>
                <a:cs typeface="Calibri"/>
              </a:rPr>
              <a:t>. </a:t>
            </a:r>
            <a:r>
              <a:rPr lang="en-IN" sz="2000" b="1" dirty="0" smtClean="0">
                <a:solidFill>
                  <a:srgbClr val="C00000"/>
                </a:solidFill>
                <a:ea typeface="Calibri"/>
                <a:cs typeface="Calibri"/>
              </a:rPr>
              <a:t>Internationalization of Education</a:t>
            </a:r>
            <a:endParaRPr lang="en-IN" sz="2000" b="1" dirty="0">
              <a:solidFill>
                <a:srgbClr val="C00000"/>
              </a:solidFill>
              <a:ea typeface="Calibri"/>
              <a:cs typeface="Calibri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Academic and Research Collaboration between Indian and Foreign Higher Education Institutions</a:t>
            </a:r>
            <a:endParaRPr lang="en-IN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Office for International Affairs</a:t>
            </a:r>
            <a:endParaRPr lang="en-IN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Alumni Connect</a:t>
            </a:r>
            <a:endParaRPr lang="en-IN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  <a:ea typeface="Calibri"/>
                <a:cs typeface="Calibri"/>
              </a:rPr>
              <a:t>Setting up and Operation of Campuses of Foreign Higher Educational Institutions in India</a:t>
            </a:r>
            <a:endParaRPr lang="en-IN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UTSAH portal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53939" y="1371600"/>
            <a:ext cx="1066527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 Implementation of UTSAH </a:t>
            </a:r>
            <a:r>
              <a:rPr lang="en-US" sz="16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Undertaking Transformative Strategies and Actions in Higher Education)</a:t>
            </a:r>
            <a:r>
              <a:rPr lang="en-US" sz="22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</a:t>
            </a:r>
            <a:endParaRPr lang="en-US" sz="2200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522" y="59049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3124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01570" y="3048000"/>
            <a:ext cx="7789545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 marR="5080" indent="-2574925">
              <a:lnSpc>
                <a:spcPts val="465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 Chairman 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 pitchFamily="18" charset="0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86212" y="6607073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sz="1500" spc="-5" dirty="0" smtClean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r>
              <a:rPr lang="en-US" sz="15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Any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other item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44500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6809003" y="0"/>
                </a:moveTo>
                <a:lnTo>
                  <a:pt x="271741" y="0"/>
                </a:lnTo>
                <a:lnTo>
                  <a:pt x="222896" y="4378"/>
                </a:lnTo>
                <a:lnTo>
                  <a:pt x="176923" y="17001"/>
                </a:lnTo>
                <a:lnTo>
                  <a:pt x="134589" y="37101"/>
                </a:lnTo>
                <a:lnTo>
                  <a:pt x="96663" y="63911"/>
                </a:lnTo>
                <a:lnTo>
                  <a:pt x="63911" y="96663"/>
                </a:lnTo>
                <a:lnTo>
                  <a:pt x="37101" y="134589"/>
                </a:lnTo>
                <a:lnTo>
                  <a:pt x="17001" y="176923"/>
                </a:lnTo>
                <a:lnTo>
                  <a:pt x="4378" y="222896"/>
                </a:lnTo>
                <a:lnTo>
                  <a:pt x="0" y="271741"/>
                </a:lnTo>
                <a:lnTo>
                  <a:pt x="0" y="1358658"/>
                </a:lnTo>
                <a:lnTo>
                  <a:pt x="4378" y="1407503"/>
                </a:lnTo>
                <a:lnTo>
                  <a:pt x="17001" y="1453477"/>
                </a:lnTo>
                <a:lnTo>
                  <a:pt x="37101" y="1495810"/>
                </a:lnTo>
                <a:lnTo>
                  <a:pt x="63911" y="1533737"/>
                </a:lnTo>
                <a:lnTo>
                  <a:pt x="96663" y="1566489"/>
                </a:lnTo>
                <a:lnTo>
                  <a:pt x="134589" y="1593299"/>
                </a:lnTo>
                <a:lnTo>
                  <a:pt x="176923" y="1613399"/>
                </a:lnTo>
                <a:lnTo>
                  <a:pt x="222896" y="1626022"/>
                </a:lnTo>
                <a:lnTo>
                  <a:pt x="271741" y="1630400"/>
                </a:lnTo>
                <a:lnTo>
                  <a:pt x="6809003" y="1630400"/>
                </a:lnTo>
                <a:lnTo>
                  <a:pt x="6857848" y="1626022"/>
                </a:lnTo>
                <a:lnTo>
                  <a:pt x="6903820" y="1613399"/>
                </a:lnTo>
                <a:lnTo>
                  <a:pt x="6946152" y="1593299"/>
                </a:lnTo>
                <a:lnTo>
                  <a:pt x="6984076" y="1566489"/>
                </a:lnTo>
                <a:lnTo>
                  <a:pt x="7016826" y="1533737"/>
                </a:lnTo>
                <a:lnTo>
                  <a:pt x="7043634" y="1495810"/>
                </a:lnTo>
                <a:lnTo>
                  <a:pt x="7063732" y="1453477"/>
                </a:lnTo>
                <a:lnTo>
                  <a:pt x="7076354" y="1407503"/>
                </a:lnTo>
                <a:lnTo>
                  <a:pt x="7080732" y="1358658"/>
                </a:lnTo>
                <a:lnTo>
                  <a:pt x="7080732" y="271741"/>
                </a:lnTo>
                <a:lnTo>
                  <a:pt x="7076354" y="222896"/>
                </a:lnTo>
                <a:lnTo>
                  <a:pt x="7063732" y="176923"/>
                </a:lnTo>
                <a:lnTo>
                  <a:pt x="7043634" y="134589"/>
                </a:lnTo>
                <a:lnTo>
                  <a:pt x="7016826" y="96663"/>
                </a:lnTo>
                <a:lnTo>
                  <a:pt x="6984076" y="63911"/>
                </a:lnTo>
                <a:lnTo>
                  <a:pt x="6946152" y="37101"/>
                </a:lnTo>
                <a:lnTo>
                  <a:pt x="6903820" y="17001"/>
                </a:lnTo>
                <a:lnTo>
                  <a:pt x="6857848" y="4378"/>
                </a:lnTo>
                <a:lnTo>
                  <a:pt x="6809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0" y="271741"/>
                </a:moveTo>
                <a:lnTo>
                  <a:pt x="4378" y="222896"/>
                </a:lnTo>
                <a:lnTo>
                  <a:pt x="17001" y="176923"/>
                </a:lnTo>
                <a:lnTo>
                  <a:pt x="37101" y="134589"/>
                </a:lnTo>
                <a:lnTo>
                  <a:pt x="63911" y="96663"/>
                </a:lnTo>
                <a:lnTo>
                  <a:pt x="96663" y="63911"/>
                </a:lnTo>
                <a:lnTo>
                  <a:pt x="134589" y="37101"/>
                </a:lnTo>
                <a:lnTo>
                  <a:pt x="176923" y="17001"/>
                </a:lnTo>
                <a:lnTo>
                  <a:pt x="222896" y="4378"/>
                </a:lnTo>
                <a:lnTo>
                  <a:pt x="271741" y="0"/>
                </a:lnTo>
                <a:lnTo>
                  <a:pt x="6809003" y="0"/>
                </a:lnTo>
                <a:lnTo>
                  <a:pt x="6857848" y="4378"/>
                </a:lnTo>
                <a:lnTo>
                  <a:pt x="6903820" y="17001"/>
                </a:lnTo>
                <a:lnTo>
                  <a:pt x="6946152" y="37101"/>
                </a:lnTo>
                <a:lnTo>
                  <a:pt x="6984076" y="63911"/>
                </a:lnTo>
                <a:lnTo>
                  <a:pt x="7016826" y="96663"/>
                </a:lnTo>
                <a:lnTo>
                  <a:pt x="7043634" y="134589"/>
                </a:lnTo>
                <a:lnTo>
                  <a:pt x="7063732" y="176923"/>
                </a:lnTo>
                <a:lnTo>
                  <a:pt x="7076354" y="222896"/>
                </a:lnTo>
                <a:lnTo>
                  <a:pt x="7080732" y="271741"/>
                </a:lnTo>
                <a:lnTo>
                  <a:pt x="7080732" y="1358658"/>
                </a:lnTo>
                <a:lnTo>
                  <a:pt x="7076354" y="1407503"/>
                </a:lnTo>
                <a:lnTo>
                  <a:pt x="7063732" y="1453477"/>
                </a:lnTo>
                <a:lnTo>
                  <a:pt x="7043634" y="1495810"/>
                </a:lnTo>
                <a:lnTo>
                  <a:pt x="7016826" y="1533737"/>
                </a:lnTo>
                <a:lnTo>
                  <a:pt x="6984076" y="1566489"/>
                </a:lnTo>
                <a:lnTo>
                  <a:pt x="6946152" y="1593299"/>
                </a:lnTo>
                <a:lnTo>
                  <a:pt x="6903820" y="1613399"/>
                </a:lnTo>
                <a:lnTo>
                  <a:pt x="6857848" y="1626022"/>
                </a:lnTo>
                <a:lnTo>
                  <a:pt x="6809003" y="1630400"/>
                </a:lnTo>
                <a:lnTo>
                  <a:pt x="271741" y="1630400"/>
                </a:lnTo>
                <a:lnTo>
                  <a:pt x="222896" y="1626022"/>
                </a:lnTo>
                <a:lnTo>
                  <a:pt x="176923" y="1613399"/>
                </a:lnTo>
                <a:lnTo>
                  <a:pt x="134589" y="1593299"/>
                </a:lnTo>
                <a:lnTo>
                  <a:pt x="96663" y="1566489"/>
                </a:lnTo>
                <a:lnTo>
                  <a:pt x="63911" y="1533737"/>
                </a:lnTo>
                <a:lnTo>
                  <a:pt x="37101" y="1495810"/>
                </a:lnTo>
                <a:lnTo>
                  <a:pt x="17001" y="1453477"/>
                </a:lnTo>
                <a:lnTo>
                  <a:pt x="4378" y="1407503"/>
                </a:lnTo>
                <a:lnTo>
                  <a:pt x="0" y="1358658"/>
                </a:lnTo>
                <a:lnTo>
                  <a:pt x="0" y="27174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9" y="3837432"/>
            <a:ext cx="7444740" cy="1551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3339160"/>
            <a:ext cx="6144296" cy="702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920" y="3565817"/>
            <a:ext cx="203835" cy="231775"/>
          </a:xfrm>
          <a:custGeom>
            <a:avLst/>
            <a:gdLst/>
            <a:ahLst/>
            <a:cxnLst/>
            <a:rect l="l" t="t" r="r" b="b"/>
            <a:pathLst>
              <a:path w="203835" h="231775">
                <a:moveTo>
                  <a:pt x="103162" y="0"/>
                </a:moveTo>
                <a:lnTo>
                  <a:pt x="0" y="231622"/>
                </a:lnTo>
                <a:lnTo>
                  <a:pt x="203352" y="231622"/>
                </a:lnTo>
                <a:lnTo>
                  <a:pt x="103162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8548" y="3375368"/>
            <a:ext cx="356235" cy="628650"/>
          </a:xfrm>
          <a:custGeom>
            <a:avLst/>
            <a:gdLst/>
            <a:ahLst/>
            <a:cxnLst/>
            <a:rect l="l" t="t" r="r" b="b"/>
            <a:pathLst>
              <a:path w="356234" h="628650">
                <a:moveTo>
                  <a:pt x="179539" y="0"/>
                </a:moveTo>
                <a:lnTo>
                  <a:pt x="136170" y="5889"/>
                </a:lnTo>
                <a:lnTo>
                  <a:pt x="98320" y="23556"/>
                </a:lnTo>
                <a:lnTo>
                  <a:pt x="65989" y="53004"/>
                </a:lnTo>
                <a:lnTo>
                  <a:pt x="39179" y="94233"/>
                </a:lnTo>
                <a:lnTo>
                  <a:pt x="14102" y="166918"/>
                </a:lnTo>
                <a:lnTo>
                  <a:pt x="6267" y="211356"/>
                </a:lnTo>
                <a:lnTo>
                  <a:pt x="1566" y="261190"/>
                </a:lnTo>
                <a:lnTo>
                  <a:pt x="0" y="316420"/>
                </a:lnTo>
                <a:lnTo>
                  <a:pt x="2420" y="381675"/>
                </a:lnTo>
                <a:lnTo>
                  <a:pt x="9680" y="439745"/>
                </a:lnTo>
                <a:lnTo>
                  <a:pt x="21781" y="490631"/>
                </a:lnTo>
                <a:lnTo>
                  <a:pt x="38721" y="534334"/>
                </a:lnTo>
                <a:lnTo>
                  <a:pt x="60502" y="570852"/>
                </a:lnTo>
                <a:lnTo>
                  <a:pt x="111091" y="614011"/>
                </a:lnTo>
                <a:lnTo>
                  <a:pt x="178549" y="628395"/>
                </a:lnTo>
                <a:lnTo>
                  <a:pt x="203033" y="626845"/>
                </a:lnTo>
                <a:lnTo>
                  <a:pt x="245686" y="614444"/>
                </a:lnTo>
                <a:lnTo>
                  <a:pt x="284467" y="585352"/>
                </a:lnTo>
                <a:lnTo>
                  <a:pt x="318438" y="534641"/>
                </a:lnTo>
                <a:lnTo>
                  <a:pt x="342434" y="464677"/>
                </a:lnTo>
                <a:lnTo>
                  <a:pt x="350031" y="421884"/>
                </a:lnTo>
                <a:lnTo>
                  <a:pt x="354588" y="373790"/>
                </a:lnTo>
                <a:lnTo>
                  <a:pt x="356107" y="320395"/>
                </a:lnTo>
                <a:lnTo>
                  <a:pt x="354557" y="257885"/>
                </a:lnTo>
                <a:lnTo>
                  <a:pt x="349907" y="203777"/>
                </a:lnTo>
                <a:lnTo>
                  <a:pt x="342156" y="158071"/>
                </a:lnTo>
                <a:lnTo>
                  <a:pt x="331304" y="120764"/>
                </a:lnTo>
                <a:lnTo>
                  <a:pt x="303093" y="64287"/>
                </a:lnTo>
                <a:lnTo>
                  <a:pt x="268071" y="27279"/>
                </a:lnTo>
                <a:lnTo>
                  <a:pt x="226715" y="6819"/>
                </a:lnTo>
                <a:lnTo>
                  <a:pt x="179539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3823" y="3353041"/>
            <a:ext cx="692785" cy="688975"/>
          </a:xfrm>
          <a:custGeom>
            <a:avLst/>
            <a:gdLst/>
            <a:ahLst/>
            <a:cxnLst/>
            <a:rect l="l" t="t" r="r" b="b"/>
            <a:pathLst>
              <a:path w="692784" h="688975">
                <a:moveTo>
                  <a:pt x="0" y="0"/>
                </a:moveTo>
                <a:lnTo>
                  <a:pt x="347179" y="0"/>
                </a:lnTo>
                <a:lnTo>
                  <a:pt x="347179" y="18351"/>
                </a:lnTo>
                <a:lnTo>
                  <a:pt x="329819" y="18351"/>
                </a:lnTo>
                <a:lnTo>
                  <a:pt x="311761" y="18863"/>
                </a:lnTo>
                <a:lnTo>
                  <a:pt x="269220" y="31019"/>
                </a:lnTo>
                <a:lnTo>
                  <a:pt x="250523" y="74277"/>
                </a:lnTo>
                <a:lnTo>
                  <a:pt x="248970" y="121018"/>
                </a:lnTo>
                <a:lnTo>
                  <a:pt x="248970" y="450342"/>
                </a:lnTo>
                <a:lnTo>
                  <a:pt x="249823" y="491666"/>
                </a:lnTo>
                <a:lnTo>
                  <a:pt x="256643" y="551431"/>
                </a:lnTo>
                <a:lnTo>
                  <a:pt x="280657" y="596657"/>
                </a:lnTo>
                <a:lnTo>
                  <a:pt x="324149" y="626937"/>
                </a:lnTo>
                <a:lnTo>
                  <a:pt x="363578" y="636609"/>
                </a:lnTo>
                <a:lnTo>
                  <a:pt x="386359" y="637819"/>
                </a:lnTo>
                <a:lnTo>
                  <a:pt x="412631" y="636285"/>
                </a:lnTo>
                <a:lnTo>
                  <a:pt x="459132" y="624012"/>
                </a:lnTo>
                <a:lnTo>
                  <a:pt x="497366" y="599830"/>
                </a:lnTo>
                <a:lnTo>
                  <a:pt x="526131" y="565978"/>
                </a:lnTo>
                <a:lnTo>
                  <a:pt x="545243" y="519994"/>
                </a:lnTo>
                <a:lnTo>
                  <a:pt x="554787" y="444855"/>
                </a:lnTo>
                <a:lnTo>
                  <a:pt x="555980" y="395287"/>
                </a:lnTo>
                <a:lnTo>
                  <a:pt x="555980" y="121018"/>
                </a:lnTo>
                <a:lnTo>
                  <a:pt x="553626" y="82335"/>
                </a:lnTo>
                <a:lnTo>
                  <a:pt x="535895" y="40178"/>
                </a:lnTo>
                <a:lnTo>
                  <a:pt x="495847" y="21207"/>
                </a:lnTo>
                <a:lnTo>
                  <a:pt x="459765" y="18351"/>
                </a:lnTo>
                <a:lnTo>
                  <a:pt x="459765" y="0"/>
                </a:lnTo>
                <a:lnTo>
                  <a:pt x="692378" y="0"/>
                </a:lnTo>
                <a:lnTo>
                  <a:pt x="692378" y="18351"/>
                </a:lnTo>
                <a:lnTo>
                  <a:pt x="678484" y="18351"/>
                </a:lnTo>
                <a:lnTo>
                  <a:pt x="664938" y="19065"/>
                </a:lnTo>
                <a:lnTo>
                  <a:pt x="622597" y="36180"/>
                </a:lnTo>
                <a:lnTo>
                  <a:pt x="601271" y="73498"/>
                </a:lnTo>
                <a:lnTo>
                  <a:pt x="597649" y="121018"/>
                </a:lnTo>
                <a:lnTo>
                  <a:pt x="597649" y="376440"/>
                </a:lnTo>
                <a:lnTo>
                  <a:pt x="596672" y="431590"/>
                </a:lnTo>
                <a:lnTo>
                  <a:pt x="593742" y="478493"/>
                </a:lnTo>
                <a:lnTo>
                  <a:pt x="588857" y="517149"/>
                </a:lnTo>
                <a:lnTo>
                  <a:pt x="571399" y="573315"/>
                </a:lnTo>
                <a:lnTo>
                  <a:pt x="533338" y="621673"/>
                </a:lnTo>
                <a:lnTo>
                  <a:pt x="472880" y="663582"/>
                </a:lnTo>
                <a:lnTo>
                  <a:pt x="434349" y="677378"/>
                </a:lnTo>
                <a:lnTo>
                  <a:pt x="390298" y="685656"/>
                </a:lnTo>
                <a:lnTo>
                  <a:pt x="340728" y="688416"/>
                </a:lnTo>
                <a:lnTo>
                  <a:pt x="299563" y="686958"/>
                </a:lnTo>
                <a:lnTo>
                  <a:pt x="232112" y="675300"/>
                </a:lnTo>
                <a:lnTo>
                  <a:pt x="175727" y="648113"/>
                </a:lnTo>
                <a:lnTo>
                  <a:pt x="129849" y="607441"/>
                </a:lnTo>
                <a:lnTo>
                  <a:pt x="102353" y="556821"/>
                </a:lnTo>
                <a:lnTo>
                  <a:pt x="88961" y="490113"/>
                </a:lnTo>
                <a:lnTo>
                  <a:pt x="87287" y="450342"/>
                </a:lnTo>
                <a:lnTo>
                  <a:pt x="87287" y="121018"/>
                </a:lnTo>
                <a:lnTo>
                  <a:pt x="86884" y="94748"/>
                </a:lnTo>
                <a:lnTo>
                  <a:pt x="80848" y="48856"/>
                </a:lnTo>
                <a:lnTo>
                  <a:pt x="48913" y="2263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4939" y="3353041"/>
            <a:ext cx="713740" cy="673100"/>
          </a:xfrm>
          <a:custGeom>
            <a:avLst/>
            <a:gdLst/>
            <a:ahLst/>
            <a:cxnLst/>
            <a:rect l="l" t="t" r="r" b="b"/>
            <a:pathLst>
              <a:path w="713740" h="673100">
                <a:moveTo>
                  <a:pt x="0" y="0"/>
                </a:moveTo>
                <a:lnTo>
                  <a:pt x="322389" y="0"/>
                </a:lnTo>
                <a:lnTo>
                  <a:pt x="322389" y="18351"/>
                </a:lnTo>
                <a:lnTo>
                  <a:pt x="308000" y="18351"/>
                </a:lnTo>
                <a:lnTo>
                  <a:pt x="294470" y="18879"/>
                </a:lnTo>
                <a:lnTo>
                  <a:pt x="255435" y="38354"/>
                </a:lnTo>
                <a:lnTo>
                  <a:pt x="255435" y="44640"/>
                </a:lnTo>
                <a:lnTo>
                  <a:pt x="277750" y="101836"/>
                </a:lnTo>
                <a:lnTo>
                  <a:pt x="416623" y="357098"/>
                </a:lnTo>
                <a:lnTo>
                  <a:pt x="537641" y="154254"/>
                </a:lnTo>
                <a:lnTo>
                  <a:pt x="557384" y="120182"/>
                </a:lnTo>
                <a:lnTo>
                  <a:pt x="571485" y="92376"/>
                </a:lnTo>
                <a:lnTo>
                  <a:pt x="579945" y="70833"/>
                </a:lnTo>
                <a:lnTo>
                  <a:pt x="582764" y="55549"/>
                </a:lnTo>
                <a:lnTo>
                  <a:pt x="581959" y="49134"/>
                </a:lnTo>
                <a:lnTo>
                  <a:pt x="545946" y="23317"/>
                </a:lnTo>
                <a:lnTo>
                  <a:pt x="507873" y="18351"/>
                </a:lnTo>
                <a:lnTo>
                  <a:pt x="507873" y="0"/>
                </a:lnTo>
                <a:lnTo>
                  <a:pt x="713206" y="0"/>
                </a:lnTo>
                <a:lnTo>
                  <a:pt x="713206" y="18351"/>
                </a:lnTo>
                <a:lnTo>
                  <a:pt x="697554" y="21237"/>
                </a:lnTo>
                <a:lnTo>
                  <a:pt x="683823" y="25422"/>
                </a:lnTo>
                <a:lnTo>
                  <a:pt x="647928" y="52607"/>
                </a:lnTo>
                <a:lnTo>
                  <a:pt x="608747" y="109395"/>
                </a:lnTo>
                <a:lnTo>
                  <a:pt x="583768" y="151269"/>
                </a:lnTo>
                <a:lnTo>
                  <a:pt x="437946" y="394792"/>
                </a:lnTo>
                <a:lnTo>
                  <a:pt x="437946" y="557479"/>
                </a:lnTo>
                <a:lnTo>
                  <a:pt x="438287" y="581048"/>
                </a:lnTo>
                <a:lnTo>
                  <a:pt x="443407" y="622198"/>
                </a:lnTo>
                <a:lnTo>
                  <a:pt x="473704" y="648746"/>
                </a:lnTo>
                <a:lnTo>
                  <a:pt x="507873" y="654189"/>
                </a:lnTo>
                <a:lnTo>
                  <a:pt x="545566" y="654189"/>
                </a:lnTo>
                <a:lnTo>
                  <a:pt x="545566" y="672541"/>
                </a:lnTo>
                <a:lnTo>
                  <a:pt x="168135" y="672541"/>
                </a:lnTo>
                <a:lnTo>
                  <a:pt x="168135" y="654189"/>
                </a:lnTo>
                <a:lnTo>
                  <a:pt x="203352" y="654189"/>
                </a:lnTo>
                <a:lnTo>
                  <a:pt x="217456" y="653539"/>
                </a:lnTo>
                <a:lnTo>
                  <a:pt x="256577" y="639679"/>
                </a:lnTo>
                <a:lnTo>
                  <a:pt x="274899" y="598389"/>
                </a:lnTo>
                <a:lnTo>
                  <a:pt x="276263" y="557479"/>
                </a:lnTo>
                <a:lnTo>
                  <a:pt x="276263" y="422567"/>
                </a:lnTo>
                <a:lnTo>
                  <a:pt x="118046" y="134416"/>
                </a:lnTo>
                <a:lnTo>
                  <a:pt x="96225" y="96149"/>
                </a:lnTo>
                <a:lnTo>
                  <a:pt x="62993" y="45928"/>
                </a:lnTo>
                <a:lnTo>
                  <a:pt x="29022" y="2250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2992" y="3353041"/>
            <a:ext cx="779145" cy="673100"/>
          </a:xfrm>
          <a:custGeom>
            <a:avLst/>
            <a:gdLst/>
            <a:ahLst/>
            <a:cxnLst/>
            <a:rect l="l" t="t" r="r" b="b"/>
            <a:pathLst>
              <a:path w="779145" h="673100">
                <a:moveTo>
                  <a:pt x="0" y="0"/>
                </a:moveTo>
                <a:lnTo>
                  <a:pt x="334784" y="0"/>
                </a:lnTo>
                <a:lnTo>
                  <a:pt x="334784" y="18351"/>
                </a:lnTo>
                <a:lnTo>
                  <a:pt x="318692" y="18972"/>
                </a:lnTo>
                <a:lnTo>
                  <a:pt x="304647" y="20834"/>
                </a:lnTo>
                <a:lnTo>
                  <a:pt x="266426" y="43993"/>
                </a:lnTo>
                <a:lnTo>
                  <a:pt x="256784" y="91947"/>
                </a:lnTo>
                <a:lnTo>
                  <a:pt x="256412" y="115074"/>
                </a:lnTo>
                <a:lnTo>
                  <a:pt x="256412" y="324370"/>
                </a:lnTo>
                <a:lnTo>
                  <a:pt x="505891" y="122504"/>
                </a:lnTo>
                <a:lnTo>
                  <a:pt x="544942" y="84564"/>
                </a:lnTo>
                <a:lnTo>
                  <a:pt x="557961" y="55054"/>
                </a:lnTo>
                <a:lnTo>
                  <a:pt x="556628" y="46129"/>
                </a:lnTo>
                <a:lnTo>
                  <a:pt x="517664" y="20834"/>
                </a:lnTo>
                <a:lnTo>
                  <a:pt x="482574" y="18351"/>
                </a:lnTo>
                <a:lnTo>
                  <a:pt x="482574" y="0"/>
                </a:lnTo>
                <a:lnTo>
                  <a:pt x="744943" y="0"/>
                </a:lnTo>
                <a:lnTo>
                  <a:pt x="744943" y="18351"/>
                </a:lnTo>
                <a:lnTo>
                  <a:pt x="728285" y="20076"/>
                </a:lnTo>
                <a:lnTo>
                  <a:pt x="713514" y="22756"/>
                </a:lnTo>
                <a:lnTo>
                  <a:pt x="676331" y="39108"/>
                </a:lnTo>
                <a:lnTo>
                  <a:pt x="630081" y="73456"/>
                </a:lnTo>
                <a:lnTo>
                  <a:pt x="597141" y="99695"/>
                </a:lnTo>
                <a:lnTo>
                  <a:pt x="400240" y="257416"/>
                </a:lnTo>
                <a:lnTo>
                  <a:pt x="636828" y="553504"/>
                </a:lnTo>
                <a:lnTo>
                  <a:pt x="683444" y="605958"/>
                </a:lnTo>
                <a:lnTo>
                  <a:pt x="723125" y="638314"/>
                </a:lnTo>
                <a:lnTo>
                  <a:pt x="764230" y="653196"/>
                </a:lnTo>
                <a:lnTo>
                  <a:pt x="778675" y="654189"/>
                </a:lnTo>
                <a:lnTo>
                  <a:pt x="778675" y="672541"/>
                </a:lnTo>
                <a:lnTo>
                  <a:pt x="428523" y="672541"/>
                </a:lnTo>
                <a:lnTo>
                  <a:pt x="428523" y="654189"/>
                </a:lnTo>
                <a:lnTo>
                  <a:pt x="443663" y="652423"/>
                </a:lnTo>
                <a:lnTo>
                  <a:pt x="455860" y="650097"/>
                </a:lnTo>
                <a:lnTo>
                  <a:pt x="465113" y="647213"/>
                </a:lnTo>
                <a:lnTo>
                  <a:pt x="471423" y="643775"/>
                </a:lnTo>
                <a:lnTo>
                  <a:pt x="477862" y="638810"/>
                </a:lnTo>
                <a:lnTo>
                  <a:pt x="481088" y="632701"/>
                </a:lnTo>
                <a:lnTo>
                  <a:pt x="481088" y="625424"/>
                </a:lnTo>
                <a:lnTo>
                  <a:pt x="455419" y="573535"/>
                </a:lnTo>
                <a:lnTo>
                  <a:pt x="281216" y="353136"/>
                </a:lnTo>
                <a:lnTo>
                  <a:pt x="256412" y="373964"/>
                </a:lnTo>
                <a:lnTo>
                  <a:pt x="256412" y="557479"/>
                </a:lnTo>
                <a:lnTo>
                  <a:pt x="256784" y="581281"/>
                </a:lnTo>
                <a:lnTo>
                  <a:pt x="262369" y="622947"/>
                </a:lnTo>
                <a:lnTo>
                  <a:pt x="294879" y="649024"/>
                </a:lnTo>
                <a:lnTo>
                  <a:pt x="339242" y="654189"/>
                </a:lnTo>
                <a:lnTo>
                  <a:pt x="339242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6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753" y="3353041"/>
            <a:ext cx="695960" cy="688340"/>
          </a:xfrm>
          <a:custGeom>
            <a:avLst/>
            <a:gdLst/>
            <a:ahLst/>
            <a:cxnLst/>
            <a:rect l="l" t="t" r="r" b="b"/>
            <a:pathLst>
              <a:path w="695960" h="688339">
                <a:moveTo>
                  <a:pt x="0" y="0"/>
                </a:moveTo>
                <a:lnTo>
                  <a:pt x="238556" y="0"/>
                </a:lnTo>
                <a:lnTo>
                  <a:pt x="570369" y="417118"/>
                </a:lnTo>
                <a:lnTo>
                  <a:pt x="570369" y="127965"/>
                </a:lnTo>
                <a:lnTo>
                  <a:pt x="566027" y="77254"/>
                </a:lnTo>
                <a:lnTo>
                  <a:pt x="539088" y="33603"/>
                </a:lnTo>
                <a:lnTo>
                  <a:pt x="499159" y="19715"/>
                </a:lnTo>
                <a:lnTo>
                  <a:pt x="473151" y="18351"/>
                </a:lnTo>
                <a:lnTo>
                  <a:pt x="473151" y="0"/>
                </a:lnTo>
                <a:lnTo>
                  <a:pt x="695350" y="0"/>
                </a:lnTo>
                <a:lnTo>
                  <a:pt x="695350" y="18351"/>
                </a:lnTo>
                <a:lnTo>
                  <a:pt x="675774" y="21285"/>
                </a:lnTo>
                <a:lnTo>
                  <a:pt x="659699" y="24618"/>
                </a:lnTo>
                <a:lnTo>
                  <a:pt x="625046" y="43897"/>
                </a:lnTo>
                <a:lnTo>
                  <a:pt x="609114" y="87360"/>
                </a:lnTo>
                <a:lnTo>
                  <a:pt x="607072" y="127965"/>
                </a:lnTo>
                <a:lnTo>
                  <a:pt x="607072" y="687920"/>
                </a:lnTo>
                <a:lnTo>
                  <a:pt x="590207" y="687920"/>
                </a:lnTo>
                <a:lnTo>
                  <a:pt x="135394" y="127965"/>
                </a:lnTo>
                <a:lnTo>
                  <a:pt x="135394" y="555485"/>
                </a:lnTo>
                <a:lnTo>
                  <a:pt x="142032" y="604096"/>
                </a:lnTo>
                <a:lnTo>
                  <a:pt x="175685" y="642750"/>
                </a:lnTo>
                <a:lnTo>
                  <a:pt x="222694" y="654189"/>
                </a:lnTo>
                <a:lnTo>
                  <a:pt x="238556" y="654189"/>
                </a:lnTo>
                <a:lnTo>
                  <a:pt x="238556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5667" y="652577"/>
                </a:lnTo>
                <a:lnTo>
                  <a:pt x="47118" y="648236"/>
                </a:lnTo>
                <a:lnTo>
                  <a:pt x="86919" y="618259"/>
                </a:lnTo>
                <a:lnTo>
                  <a:pt x="97835" y="580316"/>
                </a:lnTo>
                <a:lnTo>
                  <a:pt x="99199" y="555485"/>
                </a:lnTo>
                <a:lnTo>
                  <a:pt x="99199" y="80848"/>
                </a:lnTo>
                <a:lnTo>
                  <a:pt x="74459" y="50747"/>
                </a:lnTo>
                <a:lnTo>
                  <a:pt x="38035" y="24027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3700" y="3353041"/>
            <a:ext cx="750570" cy="673100"/>
          </a:xfrm>
          <a:custGeom>
            <a:avLst/>
            <a:gdLst/>
            <a:ahLst/>
            <a:cxnLst/>
            <a:rect l="l" t="t" r="r" b="b"/>
            <a:pathLst>
              <a:path w="750570" h="673100">
                <a:moveTo>
                  <a:pt x="0" y="0"/>
                </a:moveTo>
                <a:lnTo>
                  <a:pt x="351637" y="0"/>
                </a:lnTo>
                <a:lnTo>
                  <a:pt x="351637" y="18351"/>
                </a:lnTo>
                <a:lnTo>
                  <a:pt x="329323" y="18351"/>
                </a:lnTo>
                <a:lnTo>
                  <a:pt x="315405" y="19003"/>
                </a:lnTo>
                <a:lnTo>
                  <a:pt x="276098" y="32861"/>
                </a:lnTo>
                <a:lnTo>
                  <a:pt x="257776" y="74153"/>
                </a:lnTo>
                <a:lnTo>
                  <a:pt x="256412" y="115074"/>
                </a:lnTo>
                <a:lnTo>
                  <a:pt x="256412" y="305523"/>
                </a:lnTo>
                <a:lnTo>
                  <a:pt x="493979" y="305523"/>
                </a:lnTo>
                <a:lnTo>
                  <a:pt x="493979" y="115074"/>
                </a:lnTo>
                <a:lnTo>
                  <a:pt x="492617" y="73163"/>
                </a:lnTo>
                <a:lnTo>
                  <a:pt x="473927" y="33067"/>
                </a:lnTo>
                <a:lnTo>
                  <a:pt x="434502" y="18956"/>
                </a:lnTo>
                <a:lnTo>
                  <a:pt x="421081" y="18351"/>
                </a:lnTo>
                <a:lnTo>
                  <a:pt x="399249" y="18351"/>
                </a:lnTo>
                <a:lnTo>
                  <a:pt x="399249" y="0"/>
                </a:lnTo>
                <a:lnTo>
                  <a:pt x="750404" y="0"/>
                </a:lnTo>
                <a:lnTo>
                  <a:pt x="750404" y="18351"/>
                </a:lnTo>
                <a:lnTo>
                  <a:pt x="728573" y="18351"/>
                </a:lnTo>
                <a:lnTo>
                  <a:pt x="714469" y="19003"/>
                </a:lnTo>
                <a:lnTo>
                  <a:pt x="675350" y="32861"/>
                </a:lnTo>
                <a:lnTo>
                  <a:pt x="657031" y="74153"/>
                </a:lnTo>
                <a:lnTo>
                  <a:pt x="655662" y="115074"/>
                </a:lnTo>
                <a:lnTo>
                  <a:pt x="655662" y="557479"/>
                </a:lnTo>
                <a:lnTo>
                  <a:pt x="657031" y="599386"/>
                </a:lnTo>
                <a:lnTo>
                  <a:pt x="675720" y="639478"/>
                </a:lnTo>
                <a:lnTo>
                  <a:pt x="715152" y="653584"/>
                </a:lnTo>
                <a:lnTo>
                  <a:pt x="728573" y="654189"/>
                </a:lnTo>
                <a:lnTo>
                  <a:pt x="750404" y="654189"/>
                </a:lnTo>
                <a:lnTo>
                  <a:pt x="750404" y="672541"/>
                </a:lnTo>
                <a:lnTo>
                  <a:pt x="399249" y="672541"/>
                </a:lnTo>
                <a:lnTo>
                  <a:pt x="399249" y="654189"/>
                </a:lnTo>
                <a:lnTo>
                  <a:pt x="421081" y="654189"/>
                </a:lnTo>
                <a:lnTo>
                  <a:pt x="435183" y="653539"/>
                </a:lnTo>
                <a:lnTo>
                  <a:pt x="474298" y="639679"/>
                </a:lnTo>
                <a:lnTo>
                  <a:pt x="492617" y="598389"/>
                </a:lnTo>
                <a:lnTo>
                  <a:pt x="493979" y="557479"/>
                </a:lnTo>
                <a:lnTo>
                  <a:pt x="493979" y="349161"/>
                </a:lnTo>
                <a:lnTo>
                  <a:pt x="256412" y="349161"/>
                </a:lnTo>
                <a:lnTo>
                  <a:pt x="256412" y="557479"/>
                </a:lnTo>
                <a:lnTo>
                  <a:pt x="257840" y="599386"/>
                </a:lnTo>
                <a:lnTo>
                  <a:pt x="276806" y="639478"/>
                </a:lnTo>
                <a:lnTo>
                  <a:pt x="315917" y="653584"/>
                </a:lnTo>
                <a:lnTo>
                  <a:pt x="329323" y="654189"/>
                </a:lnTo>
                <a:lnTo>
                  <a:pt x="351637" y="654189"/>
                </a:lnTo>
                <a:lnTo>
                  <a:pt x="351637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1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649" y="3353041"/>
            <a:ext cx="604520" cy="673100"/>
          </a:xfrm>
          <a:custGeom>
            <a:avLst/>
            <a:gdLst/>
            <a:ahLst/>
            <a:cxnLst/>
            <a:rect l="l" t="t" r="r" b="b"/>
            <a:pathLst>
              <a:path w="604520" h="673100">
                <a:moveTo>
                  <a:pt x="0" y="0"/>
                </a:moveTo>
                <a:lnTo>
                  <a:pt x="604100" y="0"/>
                </a:lnTo>
                <a:lnTo>
                  <a:pt x="604100" y="182029"/>
                </a:lnTo>
                <a:lnTo>
                  <a:pt x="586244" y="182029"/>
                </a:lnTo>
                <a:lnTo>
                  <a:pt x="578091" y="152748"/>
                </a:lnTo>
                <a:lnTo>
                  <a:pt x="569502" y="127904"/>
                </a:lnTo>
                <a:lnTo>
                  <a:pt x="551027" y="91516"/>
                </a:lnTo>
                <a:lnTo>
                  <a:pt x="513922" y="56499"/>
                </a:lnTo>
                <a:lnTo>
                  <a:pt x="472044" y="40919"/>
                </a:lnTo>
                <a:lnTo>
                  <a:pt x="431990" y="38684"/>
                </a:lnTo>
                <a:lnTo>
                  <a:pt x="381901" y="38684"/>
                </a:lnTo>
                <a:lnTo>
                  <a:pt x="381901" y="557479"/>
                </a:lnTo>
                <a:lnTo>
                  <a:pt x="382258" y="580848"/>
                </a:lnTo>
                <a:lnTo>
                  <a:pt x="387604" y="621957"/>
                </a:lnTo>
                <a:lnTo>
                  <a:pt x="418990" y="648746"/>
                </a:lnTo>
                <a:lnTo>
                  <a:pt x="455307" y="654189"/>
                </a:lnTo>
                <a:lnTo>
                  <a:pt x="477621" y="654189"/>
                </a:lnTo>
                <a:lnTo>
                  <a:pt x="477621" y="672541"/>
                </a:lnTo>
                <a:lnTo>
                  <a:pt x="125488" y="672541"/>
                </a:lnTo>
                <a:lnTo>
                  <a:pt x="125488" y="654189"/>
                </a:lnTo>
                <a:lnTo>
                  <a:pt x="147802" y="654189"/>
                </a:lnTo>
                <a:lnTo>
                  <a:pt x="161720" y="653539"/>
                </a:lnTo>
                <a:lnTo>
                  <a:pt x="201027" y="639679"/>
                </a:lnTo>
                <a:lnTo>
                  <a:pt x="219349" y="598389"/>
                </a:lnTo>
                <a:lnTo>
                  <a:pt x="220713" y="557479"/>
                </a:lnTo>
                <a:lnTo>
                  <a:pt x="220713" y="38684"/>
                </a:lnTo>
                <a:lnTo>
                  <a:pt x="172110" y="38684"/>
                </a:lnTo>
                <a:lnTo>
                  <a:pt x="140459" y="40482"/>
                </a:lnTo>
                <a:lnTo>
                  <a:pt x="91105" y="54870"/>
                </a:lnTo>
                <a:lnTo>
                  <a:pt x="53815" y="89681"/>
                </a:lnTo>
                <a:lnTo>
                  <a:pt x="26535" y="146965"/>
                </a:lnTo>
                <a:lnTo>
                  <a:pt x="18846" y="182029"/>
                </a:lnTo>
                <a:lnTo>
                  <a:pt x="0" y="1820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69504" y="3343262"/>
            <a:ext cx="714375" cy="697865"/>
          </a:xfrm>
          <a:custGeom>
            <a:avLst/>
            <a:gdLst/>
            <a:ahLst/>
            <a:cxnLst/>
            <a:rect l="l" t="t" r="r" b="b"/>
            <a:pathLst>
              <a:path w="714375" h="697864">
                <a:moveTo>
                  <a:pt x="372478" y="25"/>
                </a:moveTo>
                <a:lnTo>
                  <a:pt x="429209" y="3983"/>
                </a:lnTo>
                <a:lnTo>
                  <a:pt x="481702" y="15369"/>
                </a:lnTo>
                <a:lnTo>
                  <a:pt x="529958" y="34182"/>
                </a:lnTo>
                <a:lnTo>
                  <a:pt x="573975" y="60424"/>
                </a:lnTo>
                <a:lnTo>
                  <a:pt x="613752" y="94094"/>
                </a:lnTo>
                <a:lnTo>
                  <a:pt x="644445" y="128715"/>
                </a:lnTo>
                <a:lnTo>
                  <a:pt x="669557" y="166120"/>
                </a:lnTo>
                <a:lnTo>
                  <a:pt x="689087" y="206308"/>
                </a:lnTo>
                <a:lnTo>
                  <a:pt x="703037" y="249279"/>
                </a:lnTo>
                <a:lnTo>
                  <a:pt x="711407" y="295034"/>
                </a:lnTo>
                <a:lnTo>
                  <a:pt x="714197" y="343573"/>
                </a:lnTo>
                <a:lnTo>
                  <a:pt x="711201" y="393526"/>
                </a:lnTo>
                <a:lnTo>
                  <a:pt x="702213" y="441020"/>
                </a:lnTo>
                <a:lnTo>
                  <a:pt x="687234" y="486054"/>
                </a:lnTo>
                <a:lnTo>
                  <a:pt x="666264" y="528629"/>
                </a:lnTo>
                <a:lnTo>
                  <a:pt x="639305" y="568744"/>
                </a:lnTo>
                <a:lnTo>
                  <a:pt x="609294" y="602955"/>
                </a:lnTo>
                <a:lnTo>
                  <a:pt x="575942" y="631904"/>
                </a:lnTo>
                <a:lnTo>
                  <a:pt x="539250" y="655590"/>
                </a:lnTo>
                <a:lnTo>
                  <a:pt x="499218" y="674012"/>
                </a:lnTo>
                <a:lnTo>
                  <a:pt x="455846" y="687172"/>
                </a:lnTo>
                <a:lnTo>
                  <a:pt x="409133" y="695067"/>
                </a:lnTo>
                <a:lnTo>
                  <a:pt x="359079" y="697699"/>
                </a:lnTo>
                <a:lnTo>
                  <a:pt x="300857" y="694282"/>
                </a:lnTo>
                <a:lnTo>
                  <a:pt x="247209" y="684030"/>
                </a:lnTo>
                <a:lnTo>
                  <a:pt x="198135" y="666945"/>
                </a:lnTo>
                <a:lnTo>
                  <a:pt x="153636" y="643025"/>
                </a:lnTo>
                <a:lnTo>
                  <a:pt x="113710" y="612273"/>
                </a:lnTo>
                <a:lnTo>
                  <a:pt x="78359" y="574687"/>
                </a:lnTo>
                <a:lnTo>
                  <a:pt x="50146" y="534359"/>
                </a:lnTo>
                <a:lnTo>
                  <a:pt x="28205" y="491132"/>
                </a:lnTo>
                <a:lnTo>
                  <a:pt x="12535" y="445006"/>
                </a:lnTo>
                <a:lnTo>
                  <a:pt x="3133" y="395984"/>
                </a:lnTo>
                <a:lnTo>
                  <a:pt x="0" y="344068"/>
                </a:lnTo>
                <a:lnTo>
                  <a:pt x="2831" y="295523"/>
                </a:lnTo>
                <a:lnTo>
                  <a:pt x="11324" y="249749"/>
                </a:lnTo>
                <a:lnTo>
                  <a:pt x="25479" y="206744"/>
                </a:lnTo>
                <a:lnTo>
                  <a:pt x="45296" y="166510"/>
                </a:lnTo>
                <a:lnTo>
                  <a:pt x="70776" y="129044"/>
                </a:lnTo>
                <a:lnTo>
                  <a:pt x="101917" y="94348"/>
                </a:lnTo>
                <a:lnTo>
                  <a:pt x="137192" y="63977"/>
                </a:lnTo>
                <a:lnTo>
                  <a:pt x="175072" y="39488"/>
                </a:lnTo>
                <a:lnTo>
                  <a:pt x="215557" y="20881"/>
                </a:lnTo>
                <a:lnTo>
                  <a:pt x="258644" y="8157"/>
                </a:lnTo>
                <a:lnTo>
                  <a:pt x="304335" y="1315"/>
                </a:lnTo>
                <a:lnTo>
                  <a:pt x="352628" y="355"/>
                </a:lnTo>
                <a:lnTo>
                  <a:pt x="359321" y="114"/>
                </a:lnTo>
                <a:lnTo>
                  <a:pt x="365937" y="0"/>
                </a:lnTo>
                <a:lnTo>
                  <a:pt x="372478" y="25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0496" y="3339160"/>
            <a:ext cx="714375" cy="686435"/>
          </a:xfrm>
          <a:custGeom>
            <a:avLst/>
            <a:gdLst/>
            <a:ahLst/>
            <a:cxnLst/>
            <a:rect l="l" t="t" r="r" b="b"/>
            <a:pathLst>
              <a:path w="714375" h="686435">
                <a:moveTo>
                  <a:pt x="357593" y="0"/>
                </a:moveTo>
                <a:lnTo>
                  <a:pt x="367017" y="0"/>
                </a:lnTo>
                <a:lnTo>
                  <a:pt x="609549" y="551522"/>
                </a:lnTo>
                <a:lnTo>
                  <a:pt x="626136" y="587074"/>
                </a:lnTo>
                <a:lnTo>
                  <a:pt x="654654" y="636422"/>
                </a:lnTo>
                <a:lnTo>
                  <a:pt x="686919" y="662366"/>
                </a:lnTo>
                <a:lnTo>
                  <a:pt x="714197" y="668070"/>
                </a:lnTo>
                <a:lnTo>
                  <a:pt x="714197" y="686422"/>
                </a:lnTo>
                <a:lnTo>
                  <a:pt x="388848" y="686422"/>
                </a:lnTo>
                <a:lnTo>
                  <a:pt x="388848" y="668070"/>
                </a:lnTo>
                <a:lnTo>
                  <a:pt x="402234" y="668070"/>
                </a:lnTo>
                <a:lnTo>
                  <a:pt x="420370" y="667389"/>
                </a:lnTo>
                <a:lnTo>
                  <a:pt x="457288" y="657161"/>
                </a:lnTo>
                <a:lnTo>
                  <a:pt x="468198" y="644258"/>
                </a:lnTo>
                <a:lnTo>
                  <a:pt x="468198" y="634339"/>
                </a:lnTo>
                <a:lnTo>
                  <a:pt x="468198" y="628395"/>
                </a:lnTo>
                <a:lnTo>
                  <a:pt x="450342" y="578789"/>
                </a:lnTo>
                <a:lnTo>
                  <a:pt x="414629" y="494982"/>
                </a:lnTo>
                <a:lnTo>
                  <a:pt x="177063" y="494982"/>
                </a:lnTo>
                <a:lnTo>
                  <a:pt x="148793" y="560438"/>
                </a:lnTo>
                <a:lnTo>
                  <a:pt x="135779" y="603129"/>
                </a:lnTo>
                <a:lnTo>
                  <a:pt x="134912" y="614502"/>
                </a:lnTo>
                <a:lnTo>
                  <a:pt x="136336" y="627708"/>
                </a:lnTo>
                <a:lnTo>
                  <a:pt x="166865" y="659887"/>
                </a:lnTo>
                <a:lnTo>
                  <a:pt x="223685" y="668070"/>
                </a:lnTo>
                <a:lnTo>
                  <a:pt x="223685" y="686422"/>
                </a:lnTo>
                <a:lnTo>
                  <a:pt x="0" y="686422"/>
                </a:lnTo>
                <a:lnTo>
                  <a:pt x="0" y="668070"/>
                </a:lnTo>
                <a:lnTo>
                  <a:pt x="17299" y="664151"/>
                </a:lnTo>
                <a:lnTo>
                  <a:pt x="32986" y="657842"/>
                </a:lnTo>
                <a:lnTo>
                  <a:pt x="71857" y="622513"/>
                </a:lnTo>
                <a:lnTo>
                  <a:pt x="100622" y="571802"/>
                </a:lnTo>
                <a:lnTo>
                  <a:pt x="117055" y="536638"/>
                </a:lnTo>
                <a:lnTo>
                  <a:pt x="357593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sz="1500" spc="-5" dirty="0" smtClean="0">
                <a:solidFill>
                  <a:prstClr val="black"/>
                </a:solidFill>
                <a:latin typeface="Garamond"/>
                <a:cs typeface="Garamond"/>
              </a:rPr>
              <a:t>      </a:t>
            </a:r>
            <a:r>
              <a:rPr lang="en-US" sz="15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Thank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you 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9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21808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Maintaining Student’s tempo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79281" y="1221257"/>
            <a:ext cx="1113171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kern="0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.Creating </a:t>
            </a:r>
            <a:r>
              <a:rPr lang="en-US" sz="2200" b="1" kern="0" dirty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maintaining </a:t>
            </a:r>
            <a:r>
              <a:rPr lang="en-US" sz="2200" b="1" kern="0" dirty="0" smtClean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students’ </a:t>
            </a:r>
            <a:r>
              <a:rPr lang="en-US" sz="2200" b="1" kern="0" dirty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tempo </a:t>
            </a:r>
            <a:r>
              <a:rPr lang="en-US" sz="2200" b="1" kern="0" dirty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1st </a:t>
            </a:r>
            <a:r>
              <a:rPr lang="en-US" sz="2200" b="1" kern="0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year, </a:t>
            </a:r>
            <a:r>
              <a:rPr lang="en-US" sz="2200" b="1" kern="0" dirty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required for subsequent </a:t>
            </a:r>
            <a:r>
              <a:rPr lang="en-US" sz="2200" b="1" kern="0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803693" y="2086489"/>
            <a:ext cx="55626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Innovations  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Product development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Exhibition on National level platforms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 Participation/paper presentations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in 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       WS/Seminars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in 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IITs/NITs 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Certification…NPTEL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; </a:t>
            </a:r>
            <a:endParaRPr lang="en-US" sz="2000" b="1" dirty="0" smtClean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1515" y="2007316"/>
            <a:ext cx="4419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1600" dirty="0">
                <a:solidFill>
                  <a:prstClr val="black"/>
                </a:solidFill>
                <a:ea typeface="Calibri"/>
                <a:cs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Hackathons</a:t>
            </a:r>
            <a:endParaRPr lang="en-US" sz="2000" b="1" dirty="0">
              <a:solidFill>
                <a:prstClr val="black"/>
              </a:solidFill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 Participation in Start-up 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activities </a:t>
            </a:r>
            <a:endParaRPr lang="en-US" sz="2000" b="1" dirty="0">
              <a:solidFill>
                <a:prstClr val="black"/>
              </a:solidFill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Entrepreneurship </a:t>
            </a:r>
            <a:endParaRPr lang="en-US" sz="2000" b="1" dirty="0">
              <a:solidFill>
                <a:prstClr val="black"/>
              </a:solidFill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 Patents publications, etc.  </a:t>
            </a:r>
            <a:endParaRPr lang="en-IN" sz="2000" b="1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659759"/>
            <a:ext cx="829551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C0504D"/>
                </a:solidFill>
                <a:ea typeface="Calibri"/>
                <a:cs typeface="Calibri"/>
              </a:rPr>
              <a:t>Workshops </a:t>
            </a:r>
            <a:r>
              <a:rPr lang="en-US" sz="2000" b="1" dirty="0">
                <a:solidFill>
                  <a:srgbClr val="C0504D"/>
                </a:solidFill>
                <a:ea typeface="Calibri"/>
                <a:cs typeface="Calibri"/>
              </a:rPr>
              <a:t>to </a:t>
            </a:r>
            <a:r>
              <a:rPr lang="en-US" sz="2000" b="1" dirty="0" smtClean="0">
                <a:solidFill>
                  <a:srgbClr val="C0504D"/>
                </a:solidFill>
                <a:ea typeface="Calibri"/>
                <a:cs typeface="Calibri"/>
              </a:rPr>
              <a:t>motivate the students </a:t>
            </a:r>
            <a:r>
              <a:rPr lang="en-US" sz="2000" dirty="0" err="1" smtClean="0">
                <a:ea typeface="Calibri"/>
                <a:cs typeface="Calibri"/>
              </a:rPr>
              <a:t>wrt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Calibri"/>
                <a:cs typeface="Calibri"/>
              </a:rPr>
              <a:t>above activities in the first year</a:t>
            </a:r>
            <a:endParaRPr lang="en-IN" sz="2000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532405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Times New Roman"/>
              <a:buAutoNum type="arabicPeriod"/>
            </a:pPr>
            <a:r>
              <a:rPr lang="en-US" sz="2000" b="1" i="1" dirty="0">
                <a:solidFill>
                  <a:srgbClr val="C00000"/>
                </a:solidFill>
                <a:ea typeface="Calibri"/>
                <a:cs typeface="Calibri"/>
              </a:rPr>
              <a:t>Aware and prepare about …..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5206321"/>
            <a:ext cx="8001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3"/>
            </a:pPr>
            <a:r>
              <a:rPr lang="en-US" sz="2000" b="1" dirty="0">
                <a:solidFill>
                  <a:srgbClr val="C0504D"/>
                </a:solidFill>
                <a:ea typeface="Calibri"/>
                <a:cs typeface="Calibri"/>
              </a:rPr>
              <a:t>Goal setting </a:t>
            </a:r>
            <a:r>
              <a:rPr lang="en-US" sz="1600" dirty="0">
                <a:ea typeface="Calibri"/>
                <a:cs typeface="Calibri"/>
              </a:rPr>
              <a:t>(Primary level)</a:t>
            </a:r>
            <a:r>
              <a:rPr lang="en-US" sz="2000" b="1" dirty="0">
                <a:solidFill>
                  <a:srgbClr val="C0504D"/>
                </a:solidFill>
                <a:ea typeface="Calibri"/>
                <a:cs typeface="Calibri"/>
              </a:rPr>
              <a:t> for 2</a:t>
            </a:r>
            <a:r>
              <a:rPr lang="en-US" sz="2000" b="1" baseline="30000" dirty="0">
                <a:solidFill>
                  <a:srgbClr val="C0504D"/>
                </a:solidFill>
                <a:ea typeface="Calibri"/>
                <a:cs typeface="Calibri"/>
              </a:rPr>
              <a:t>nd</a:t>
            </a:r>
            <a:r>
              <a:rPr lang="en-US" sz="2000" b="1" dirty="0">
                <a:solidFill>
                  <a:srgbClr val="C0504D"/>
                </a:solidFill>
                <a:ea typeface="Calibri"/>
                <a:cs typeface="Calibri"/>
              </a:rPr>
              <a:t>, 3</a:t>
            </a:r>
            <a:r>
              <a:rPr lang="en-US" sz="2000" b="1" baseline="30000" dirty="0">
                <a:solidFill>
                  <a:srgbClr val="C0504D"/>
                </a:solidFill>
                <a:ea typeface="Calibri"/>
                <a:cs typeface="Calibri"/>
              </a:rPr>
              <a:t>rd</a:t>
            </a:r>
            <a:r>
              <a:rPr lang="en-US" sz="2000" b="1" dirty="0">
                <a:solidFill>
                  <a:srgbClr val="C0504D"/>
                </a:solidFill>
                <a:ea typeface="Calibri"/>
                <a:cs typeface="Calibri"/>
              </a:rPr>
              <a:t> &amp; 4</a:t>
            </a:r>
            <a:r>
              <a:rPr lang="en-US" sz="2000" b="1" baseline="30000" dirty="0">
                <a:solidFill>
                  <a:srgbClr val="C0504D"/>
                </a:solidFill>
                <a:ea typeface="Calibri"/>
                <a:cs typeface="Calibri"/>
              </a:rPr>
              <a:t>th</a:t>
            </a:r>
            <a:r>
              <a:rPr lang="en-US" sz="2000" b="1" dirty="0">
                <a:solidFill>
                  <a:srgbClr val="C0504D"/>
                </a:solidFill>
                <a:ea typeface="Calibri"/>
                <a:cs typeface="Calibri"/>
              </a:rPr>
              <a:t> years in the 1</a:t>
            </a:r>
            <a:r>
              <a:rPr lang="en-US" sz="2000" b="1" baseline="30000" dirty="0">
                <a:solidFill>
                  <a:srgbClr val="C0504D"/>
                </a:solidFill>
                <a:ea typeface="Calibri"/>
                <a:cs typeface="Calibri"/>
              </a:rPr>
              <a:t>st</a:t>
            </a:r>
            <a:r>
              <a:rPr lang="en-US" sz="2000" b="1" dirty="0">
                <a:solidFill>
                  <a:srgbClr val="C0504D"/>
                </a:solidFill>
                <a:ea typeface="Calibri"/>
                <a:cs typeface="Calibri"/>
              </a:rPr>
              <a:t> year itself</a:t>
            </a:r>
            <a:endParaRPr lang="en-IN" sz="2000" b="1" dirty="0">
              <a:solidFill>
                <a:srgbClr val="C0504D"/>
              </a:solidFill>
              <a:ea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31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0423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Maintaining Student’s tempo</a:t>
            </a:r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85800" y="1177780"/>
            <a:ext cx="1081020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maintaining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students’ </a:t>
            </a:r>
            <a:r>
              <a:rPr lang="en-US" sz="22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tempo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1st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year,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required for subsequent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03691"/>
            <a:ext cx="10363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000" b="1" i="1" dirty="0">
                <a:solidFill>
                  <a:srgbClr val="C00000"/>
                </a:solidFill>
                <a:ea typeface="Calibri"/>
                <a:cs typeface="Calibri"/>
              </a:rPr>
              <a:t>B) Action Plan:</a:t>
            </a:r>
            <a:endParaRPr lang="en-IN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Times New Roman"/>
              <a:buAutoNum type="arabicPeriod"/>
            </a:pPr>
            <a:r>
              <a:rPr lang="en-US" b="1" dirty="0">
                <a:solidFill>
                  <a:srgbClr val="1F497D"/>
                </a:solidFill>
                <a:ea typeface="Calibri"/>
                <a:cs typeface="Calibri"/>
              </a:rPr>
              <a:t>Appointing Coordinator 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from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Calibri"/>
              </a:rPr>
              <a:t>each department</a:t>
            </a:r>
            <a:endParaRPr lang="en-IN" dirty="0">
              <a:solidFill>
                <a:prstClr val="black"/>
              </a:solidFill>
              <a:ea typeface="Calibri"/>
              <a:cs typeface="Calibri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Times New Roman"/>
              <a:buAutoNum type="arabicPeriod"/>
            </a:pPr>
            <a:r>
              <a:rPr lang="en-US" b="1" dirty="0">
                <a:solidFill>
                  <a:srgbClr val="1F497D"/>
                </a:solidFill>
                <a:ea typeface="Calibri"/>
                <a:cs typeface="Calibri"/>
              </a:rPr>
              <a:t>Allotting one hour weekly in time-table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…. About activities / benefits to students due to above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Calibri"/>
              </a:rPr>
              <a:t>activities / 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motivation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Calibri"/>
              </a:rPr>
              <a:t>&amp; encouragement 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through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Calibri"/>
              </a:rPr>
              <a:t>their seniors achievements; which are beyond routine teaching learning</a:t>
            </a:r>
            <a:endParaRPr lang="en-IN" dirty="0">
              <a:solidFill>
                <a:prstClr val="black"/>
              </a:solidFill>
              <a:ea typeface="Calibri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Times New Roman"/>
              <a:buAutoNum type="arabicPeriod"/>
            </a:pPr>
            <a:r>
              <a:rPr lang="en-US" b="1" dirty="0">
                <a:solidFill>
                  <a:srgbClr val="1F497D"/>
                </a:solidFill>
                <a:ea typeface="Calibri"/>
                <a:cs typeface="Calibri"/>
              </a:rPr>
              <a:t>Organizing programs </a:t>
            </a:r>
            <a:r>
              <a:rPr lang="en-US" b="1" dirty="0" smtClean="0">
                <a:solidFill>
                  <a:srgbClr val="1F497D"/>
                </a:solidFill>
                <a:ea typeface="Calibri"/>
                <a:cs typeface="Calibri"/>
              </a:rPr>
              <a:t>and brain storming sessions </a:t>
            </a:r>
            <a:r>
              <a:rPr lang="en-US" b="1" dirty="0">
                <a:solidFill>
                  <a:srgbClr val="1F497D"/>
                </a:solidFill>
                <a:ea typeface="Calibri"/>
                <a:cs typeface="Calibri"/>
              </a:rPr>
              <a:t>once in a month by suitable faculty / outside </a:t>
            </a:r>
            <a:r>
              <a:rPr lang="en-US" b="1" dirty="0" smtClean="0">
                <a:solidFill>
                  <a:srgbClr val="1F497D"/>
                </a:solidFill>
                <a:ea typeface="Calibri"/>
                <a:cs typeface="Calibri"/>
              </a:rPr>
              <a:t>experts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Calibri"/>
              </a:rPr>
              <a:t>on Innovations/ II Counsel activities/ Paper Publications / 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patents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Calibri"/>
              </a:rPr>
              <a:t>from projects; Start-ups, Commercialization &amp; Entrepreneurship, 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Times New Roman"/>
              <a:buAutoNum type="arabicPeriod"/>
            </a:pPr>
            <a:r>
              <a:rPr lang="en-US" b="1" dirty="0" smtClean="0">
                <a:solidFill>
                  <a:srgbClr val="1F497D"/>
                </a:solidFill>
                <a:ea typeface="Calibri"/>
                <a:cs typeface="Calibri"/>
              </a:rPr>
              <a:t>Link to Proctor system </a:t>
            </a:r>
            <a:r>
              <a:rPr lang="en-US" dirty="0" smtClean="0">
                <a:ea typeface="Calibri"/>
                <a:cs typeface="Calibri"/>
              </a:rPr>
              <a:t>for subsequent follow-up</a:t>
            </a:r>
            <a:endParaRPr lang="en-IN" dirty="0">
              <a:ea typeface="Calibri"/>
              <a:cs typeface="Calibri"/>
            </a:endParaRP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/>
              <a:buAutoNum type="arabicPeriod"/>
            </a:pPr>
            <a:r>
              <a:rPr lang="en-US" b="1" dirty="0">
                <a:solidFill>
                  <a:srgbClr val="1F497D"/>
                </a:solidFill>
                <a:ea typeface="Calibri"/>
                <a:cs typeface="Calibri"/>
              </a:rPr>
              <a:t>Identifying </a:t>
            </a:r>
            <a:r>
              <a:rPr lang="en-US" b="1" dirty="0" smtClean="0">
                <a:solidFill>
                  <a:srgbClr val="1F497D"/>
                </a:solidFill>
                <a:ea typeface="Calibri"/>
                <a:cs typeface="Calibri"/>
              </a:rPr>
              <a:t>active students in 1</a:t>
            </a:r>
            <a:r>
              <a:rPr lang="en-US" b="1" baseline="30000" dirty="0" smtClean="0">
                <a:solidFill>
                  <a:srgbClr val="1F497D"/>
                </a:solidFill>
                <a:ea typeface="Calibri"/>
                <a:cs typeface="Calibri"/>
              </a:rPr>
              <a:t>st</a:t>
            </a:r>
            <a:r>
              <a:rPr lang="en-US" b="1" dirty="0" smtClean="0">
                <a:solidFill>
                  <a:srgbClr val="1F497D"/>
                </a:solidFill>
                <a:ea typeface="Calibri"/>
                <a:cs typeface="Calibri"/>
              </a:rPr>
              <a:t> year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Calibri"/>
              </a:rPr>
              <a:t>, 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guiding them accordingly at primary level… </a:t>
            </a:r>
            <a:endParaRPr lang="en-IN" dirty="0">
              <a:solidFill>
                <a:prstClr val="black"/>
              </a:solidFill>
              <a:ea typeface="Calibri"/>
              <a:cs typeface="Calibri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Times New Roman"/>
              <a:buAutoNum type="arabicPeriod"/>
            </a:pPr>
            <a:r>
              <a:rPr lang="en-US" b="1" dirty="0">
                <a:solidFill>
                  <a:srgbClr val="1F497D"/>
                </a:solidFill>
                <a:ea typeface="Calibri"/>
                <a:cs typeface="Calibri"/>
              </a:rPr>
              <a:t>Quarterly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 </a:t>
            </a:r>
            <a:r>
              <a:rPr lang="en-US" b="1" dirty="0">
                <a:solidFill>
                  <a:srgbClr val="1F497D"/>
                </a:solidFill>
                <a:ea typeface="Calibri"/>
                <a:cs typeface="Calibri"/>
              </a:rPr>
              <a:t>monitoring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 by </a:t>
            </a:r>
            <a:r>
              <a:rPr lang="en-US" dirty="0" err="1">
                <a:solidFill>
                  <a:prstClr val="black"/>
                </a:solidFill>
                <a:ea typeface="Calibri"/>
                <a:cs typeface="Calibri"/>
              </a:rPr>
              <a:t>HoDs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  &amp;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Calibri"/>
              </a:rPr>
              <a:t>Coordinators and Record.</a:t>
            </a:r>
            <a:endParaRPr lang="en-IN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31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2093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Maintaining Student’s tempo </a:t>
            </a:r>
            <a:endParaRPr lang="en-IN" sz="1400" b="1" dirty="0">
              <a:solidFill>
                <a:prstClr val="black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88249" y="1371600"/>
            <a:ext cx="1081020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maintaining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students’ </a:t>
            </a:r>
            <a:r>
              <a:rPr lang="en-US" sz="22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tempo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1st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year,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required for subsequent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3442" y="1981200"/>
            <a:ext cx="1020570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000" b="1" i="1" dirty="0" smtClean="0">
                <a:solidFill>
                  <a:srgbClr val="C00000"/>
                </a:solidFill>
                <a:ea typeface="Calibri"/>
                <a:cs typeface="Calibri"/>
              </a:rPr>
              <a:t>Department wise list of faculty deputed…..</a:t>
            </a:r>
            <a:endParaRPr lang="en-US" sz="2000" b="1" i="1" dirty="0" smtClean="0">
              <a:solidFill>
                <a:srgbClr val="2211FF"/>
              </a:solidFill>
              <a:ea typeface="Calibri"/>
              <a:cs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22543"/>
              </p:ext>
            </p:extLst>
          </p:nvPr>
        </p:nvGraphicFramePr>
        <p:xfrm>
          <a:off x="1752600" y="2438400"/>
          <a:ext cx="8528540" cy="346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446"/>
                <a:gridCol w="3902651"/>
                <a:gridCol w="1427070"/>
                <a:gridCol w="2096373"/>
              </a:tblGrid>
              <a:tr h="346364"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Dept.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Name of the faculty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Designation 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Mobile No.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ME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A.Venkateswarlu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Professor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9951897219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CE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Ch.Rama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Vara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Prasad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Asso.Prof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9441009894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IT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Dr.S.Suhasini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Asso.Prof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9866091802</a:t>
                      </a:r>
                      <a:endParaRPr lang="en-IN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ECE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Dr.N.Satyanarayana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Murthy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Asso.Prof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8919711897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CSE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Dr.M.Sivanaga Raju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Asst.Prof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9676294996</a:t>
                      </a:r>
                      <a:endParaRPr lang="en-IN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EEE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K.Lalitha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Asst.Prof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9959680083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EIE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K.Niharika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Asst.Prof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7659896980</a:t>
                      </a:r>
                      <a:endParaRPr lang="en-IN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364">
                <a:tc rowSpan="2"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7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 </a:t>
                      </a:r>
                    </a:p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7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Incharges</a:t>
                      </a:r>
                      <a:endParaRPr lang="en-IN" sz="1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Dr.B.Raghava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Rao, ME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Professor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8328559601</a:t>
                      </a:r>
                      <a:endParaRPr lang="en-IN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364">
                <a:tc vMerge="1"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Dr.K.Narendra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Phy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Asso.Prof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61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9885038074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31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117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Maintaining Student’s tempo </a:t>
            </a:r>
            <a:endParaRPr lang="en-IN" sz="1400" b="1" dirty="0">
              <a:solidFill>
                <a:prstClr val="black"/>
              </a:solidFill>
              <a:latin typeface="Garamond" pitchFamily="18" charset="0"/>
              <a:ea typeface="Times New Roman"/>
              <a:cs typeface="Times New Roman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Jan.2024.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95998" y="682823"/>
            <a:ext cx="1081020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2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maintaining </a:t>
            </a:r>
            <a:r>
              <a:rPr lang="en-US" sz="20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students’ </a:t>
            </a:r>
            <a:r>
              <a:rPr lang="en-US" sz="20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tempo </a:t>
            </a:r>
            <a:r>
              <a:rPr lang="en-US" sz="2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1st </a:t>
            </a:r>
            <a:r>
              <a:rPr lang="en-US" sz="20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year, </a:t>
            </a:r>
            <a:r>
              <a:rPr lang="en-US" sz="2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required for subsequent </a:t>
            </a:r>
            <a:r>
              <a:rPr lang="en-US" sz="20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34836"/>
              </p:ext>
            </p:extLst>
          </p:nvPr>
        </p:nvGraphicFramePr>
        <p:xfrm>
          <a:off x="695996" y="990601"/>
          <a:ext cx="10657805" cy="5155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086"/>
                <a:gridCol w="7294718"/>
                <a:gridCol w="2667001"/>
              </a:tblGrid>
              <a:tr h="30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Week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Topic</a:t>
                      </a:r>
                      <a:r>
                        <a:rPr lang="en-IN" sz="1400" dirty="0" smtClean="0">
                          <a:effectLst/>
                        </a:rPr>
                        <a:t>  -Duration</a:t>
                      </a:r>
                      <a:r>
                        <a:rPr lang="en-IN" sz="1400" dirty="0">
                          <a:effectLst/>
                        </a:rPr>
                        <a:t>: 30- 45 </a:t>
                      </a:r>
                      <a:r>
                        <a:rPr lang="en-IN" sz="1400" dirty="0" err="1" smtClean="0">
                          <a:effectLst/>
                        </a:rPr>
                        <a:t>mins</a:t>
                      </a:r>
                      <a:r>
                        <a:rPr lang="en-IN" sz="1400" dirty="0" smtClean="0">
                          <a:effectLst/>
                        </a:rPr>
                        <a:t>.</a:t>
                      </a:r>
                      <a:r>
                        <a:rPr lang="en-IN" sz="1400" baseline="0" dirty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30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Participation in  Workshops  / Seminars in IITs / NITs; Paper presentations - Benefits</a:t>
                      </a:r>
                      <a:endParaRPr lang="en-IN" sz="17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A.Venkateswarlu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en-IN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ME-</a:t>
                      </a:r>
                      <a:r>
                        <a:rPr lang="en-IN" sz="1700" b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Prof.</a:t>
                      </a:r>
                      <a:endParaRPr lang="en-IN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237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Idea churning sessions, Innovations, Incubation, Start-ups</a:t>
                      </a:r>
                      <a:endParaRPr lang="en-IN" sz="17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30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Benefits of Participation in Student Chapters / Societies</a:t>
                      </a:r>
                      <a:endParaRPr lang="en-IN" sz="17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Ch.Rama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effectLst/>
                        </a:rPr>
                        <a:t>Vara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 Prasad</a:t>
                      </a:r>
                      <a:r>
                        <a:rPr lang="en-IN" sz="17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,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CE-</a:t>
                      </a:r>
                      <a:r>
                        <a:rPr lang="en-IN" sz="1700" b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Asso.Prof</a:t>
                      </a:r>
                      <a:r>
                        <a:rPr lang="en-IN" sz="17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.</a:t>
                      </a:r>
                      <a:endParaRPr lang="en-IN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306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Scopus Publications from EPICS, Mini &amp; Major projects</a:t>
                      </a:r>
                      <a:endParaRPr lang="en-IN" sz="17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30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Patents – Filing, Publishing, Granting &amp; Commercialization</a:t>
                      </a:r>
                      <a:endParaRPr lang="en-IN" sz="17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err="1" smtClean="0">
                          <a:solidFill>
                            <a:schemeClr val="tx1"/>
                          </a:solidFill>
                          <a:effectLst/>
                          <a:hlinkClick r:id="rId6" action="ppaction://hlinkpres?slideindex=1&amp;slidetitle="/>
                        </a:rPr>
                        <a:t>Dr</a:t>
                      </a:r>
                      <a:r>
                        <a:rPr lang="en-US" sz="1700" b="0" u="none" baseline="0" dirty="0" smtClean="0">
                          <a:solidFill>
                            <a:schemeClr val="tx1"/>
                          </a:solidFill>
                          <a:effectLst/>
                          <a:hlinkClick r:id="rId6" action="ppaction://hlinkpres?slideindex=1&amp;slidetitle="/>
                        </a:rPr>
                        <a:t> </a:t>
                      </a:r>
                      <a:r>
                        <a:rPr lang="en-US" sz="1700" b="0" u="none" dirty="0" smtClean="0">
                          <a:solidFill>
                            <a:schemeClr val="tx1"/>
                          </a:solidFill>
                          <a:effectLst/>
                          <a:hlinkClick r:id="rId6" action="ppaction://hlinkpres?slideindex=1&amp;slidetitle="/>
                        </a:rPr>
                        <a:t>S. </a:t>
                      </a:r>
                      <a:r>
                        <a:rPr lang="en-US" sz="1700" b="0" u="none" dirty="0" err="1" smtClean="0">
                          <a:solidFill>
                            <a:schemeClr val="tx1"/>
                          </a:solidFill>
                          <a:effectLst/>
                          <a:hlinkClick r:id="rId6" action="ppaction://hlinkpres?slideindex=1&amp;slidetitle="/>
                        </a:rPr>
                        <a:t>Suhasini</a:t>
                      </a:r>
                      <a:r>
                        <a:rPr lang="en-US" sz="17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IT-</a:t>
                      </a:r>
                      <a:r>
                        <a:rPr lang="en-IN" sz="1700" b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Asso.Prof</a:t>
                      </a:r>
                      <a:r>
                        <a:rPr lang="en-IN" sz="17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.</a:t>
                      </a:r>
                      <a:endParaRPr lang="en-IN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30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Industrial Projects, Industrial visits, Internships &amp; projects</a:t>
                      </a:r>
                      <a:endParaRPr lang="en-IN" sz="17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339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Hackathons / </a:t>
                      </a:r>
                      <a:r>
                        <a:rPr lang="en-IN" sz="17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Ideathons</a:t>
                      </a: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lang="en-IN" sz="1700" b="1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Codeathons</a:t>
                      </a:r>
                      <a:r>
                        <a:rPr lang="en-IN" sz="17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IN" sz="17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lang="en-IN" sz="1700" b="1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Webathons</a:t>
                      </a:r>
                      <a:r>
                        <a:rPr lang="en-IN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…Importance…participations</a:t>
                      </a:r>
                      <a:endParaRPr lang="en-IN" sz="17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Dr.N.Satyanarayana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 Murthy,</a:t>
                      </a:r>
                      <a:endParaRPr lang="en-IN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ECE-</a:t>
                      </a:r>
                      <a:r>
                        <a:rPr lang="en-IN" sz="1700" b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Asso.Prof</a:t>
                      </a:r>
                      <a:r>
                        <a:rPr lang="en-IN" sz="17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.</a:t>
                      </a:r>
                      <a:endParaRPr lang="en-IN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237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Full time Internships; </a:t>
                      </a:r>
                      <a:r>
                        <a:rPr lang="en-IN" sz="17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Sem</a:t>
                      </a: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end internships</a:t>
                      </a:r>
                      <a:endParaRPr lang="en-IN" sz="17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301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7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Certification / </a:t>
                      </a:r>
                      <a:r>
                        <a:rPr lang="en-IN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Value added courses</a:t>
                      </a: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….NPTEL, </a:t>
                      </a:r>
                      <a:r>
                        <a:rPr lang="en-IN" sz="17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etc</a:t>
                      </a:r>
                      <a:endParaRPr lang="en-IN" sz="17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pres?slideindex=1&amp;slidetitle="/>
                        </a:rPr>
                        <a:t>Dr.M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pres?slideindex=1&amp;slidetitle="/>
                        </a:rPr>
                        <a:t>. </a:t>
                      </a: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pres?slideindex=1&amp;slidetitle="/>
                        </a:rPr>
                        <a:t>Sivanaga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pres?slideindex=1&amp;slidetitle="/>
                        </a:rPr>
                        <a:t> Raju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CSE-</a:t>
                      </a: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Asst.Prof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IN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30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Eligibility requirements on </a:t>
                      </a:r>
                      <a:r>
                        <a:rPr lang="en-IN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Minors </a:t>
                      </a: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&amp; Honours programs…Prior planning</a:t>
                      </a:r>
                      <a:endParaRPr lang="en-IN" sz="17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30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About 2</a:t>
                      </a:r>
                      <a:r>
                        <a:rPr lang="en-IN" sz="1700" b="1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, 3</a:t>
                      </a:r>
                      <a:r>
                        <a:rPr lang="en-IN" sz="1700" b="1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rd</a:t>
                      </a: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&amp; 4</a:t>
                      </a:r>
                      <a:r>
                        <a:rPr lang="en-IN" sz="1700" b="1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th</a:t>
                      </a:r>
                      <a:r>
                        <a:rPr lang="en-IN" sz="17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years – Projects, Internships &amp; Publications</a:t>
                      </a:r>
                      <a:endParaRPr lang="en-IN" sz="17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  <a:hlinkClick r:id="rId8" action="ppaction://hlinkpres?slideindex=1&amp;slidetitle="/>
                        </a:rPr>
                        <a:t>K. </a:t>
                      </a: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effectLst/>
                          <a:hlinkClick r:id="rId8" action="ppaction://hlinkpres?slideindex=1&amp;slidetitle="/>
                        </a:rPr>
                        <a:t>Lalitha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EEE-</a:t>
                      </a: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Asst.Prof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.  </a:t>
                      </a:r>
                      <a:endParaRPr lang="en-IN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55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Importance of GATE score for Higher studies / jobs in star companies</a:t>
                      </a:r>
                      <a:endParaRPr lang="en-IN" sz="17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Higher Education in overseas.</a:t>
                      </a:r>
                      <a:r>
                        <a:rPr lang="en-IN" sz="17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IN" sz="17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(TOFEL, GRE… other exams)</a:t>
                      </a:r>
                      <a:endParaRPr lang="en-IN" sz="17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endParaRPr lang="en-IN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13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</a:rPr>
                        <a:t>(a) Idea </a:t>
                      </a:r>
                      <a:r>
                        <a:rPr lang="en-US" sz="1700" b="1" dirty="0">
                          <a:effectLst/>
                          <a:latin typeface="Arial Narrow" panose="020B0606020202030204" pitchFamily="34" charset="0"/>
                        </a:rPr>
                        <a:t>generation &amp; Innovative Product development</a:t>
                      </a:r>
                      <a:endParaRPr lang="en-IN" sz="17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</a:rPr>
                        <a:t>(b) Product </a:t>
                      </a:r>
                      <a:r>
                        <a:rPr lang="en-US" sz="1700" b="1" dirty="0">
                          <a:effectLst/>
                          <a:latin typeface="Arial Narrow" panose="020B0606020202030204" pitchFamily="34" charset="0"/>
                        </a:rPr>
                        <a:t>Exhibition on National level </a:t>
                      </a: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</a:rPr>
                        <a:t>platforms (</a:t>
                      </a:r>
                      <a:r>
                        <a:rPr lang="en-US" sz="1700" b="1" dirty="0">
                          <a:effectLst/>
                          <a:latin typeface="Arial Narrow" panose="020B0606020202030204" pitchFamily="34" charset="0"/>
                        </a:rPr>
                        <a:t>IITs / NITs</a:t>
                      </a: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IN" sz="17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IN" sz="1700" b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Ms.</a:t>
                      </a:r>
                      <a:r>
                        <a:rPr lang="en-IN" sz="1700" b="0" dirty="0" err="1" smtClean="0">
                          <a:effectLst/>
                          <a:latin typeface="+mn-lt"/>
                          <a:ea typeface="Times New Roman"/>
                          <a:cs typeface="Times New Roman"/>
                          <a:hlinkClick r:id="rId9" action="ppaction://hlinkpres?slideindex=1&amp;slidetitle="/>
                        </a:rPr>
                        <a:t>K</a:t>
                      </a:r>
                      <a:r>
                        <a:rPr lang="en-IN" sz="1700" b="0" dirty="0" smtClean="0">
                          <a:effectLst/>
                          <a:latin typeface="+mn-lt"/>
                          <a:ea typeface="Times New Roman"/>
                          <a:cs typeface="Times New Roman"/>
                          <a:hlinkClick r:id="rId9" action="ppaction://hlinkpres?slideindex=1&amp;slidetitle="/>
                        </a:rPr>
                        <a:t>. </a:t>
                      </a:r>
                      <a:r>
                        <a:rPr lang="en-IN" sz="1700" b="0" dirty="0" err="1" smtClean="0">
                          <a:effectLst/>
                          <a:latin typeface="+mn-lt"/>
                          <a:ea typeface="Times New Roman"/>
                          <a:cs typeface="Times New Roman"/>
                          <a:hlinkClick r:id="rId9" action="ppaction://hlinkpres?slideindex=1&amp;slidetitle="/>
                        </a:rPr>
                        <a:t>Niharika</a:t>
                      </a:r>
                      <a:r>
                        <a:rPr lang="en-IN" sz="17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IN" sz="17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EIE-</a:t>
                      </a:r>
                      <a:r>
                        <a:rPr lang="en-IN" sz="1700" b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Asst.Prof</a:t>
                      </a:r>
                      <a:r>
                        <a:rPr lang="en-IN" sz="17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0731" marR="60731" marT="0" marB="0" anchor="ctr"/>
                </a:tc>
              </a:tr>
              <a:tr h="30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14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IN" sz="1700" b="1" dirty="0" smtClean="0">
                          <a:effectLst/>
                          <a:latin typeface="Arial Narrow" panose="020B0606020202030204" pitchFamily="34" charset="0"/>
                        </a:rPr>
                        <a:t>Financial supports from the Institution &amp; Outside agencies for Innovations</a:t>
                      </a:r>
                      <a:endParaRPr lang="en-IN" sz="17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endParaRPr lang="en-IN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731" marR="607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39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Maintaining Student’s tempo</a:t>
            </a:r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762000" y="1498140"/>
            <a:ext cx="1081020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maintaining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students’ </a:t>
            </a:r>
            <a:r>
              <a:rPr lang="en-US" sz="22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tempo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1st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year,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required for subsequent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145" y="2054832"/>
            <a:ext cx="10652703" cy="398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000" b="1" i="1" dirty="0" smtClean="0">
                <a:solidFill>
                  <a:srgbClr val="C00000"/>
                </a:solidFill>
                <a:ea typeface="Calibri"/>
                <a:cs typeface="Calibri"/>
              </a:rPr>
              <a:t>Monthly Workshops:</a:t>
            </a:r>
            <a:endParaRPr lang="en-IN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sz="1900" b="1" dirty="0">
                <a:solidFill>
                  <a:srgbClr val="1F497D"/>
                </a:solidFill>
                <a:ea typeface="Calibri"/>
                <a:cs typeface="Calibri"/>
              </a:rPr>
              <a:t>Organizing </a:t>
            </a:r>
            <a:r>
              <a:rPr lang="en-US" sz="1900" b="1" dirty="0" smtClean="0">
                <a:solidFill>
                  <a:srgbClr val="1F497D"/>
                </a:solidFill>
                <a:ea typeface="Calibri"/>
                <a:cs typeface="Calibri"/>
              </a:rPr>
              <a:t>Workshops </a:t>
            </a:r>
            <a:r>
              <a:rPr lang="en-US" sz="1900" b="1" dirty="0">
                <a:solidFill>
                  <a:srgbClr val="1F497D"/>
                </a:solidFill>
                <a:ea typeface="Calibri"/>
                <a:cs typeface="Calibri"/>
              </a:rPr>
              <a:t>and brain storming sessions once in a month by suitable faculty / outside experts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Innovations &amp; Product developments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Participation at National level exhibitions / Awards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II </a:t>
            </a:r>
            <a:r>
              <a:rPr lang="en-US" sz="2000" dirty="0">
                <a:solidFill>
                  <a:prstClr val="black"/>
                </a:solidFill>
                <a:ea typeface="Calibri"/>
                <a:cs typeface="Calibri"/>
              </a:rPr>
              <a:t>Counsel 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activities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Paper Publications &amp; patents </a:t>
            </a:r>
            <a:r>
              <a:rPr lang="en-US" sz="2000" dirty="0">
                <a:solidFill>
                  <a:prstClr val="black"/>
                </a:solidFill>
                <a:ea typeface="Calibri"/>
                <a:cs typeface="Calibri"/>
              </a:rPr>
              <a:t>from 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projects 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Start-ups</a:t>
            </a:r>
            <a:r>
              <a:rPr lang="en-US" sz="2000" dirty="0">
                <a:solidFill>
                  <a:prstClr val="black"/>
                </a:solidFill>
                <a:ea typeface="Calibri"/>
                <a:cs typeface="Calibri"/>
              </a:rPr>
              <a:t>, Commercialization 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and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ea typeface="Calibri"/>
                <a:cs typeface="Calibri"/>
              </a:rPr>
              <a:t>Entrepreneurships</a:t>
            </a:r>
            <a:endParaRPr lang="en-IN" sz="2000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31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262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Impact of Academic Audit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85800" y="1641999"/>
            <a:ext cx="1066527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srgbClr val="C00000"/>
              </a:buClr>
              <a:buSzPct val="114285"/>
            </a:pP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Impact </a:t>
            </a:r>
            <a:r>
              <a:rPr lang="en-US" sz="22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Academic Audit </a:t>
            </a:r>
            <a:r>
              <a:rPr lang="en-US" sz="22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on expected </a:t>
            </a: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2200" b="1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062666"/>
            <a:ext cx="108053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AA is the reflection of </a:t>
            </a:r>
            <a:r>
              <a:rPr lang="en-US" sz="2000" b="1" dirty="0">
                <a:solidFill>
                  <a:srgbClr val="1F497D"/>
                </a:solidFill>
                <a:ea typeface="Calibri"/>
                <a:cs typeface="Calibri"/>
              </a:rPr>
              <a:t>NBA, NAAC &amp; NIRF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Ranking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Needs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focus on Academic 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Audit  </a:t>
            </a:r>
            <a:r>
              <a:rPr lang="en-US" sz="2000" b="1" dirty="0">
                <a:solidFill>
                  <a:schemeClr val="tx2"/>
                </a:solidFill>
                <a:ea typeface="Calibri"/>
                <a:cs typeface="Calibri"/>
              </a:rPr>
              <a:t>throughout the </a:t>
            </a:r>
            <a:r>
              <a:rPr lang="en-US" sz="2000" b="1" dirty="0" smtClean="0">
                <a:solidFill>
                  <a:schemeClr val="tx2"/>
                </a:solidFill>
                <a:ea typeface="Calibri"/>
                <a:cs typeface="Calibri"/>
              </a:rPr>
              <a:t>year, </a:t>
            </a:r>
            <a:r>
              <a:rPr lang="en-US" sz="2000" b="1" dirty="0" smtClean="0">
                <a:ea typeface="Calibri"/>
                <a:cs typeface="Calibri"/>
              </a:rPr>
              <a:t>not just at the time of audit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prstClr val="black"/>
                </a:solidFill>
                <a:ea typeface="Calibri"/>
                <a:cs typeface="Calibri"/>
              </a:rPr>
              <a:t>HoDs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 should </a:t>
            </a:r>
            <a:r>
              <a:rPr lang="en-US" sz="2000" b="1" dirty="0" smtClean="0">
                <a:solidFill>
                  <a:schemeClr val="tx2"/>
                </a:solidFill>
                <a:ea typeface="Calibri"/>
                <a:cs typeface="Calibri"/>
              </a:rPr>
              <a:t>spend </a:t>
            </a:r>
            <a:r>
              <a:rPr lang="en-US" sz="2000" b="1" dirty="0">
                <a:solidFill>
                  <a:schemeClr val="tx2"/>
                </a:solidFill>
                <a:ea typeface="Calibri"/>
                <a:cs typeface="Calibri"/>
              </a:rPr>
              <a:t>time with auditor full day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without leaving it to the Dept. coordinator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Check whether the </a:t>
            </a:r>
            <a:r>
              <a:rPr lang="en-US" sz="2000" b="1" dirty="0">
                <a:solidFill>
                  <a:schemeClr val="tx2"/>
                </a:solidFill>
                <a:ea typeface="Calibri"/>
                <a:cs typeface="Calibri"/>
              </a:rPr>
              <a:t>previously identified weaknesses are properly addressed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for expected outcomes 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Audit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is </a:t>
            </a:r>
            <a:r>
              <a:rPr lang="en-US" sz="2000" b="1" dirty="0">
                <a:solidFill>
                  <a:schemeClr val="tx2"/>
                </a:solidFill>
                <a:ea typeface="Calibri"/>
                <a:cs typeface="Calibri"/>
              </a:rPr>
              <a:t>not just filling the columns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where the department has information and leaving the others / filling with some standard words like Nil, Yes, No, etc. 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AA is tool for </a:t>
            </a:r>
            <a:r>
              <a:rPr lang="en-US" sz="2000" b="1" dirty="0" smtClean="0">
                <a:solidFill>
                  <a:schemeClr val="tx2"/>
                </a:solidFill>
                <a:ea typeface="Calibri"/>
                <a:cs typeface="Calibri"/>
              </a:rPr>
              <a:t>comprehensive </a:t>
            </a:r>
            <a:r>
              <a:rPr lang="en-US" sz="2000" b="1" dirty="0">
                <a:solidFill>
                  <a:schemeClr val="tx2"/>
                </a:solidFill>
                <a:ea typeface="Calibri"/>
                <a:cs typeface="Calibri"/>
              </a:rPr>
              <a:t>development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of </a:t>
            </a:r>
            <a:r>
              <a:rPr lang="en-US" sz="2000" b="1" dirty="0" err="1" smtClean="0">
                <a:solidFill>
                  <a:prstClr val="black"/>
                </a:solidFill>
                <a:ea typeface="Calibri"/>
                <a:cs typeface="Calibri"/>
              </a:rPr>
              <a:t>depts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, 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The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leadership of the </a:t>
            </a:r>
            <a:r>
              <a:rPr lang="en-US" sz="2000" b="1" dirty="0" err="1">
                <a:solidFill>
                  <a:prstClr val="black"/>
                </a:solidFill>
                <a:ea typeface="Calibri"/>
                <a:cs typeface="Calibri"/>
              </a:rPr>
              <a:t>dept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 must be very clear about …. in which 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direction 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the </a:t>
            </a:r>
            <a:r>
              <a:rPr lang="en-US" sz="2000" b="1" dirty="0" err="1">
                <a:solidFill>
                  <a:prstClr val="black"/>
                </a:solidFill>
                <a:ea typeface="Calibri"/>
                <a:cs typeface="Calibri"/>
              </a:rPr>
              <a:t>dept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 wants to excel</a:t>
            </a:r>
            <a:r>
              <a:rPr lang="en-US" sz="2000" b="1" dirty="0" smtClean="0">
                <a:solidFill>
                  <a:prstClr val="black"/>
                </a:solidFill>
                <a:ea typeface="Calibri"/>
                <a:cs typeface="Calibri"/>
              </a:rPr>
              <a:t>.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 </a:t>
            </a:r>
            <a:endParaRPr lang="en-US" sz="2000" b="1" dirty="0" smtClean="0">
              <a:solidFill>
                <a:prstClr val="black"/>
              </a:solidFill>
              <a:ea typeface="Calibri"/>
              <a:cs typeface="Calibri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prstClr val="black"/>
              </a:solidFill>
              <a:ea typeface="Calibri"/>
              <a:cs typeface="Calibri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2000" b="1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667173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31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9559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Impact of Academic Audit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marL="12700" lvl="0" algn="ctr"/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32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Jan. 2024.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905" y="873922"/>
            <a:ext cx="7204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Impact </a:t>
            </a:r>
            <a:r>
              <a:rPr lang="en-US" sz="2400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Academic Audit </a:t>
            </a:r>
            <a:r>
              <a:rPr lang="en-US" sz="24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on expected </a:t>
            </a:r>
            <a:r>
              <a:rPr lang="en-US" sz="24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outcomes</a:t>
            </a:r>
            <a:r>
              <a:rPr lang="en-US" sz="24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321" y="1981200"/>
            <a:ext cx="6774079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61925">
              <a:spcAft>
                <a:spcPts val="1000"/>
              </a:spcAft>
              <a:buFont typeface="+mj-lt"/>
              <a:buAutoNum type="arabicPeriod"/>
            </a:pP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Appointment of auditor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….preferably from the Institutes of repute 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(IITs/NITs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)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… max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tenure: 2 years</a:t>
            </a:r>
          </a:p>
          <a:p>
            <a:pPr marL="182563" lvl="0" indent="-161925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ea typeface="Calibri"/>
                <a:cs typeface="Times New Roman"/>
              </a:rPr>
              <a:t>Brief overview about the </a:t>
            </a:r>
            <a:r>
              <a:rPr lang="en-US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purpose </a:t>
            </a:r>
            <a:r>
              <a:rPr lang="en-US" sz="2000" b="1" dirty="0">
                <a:solidFill>
                  <a:srgbClr val="0070C0"/>
                </a:solidFill>
                <a:ea typeface="Calibri"/>
                <a:cs typeface="Times New Roman"/>
              </a:rPr>
              <a:t>of Audit</a:t>
            </a:r>
            <a:r>
              <a:rPr lang="en-US" sz="14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Times New Roman"/>
              </a:rPr>
              <a:t>to the External auditor by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Times New Roman"/>
              </a:rPr>
              <a:t>HoD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Times New Roman"/>
              </a:rPr>
              <a:t> &amp; the Dept. Coordinator.</a:t>
            </a:r>
          </a:p>
          <a:p>
            <a:pPr marL="182563" lvl="0" indent="-161925">
              <a:spcAft>
                <a:spcPts val="1000"/>
              </a:spcAft>
              <a:buFont typeface="+mj-lt"/>
              <a:buAutoNum type="arabicPeriod"/>
            </a:pP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It is a 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full-day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 Audit.</a:t>
            </a:r>
          </a:p>
          <a:p>
            <a:pPr marL="182563" lvl="0" indent="-161925">
              <a:spcAft>
                <a:spcPts val="1000"/>
              </a:spcAft>
              <a:buFont typeface="+mj-lt"/>
              <a:buAutoNum type="arabicPeriod"/>
            </a:pPr>
            <a:r>
              <a:rPr lang="en-IN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Verification 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of all the parameters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listed in the 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pro-forma.</a:t>
            </a:r>
          </a:p>
          <a:p>
            <a:pPr marL="182563" lvl="0" indent="-161925">
              <a:spcAft>
                <a:spcPts val="1000"/>
              </a:spcAft>
              <a:buFont typeface="+mj-lt"/>
              <a:buAutoNum type="arabicPeriod"/>
            </a:pPr>
            <a:r>
              <a:rPr lang="en-IN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weaknesses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/ lapses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in the black &amp; white, along with 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general Suggestions</a:t>
            </a:r>
            <a:r>
              <a:rPr lang="en-IN" sz="2000" b="1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182563" lvl="0" indent="-161925">
              <a:spcAft>
                <a:spcPts val="1000"/>
              </a:spcAft>
              <a:buFont typeface="+mj-lt"/>
              <a:buAutoNum type="arabicPeriod"/>
            </a:pP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E</a:t>
            </a:r>
            <a:r>
              <a:rPr lang="en-IN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xit-meeting 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with the Auditor, HOD &amp; all senior faculties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at the end of the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audit……. Where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, the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strengths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&amp; weaknesses in particular, are to be discussed by comparing with previous audit report.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Recording the minutes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of the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discussions.</a:t>
            </a:r>
            <a:endParaRPr lang="en-IN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788" y="1600200"/>
            <a:ext cx="2826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Pre/ during auditing </a:t>
            </a:r>
            <a:endParaRPr lang="en-IN" sz="2400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9853" y="2048761"/>
            <a:ext cx="1925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Post auditing </a:t>
            </a:r>
            <a:endParaRPr lang="en-IN" sz="2400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9853" y="2454774"/>
            <a:ext cx="4370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spcAft>
                <a:spcPts val="1200"/>
              </a:spcAft>
              <a:buFont typeface="+mj-lt"/>
              <a:buAutoNum type="arabicPeriod"/>
            </a:pP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Another 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meeting with all the faculty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in the department, to discuss constructive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mechanism (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Action Taken Report) to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address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weaknesses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&amp;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recording of minutes.</a:t>
            </a:r>
            <a:endParaRPr lang="en-IN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82563" lvl="0" indent="-182563">
              <a:spcAft>
                <a:spcPts val="1200"/>
              </a:spcAft>
              <a:buFont typeface="+mj-lt"/>
              <a:buAutoNum type="arabicPeriod"/>
            </a:pPr>
            <a:r>
              <a:rPr lang="en-IN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Review 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of </a:t>
            </a:r>
            <a:r>
              <a:rPr lang="en-IN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the progress at </a:t>
            </a:r>
            <a:r>
              <a:rPr lang="en-IN" sz="2000" b="1" dirty="0">
                <a:solidFill>
                  <a:srgbClr val="0070C0"/>
                </a:solidFill>
                <a:ea typeface="Calibri"/>
                <a:cs typeface="Times New Roman"/>
              </a:rPr>
              <a:t>every </a:t>
            </a:r>
            <a:r>
              <a:rPr lang="en-IN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quarter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to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observe the rate of achievement in identified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lapses (where </a:t>
            </a:r>
            <a:r>
              <a:rPr lang="en-IN" sz="1400" b="1" dirty="0">
                <a:solidFill>
                  <a:prstClr val="black"/>
                </a:solidFill>
                <a:ea typeface="Calibri"/>
                <a:cs typeface="Times New Roman"/>
              </a:rPr>
              <a:t>growth charts, comparison of results with previous years, etc… may be </a:t>
            </a:r>
            <a:r>
              <a:rPr lang="en-IN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used).</a:t>
            </a:r>
            <a:endParaRPr lang="en-IN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82563" lvl="0" indent="-182563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ea typeface="Calibri"/>
                <a:cs typeface="Times New Roman"/>
              </a:rPr>
              <a:t>Proper documentation 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Times New Roman"/>
              </a:rPr>
              <a:t>along with Action Taken for the weaknesses identified in previous audit is made available with relevant  evidences</a:t>
            </a:r>
            <a:r>
              <a:rPr lang="en-US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1262" y="1219200"/>
            <a:ext cx="1074873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Guidelines stipulated by IQAC for Constructive outcomes from the </a:t>
            </a:r>
            <a:r>
              <a:rPr lang="en-US" sz="2400" b="1" kern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Academic Audit </a:t>
            </a:r>
            <a:endParaRPr lang="en-US" sz="2400" b="1" kern="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694" y="545732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31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5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28218</TotalTime>
  <Words>2672</Words>
  <Application>Microsoft Office PowerPoint</Application>
  <PresentationFormat>Widescreen</PresentationFormat>
  <Paragraphs>372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Garamond</vt:lpstr>
      <vt:lpstr>Sitka Small</vt:lpstr>
      <vt:lpstr>Times New Roman</vt:lpstr>
      <vt:lpstr>Wingdings</vt:lpstr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IQAC 7th Regular Meeting</dc:title>
  <dc:creator>Surya Praveen Devisetty</dc:creator>
  <cp:lastModifiedBy>lenovo</cp:lastModifiedBy>
  <cp:revision>3230</cp:revision>
  <cp:lastPrinted>2023-06-22T09:19:46Z</cp:lastPrinted>
  <dcterms:created xsi:type="dcterms:W3CDTF">2016-04-16T06:53:58Z</dcterms:created>
  <dcterms:modified xsi:type="dcterms:W3CDTF">2024-01-03T02:47:17Z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2016-04-16T00:00:00Z</vt:filetime>
  </property>
</Properties>
</file>