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1.xml" ContentType="application/vnd.openxmlformats-officedocument.drawingml.chartshapes+xml"/>
  <Override PartName="/ppt/charts/chart27.xml" ContentType="application/vnd.openxmlformats-officedocument.drawingml.chart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drawings/drawing13.xml" ContentType="application/vnd.openxmlformats-officedocument.drawingml.chartshapes+xml"/>
  <Override PartName="/ppt/charts/chart30.xml" ContentType="application/vnd.openxmlformats-officedocument.drawingml.chart+xml"/>
  <Override PartName="/ppt/drawings/drawing14.xml" ContentType="application/vnd.openxmlformats-officedocument.drawingml.chartshapes+xml"/>
  <Override PartName="/ppt/charts/chart31.xml" ContentType="application/vnd.openxmlformats-officedocument.drawingml.chart+xml"/>
  <Override PartName="/ppt/drawings/drawing15.xml" ContentType="application/vnd.openxmlformats-officedocument.drawingml.chartshapes+xml"/>
  <Override PartName="/ppt/charts/chart32.xml" ContentType="application/vnd.openxmlformats-officedocument.drawingml.chart+xml"/>
  <Override PartName="/ppt/drawings/drawing16.xml" ContentType="application/vnd.openxmlformats-officedocument.drawingml.chartshapes+xml"/>
  <Override PartName="/ppt/charts/chart33.xml" ContentType="application/vnd.openxmlformats-officedocument.drawingml.chart+xml"/>
  <Override PartName="/ppt/drawings/drawing17.xml" ContentType="application/vnd.openxmlformats-officedocument.drawingml.chartshapes+xml"/>
  <Override PartName="/ppt/charts/chart34.xml" ContentType="application/vnd.openxmlformats-officedocument.drawingml.chart+xml"/>
  <Override PartName="/ppt/drawings/drawing18.xml" ContentType="application/vnd.openxmlformats-officedocument.drawingml.chartshapes+xml"/>
  <Override PartName="/ppt/charts/chart35.xml" ContentType="application/vnd.openxmlformats-officedocument.drawingml.chart+xml"/>
  <Override PartName="/ppt/drawings/drawing1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23.xml" ContentType="application/vnd.openxmlformats-officedocument.presentationml.notesSlide+xml"/>
  <Override PartName="/ppt/charts/chart40.xml" ContentType="application/vnd.openxmlformats-officedocument.drawingml.chart+xml"/>
  <Override PartName="/ppt/theme/themeOverride1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28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drawings/drawing20.xml" ContentType="application/vnd.openxmlformats-officedocument.drawingml.chartshapes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56.xml" ContentType="application/vnd.openxmlformats-officedocument.drawingml.chart+xml"/>
  <Override PartName="/ppt/notesSlides/notesSlide30.xml" ContentType="application/vnd.openxmlformats-officedocument.presentationml.notesSlide+xml"/>
  <Override PartName="/ppt/charts/chart57.xml" ContentType="application/vnd.openxmlformats-officedocument.drawingml.chart+xml"/>
  <Override PartName="/ppt/theme/themeOverride2.xml" ContentType="application/vnd.openxmlformats-officedocument.themeOverride+xml"/>
  <Override PartName="/ppt/drawings/drawing21.xml" ContentType="application/vnd.openxmlformats-officedocument.drawingml.chartshapes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31.xml" ContentType="application/vnd.openxmlformats-officedocument.presentationml.notesSlide+xml"/>
  <Override PartName="/ppt/charts/chart61.xml" ContentType="application/vnd.openxmlformats-officedocument.drawingml.chart+xml"/>
  <Override PartName="/ppt/drawings/drawing22.xml" ContentType="application/vnd.openxmlformats-officedocument.drawingml.chartshapes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theme/themeOverride3.xml" ContentType="application/vnd.openxmlformats-officedocument.themeOverride+xml"/>
  <Override PartName="/ppt/drawings/drawing23.xml" ContentType="application/vnd.openxmlformats-officedocument.drawingml.chartshapes+xml"/>
  <Override PartName="/ppt/charts/chart64.xml" ContentType="application/vnd.openxmlformats-officedocument.drawingml.chart+xml"/>
  <Override PartName="/ppt/notesSlides/notesSlide32.xml" ContentType="application/vnd.openxmlformats-officedocument.presentationml.notesSlide+xml"/>
  <Override PartName="/ppt/charts/chart65.xml" ContentType="application/vnd.openxmlformats-officedocument.drawingml.chart+xml"/>
  <Override PartName="/ppt/drawings/drawing24.xml" ContentType="application/vnd.openxmlformats-officedocument.drawingml.chartshapes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33.xml" ContentType="application/vnd.openxmlformats-officedocument.presentationml.notesSlide+xml"/>
  <Override PartName="/ppt/charts/chart69.xml" ContentType="application/vnd.openxmlformats-officedocument.drawingml.chart+xml"/>
  <Override PartName="/ppt/notesSlides/notesSlide34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notesSlides/notesSlide35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36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notesSlides/notesSlide37.xml" ContentType="application/vnd.openxmlformats-officedocument.presentationml.notesSlid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38.xml" ContentType="application/vnd.openxmlformats-officedocument.presentationml.notesSlide+xml"/>
  <Override PartName="/ppt/charts/chart86.xml" ContentType="application/vnd.openxmlformats-officedocument.drawingml.chart+xml"/>
  <Override PartName="/ppt/notesSlides/notesSlide39.xml" ContentType="application/vnd.openxmlformats-officedocument.presentationml.notesSlide+xml"/>
  <Override PartName="/ppt/charts/chart87.xml" ContentType="application/vnd.openxmlformats-officedocument.drawingml.chart+xml"/>
  <Override PartName="/ppt/notesSlides/notesSlide40.xml" ContentType="application/vnd.openxmlformats-officedocument.presentationml.notesSlide+xml"/>
  <Override PartName="/ppt/charts/chart88.xml" ContentType="application/vnd.openxmlformats-officedocument.drawingml.chart+xml"/>
  <Override PartName="/ppt/notesSlides/notesSlide41.xml" ContentType="application/vnd.openxmlformats-officedocument.presentationml.notesSlide+xml"/>
  <Override PartName="/ppt/charts/chart89.xml" ContentType="application/vnd.openxmlformats-officedocument.drawingml.chart+xml"/>
  <Override PartName="/ppt/notesSlides/notesSlide42.xml" ContentType="application/vnd.openxmlformats-officedocument.presentationml.notesSlide+xml"/>
  <Override PartName="/ppt/charts/chart90.xml" ContentType="application/vnd.openxmlformats-officedocument.drawingml.chart+xml"/>
  <Override PartName="/ppt/notesSlides/notesSlide43.xml" ContentType="application/vnd.openxmlformats-officedocument.presentationml.notesSlide+xml"/>
  <Override PartName="/ppt/charts/chart91.xml" ContentType="application/vnd.openxmlformats-officedocument.drawingml.chart+xml"/>
  <Override PartName="/ppt/drawings/drawing25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32" r:id="rId2"/>
    <p:sldId id="633" r:id="rId3"/>
    <p:sldId id="805" r:id="rId4"/>
    <p:sldId id="815" r:id="rId5"/>
    <p:sldId id="809" r:id="rId6"/>
    <p:sldId id="807" r:id="rId7"/>
    <p:sldId id="814" r:id="rId8"/>
    <p:sldId id="816" r:id="rId9"/>
    <p:sldId id="794" r:id="rId10"/>
    <p:sldId id="841" r:id="rId11"/>
    <p:sldId id="820" r:id="rId12"/>
    <p:sldId id="832" r:id="rId13"/>
    <p:sldId id="825" r:id="rId14"/>
    <p:sldId id="830" r:id="rId15"/>
    <p:sldId id="916" r:id="rId16"/>
    <p:sldId id="833" r:id="rId17"/>
    <p:sldId id="827" r:id="rId18"/>
    <p:sldId id="831" r:id="rId19"/>
    <p:sldId id="826" r:id="rId20"/>
    <p:sldId id="837" r:id="rId21"/>
    <p:sldId id="836" r:id="rId22"/>
    <p:sldId id="835" r:id="rId23"/>
    <p:sldId id="838" r:id="rId24"/>
    <p:sldId id="849" r:id="rId25"/>
    <p:sldId id="850" r:id="rId26"/>
    <p:sldId id="851" r:id="rId27"/>
    <p:sldId id="852" r:id="rId28"/>
    <p:sldId id="853" r:id="rId29"/>
    <p:sldId id="854" r:id="rId30"/>
    <p:sldId id="855" r:id="rId31"/>
    <p:sldId id="856" r:id="rId32"/>
    <p:sldId id="857" r:id="rId33"/>
    <p:sldId id="858" r:id="rId34"/>
    <p:sldId id="859" r:id="rId35"/>
    <p:sldId id="860" r:id="rId36"/>
    <p:sldId id="861" r:id="rId37"/>
    <p:sldId id="914" r:id="rId38"/>
    <p:sldId id="915" r:id="rId39"/>
    <p:sldId id="862" r:id="rId40"/>
    <p:sldId id="863" r:id="rId41"/>
    <p:sldId id="864" r:id="rId42"/>
    <p:sldId id="865" r:id="rId43"/>
    <p:sldId id="866" r:id="rId44"/>
    <p:sldId id="867" r:id="rId45"/>
    <p:sldId id="868" r:id="rId46"/>
    <p:sldId id="872" r:id="rId47"/>
    <p:sldId id="869" r:id="rId48"/>
    <p:sldId id="870" r:id="rId49"/>
    <p:sldId id="871" r:id="rId50"/>
    <p:sldId id="873" r:id="rId51"/>
    <p:sldId id="874" r:id="rId52"/>
    <p:sldId id="875" r:id="rId53"/>
    <p:sldId id="876" r:id="rId54"/>
    <p:sldId id="877" r:id="rId55"/>
    <p:sldId id="878" r:id="rId56"/>
    <p:sldId id="879" r:id="rId57"/>
    <p:sldId id="912" r:id="rId58"/>
    <p:sldId id="913" r:id="rId59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E08"/>
    <a:srgbClr val="2915BB"/>
    <a:srgbClr val="2211FF"/>
    <a:srgbClr val="FFFF99"/>
    <a:srgbClr val="FFFF66"/>
    <a:srgbClr val="FFFF00"/>
    <a:srgbClr val="D2A000"/>
    <a:srgbClr val="009900"/>
    <a:srgbClr val="FC1610"/>
    <a:srgbClr val="D9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08" autoAdjust="0"/>
  </p:normalViewPr>
  <p:slideViewPr>
    <p:cSldViewPr>
      <p:cViewPr>
        <p:scale>
          <a:sx n="50" d="100"/>
          <a:sy n="50" d="100"/>
        </p:scale>
        <p:origin x="-2826" y="-12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4-2-24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CSEWORLD\Desktop\R&amp;D%20Review-2023\R&amp;D%20Review%20new%202023\2023%20R&amp;D%20Review%20Engg-Final(20-3-24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CSEWORLD\Desktop\R&amp;D%20Review-2023\R&amp;D%20Review%20new%202023\2023%20R&amp;D%20Review%20Engg-Final(20-3-24)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CSEWORLD\Desktop\R&amp;D%20Review-2023\R&amp;D%20Review%20new%202023\2023%20R&amp;D%20Review%20Engg-Final(20-3-24)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Engg%20PPT%20with%20Hyperlinks\R&amp;D%20Engg-22%20Final%20new(6-4-23)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Engg%20PPT%20with%20Hyperlinks\R&amp;D%20Engg-23%20Final%20new(8-4-23)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2023%20R&amp;D%20Review%20Engg-Final(23-3-24)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2023%20R&amp;D%20Review%20Engg-Final(23-3-24)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2-4-24)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Engg%20PPT%20with%20Hyperlinks\R&amp;D%20Engg-20%20Final%20new(23-03-23)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11-3-24).xlsx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R%20&amp;%20D%20Review%20branchwise\R&amp;D%20Engg-28%20Excel%20sheet(2-5-23)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2023%20R&amp;D%20Review%20Engg-Final(23-3-24).xlsx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2023%20R&amp;D%20Review%20Engg-Final(26-3-24)%20-Duplicate%20data%20graphs%20position%20change.xlsx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760995784616E-2"/>
          <c:y val="0.13100628730898908"/>
          <c:w val="0.87832378907182052"/>
          <c:h val="0.72228548188550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'CE--New1'!$P$37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3-42C0-ADCF-38C446D7C8FF}"/>
            </c:ext>
          </c:extLst>
        </c:ser>
        <c:ser>
          <c:idx val="1"/>
          <c:order val="1"/>
          <c:tx>
            <c:strRef>
              <c:f>'CE--New1'!$Q$37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'CE--New1'!$Q$38:$Q$41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43-42C0-ADCF-38C446D7C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85184"/>
        <c:axId val="163775616"/>
      </c:barChart>
      <c:catAx>
        <c:axId val="1526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3775616"/>
        <c:crosses val="autoZero"/>
        <c:auto val="1"/>
        <c:lblAlgn val="ctr"/>
        <c:lblOffset val="100"/>
        <c:noMultiLvlLbl val="0"/>
      </c:catAx>
      <c:valAx>
        <c:axId val="16377561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268518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3415533285612025"/>
          <c:y val="0.20439959225457877"/>
          <c:w val="0.73362774327394675"/>
          <c:h val="0.1134217944979099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97207795834025E-2"/>
          <c:y val="0.24915166854143231"/>
          <c:w val="0.87750349025520746"/>
          <c:h val="0.5422754968128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'EEE-New'!$P$38:$P$41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0-4F77-96AC-FC213D364DF4}"/>
            </c:ext>
          </c:extLst>
        </c:ser>
        <c:ser>
          <c:idx val="1"/>
          <c:order val="1"/>
          <c:tx>
            <c:strRef>
              <c:f>'EEE-New'!$Q$37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10-4F77-96AC-FC213D364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825600"/>
        <c:axId val="168827136"/>
      </c:barChart>
      <c:catAx>
        <c:axId val="1688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827136"/>
        <c:crosses val="autoZero"/>
        <c:auto val="1"/>
        <c:lblAlgn val="ctr"/>
        <c:lblOffset val="100"/>
        <c:noMultiLvlLbl val="0"/>
      </c:catAx>
      <c:valAx>
        <c:axId val="16882713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82560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40273033249986162"/>
          <c:y val="0.23795956548820874"/>
          <c:w val="0.57339755402915071"/>
          <c:h val="0.102619568387284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EEE-SCI Equivalent Publications </a:t>
            </a:r>
            <a:r>
              <a:rPr lang="en-IN" sz="1400" b="1" i="0" baseline="0" dirty="0" smtClean="0">
                <a:effectLst/>
              </a:rPr>
              <a:t>per faculty-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 </a:t>
            </a:r>
            <a:r>
              <a:rPr lang="en-IN" sz="1400" b="1" i="0" baseline="0" dirty="0">
                <a:effectLst/>
              </a:rPr>
              <a:t>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76337312674625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30603018372703411"/>
          <c:w val="0.92070315807298286"/>
          <c:h val="0.5779901161649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129032258064516E-2"/>
                  <c:y val="-1.6259676854926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'EEE-New'!$B$114:$B$117</c:f>
              <c:numCache>
                <c:formatCode>General</c:formatCode>
                <c:ptCount val="4"/>
                <c:pt idx="0">
                  <c:v>0.75</c:v>
                </c:pt>
                <c:pt idx="1">
                  <c:v>0.33</c:v>
                </c:pt>
                <c:pt idx="2">
                  <c:v>1.33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3-401E-A233-52872DEAE73F}"/>
            </c:ext>
          </c:extLst>
        </c:ser>
        <c:ser>
          <c:idx val="1"/>
          <c:order val="1"/>
          <c:tx>
            <c:strRef>
              <c:f>'EEE-New'!$C$113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4.9282584805238679E-17"/>
                  <c:y val="-3.2519353709852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505376344086023E-2"/>
                  <c:y val="5.4198922849754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'EEE-New'!$C$114:$C$117</c:f>
              <c:numCache>
                <c:formatCode>General</c:formatCode>
                <c:ptCount val="4"/>
                <c:pt idx="0">
                  <c:v>1.81</c:v>
                </c:pt>
                <c:pt idx="1">
                  <c:v>1.1299999999999999</c:v>
                </c:pt>
                <c:pt idx="2">
                  <c:v>1.4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83-401E-A233-52872DEAE73F}"/>
            </c:ext>
          </c:extLst>
        </c:ser>
        <c:ser>
          <c:idx val="2"/>
          <c:order val="2"/>
          <c:tx>
            <c:strRef>
              <c:f>'EEE-New'!$D$113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75247650495301E-2"/>
                  <c:y val="-1.6259676854926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817204301075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'EEE-New'!$D$114:$D$117</c:f>
              <c:numCache>
                <c:formatCode>General</c:formatCode>
                <c:ptCount val="4"/>
                <c:pt idx="0">
                  <c:v>0.77</c:v>
                </c:pt>
                <c:pt idx="1">
                  <c:v>1.07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83-401E-A233-52872DEAE73F}"/>
            </c:ext>
          </c:extLst>
        </c:ser>
        <c:ser>
          <c:idx val="3"/>
          <c:order val="3"/>
          <c:tx>
            <c:strRef>
              <c:f>'EEE-New'!$E$113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881720430107529E-3"/>
                  <c:y val="-5.9618815134729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763440860215058E-3"/>
                  <c:y val="2.1679569139901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81720430107529E-3"/>
                  <c:y val="-2.1679569139901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763440860215058E-3"/>
                  <c:y val="3.2519353709852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'EEE-New'!$E$114:$E$117</c:f>
              <c:numCache>
                <c:formatCode>General</c:formatCode>
                <c:ptCount val="4"/>
                <c:pt idx="0">
                  <c:v>0.94</c:v>
                </c:pt>
                <c:pt idx="1">
                  <c:v>0.98</c:v>
                </c:pt>
                <c:pt idx="2">
                  <c:v>0.83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83-401E-A233-52872DEAE7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891520"/>
        <c:axId val="168893056"/>
      </c:barChart>
      <c:catAx>
        <c:axId val="1688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893056"/>
        <c:crosses val="autoZero"/>
        <c:auto val="1"/>
        <c:lblAlgn val="ctr"/>
        <c:lblOffset val="100"/>
        <c:noMultiLvlLbl val="0"/>
      </c:catAx>
      <c:valAx>
        <c:axId val="16889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89152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71497332994666"/>
          <c:y val="0.21756343834552452"/>
          <c:w val="0.66484011148091027"/>
          <c:h val="0.1540930639484018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73072249823798E-2"/>
          <c:y val="0.29932192958638792"/>
          <c:w val="0.91807309227447653"/>
          <c:h val="0.58614623172103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'EEE-New'!$P$8:$S$8</c:f>
              <c:numCache>
                <c:formatCode>General</c:formatCode>
                <c:ptCount val="4"/>
                <c:pt idx="0">
                  <c:v>1.25</c:v>
                </c:pt>
                <c:pt idx="1">
                  <c:v>0.5</c:v>
                </c:pt>
                <c:pt idx="2">
                  <c:v>1.5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8A-4D22-82A5-DFFF1F7F38FE}"/>
            </c:ext>
          </c:extLst>
        </c:ser>
        <c:ser>
          <c:idx val="1"/>
          <c:order val="1"/>
          <c:tx>
            <c:strRef>
              <c:f>'EEE-New'!$O$9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'EEE-New'!$P$9:$S$9</c:f>
              <c:numCache>
                <c:formatCode>General</c:formatCode>
                <c:ptCount val="4"/>
                <c:pt idx="0">
                  <c:v>2.11</c:v>
                </c:pt>
                <c:pt idx="1">
                  <c:v>2.25</c:v>
                </c:pt>
                <c:pt idx="2">
                  <c:v>2.75</c:v>
                </c:pt>
                <c:pt idx="3">
                  <c:v>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8A-4D22-82A5-DFFF1F7F38FE}"/>
            </c:ext>
          </c:extLst>
        </c:ser>
        <c:ser>
          <c:idx val="2"/>
          <c:order val="2"/>
          <c:tx>
            <c:strRef>
              <c:f>'EEE-New'!$O$10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6172474647344997E-3"/>
                  <c:y val="-6.9124484439445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8A-4D22-82A5-DFFF1F7F3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06005059231663E-3"/>
                  <c:y val="-4.3010752688172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8A-4D22-82A5-DFFF1F7F3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06005059231663E-3"/>
                  <c:y val="-4.3010752688172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8A-4D22-82A5-DFFF1F7F3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'EEE-New'!$P$10:$S$10</c:f>
              <c:numCache>
                <c:formatCode>General</c:formatCode>
                <c:ptCount val="4"/>
                <c:pt idx="0">
                  <c:v>1.24</c:v>
                </c:pt>
                <c:pt idx="1">
                  <c:v>1.46</c:v>
                </c:pt>
                <c:pt idx="2">
                  <c:v>0.67</c:v>
                </c:pt>
                <c:pt idx="3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8A-4D22-82A5-DFFF1F7F38FE}"/>
            </c:ext>
          </c:extLst>
        </c:ser>
        <c:ser>
          <c:idx val="3"/>
          <c:order val="3"/>
          <c:tx>
            <c:strRef>
              <c:f>'EEE-New'!$O$11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8571428571428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1505376344086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8A-4D22-82A5-DFFF1F7F3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'EEE-New'!$P$11:$S$11</c:f>
              <c:numCache>
                <c:formatCode>General</c:formatCode>
                <c:ptCount val="4"/>
                <c:pt idx="0">
                  <c:v>1.38</c:v>
                </c:pt>
                <c:pt idx="1">
                  <c:v>1.47</c:v>
                </c:pt>
                <c:pt idx="2">
                  <c:v>1.19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8A-4D22-82A5-DFFF1F7F38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934784"/>
        <c:axId val="168944768"/>
      </c:barChart>
      <c:catAx>
        <c:axId val="1689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944768"/>
        <c:crosses val="autoZero"/>
        <c:auto val="1"/>
        <c:lblAlgn val="ctr"/>
        <c:lblOffset val="100"/>
        <c:noMultiLvlLbl val="0"/>
      </c:catAx>
      <c:valAx>
        <c:axId val="16894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16893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94645465769986"/>
          <c:y val="0.11664304461942257"/>
          <c:w val="0.75361747203431384"/>
          <c:h val="0.1486512806588831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6422458062307E-2"/>
          <c:y val="0.18922117908338379"/>
          <c:w val="0.87090636768230056"/>
          <c:h val="0.64850292751867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'ECE-New'!$P$38:$P$41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D-4A4D-91CB-DE3503D8F514}"/>
            </c:ext>
          </c:extLst>
        </c:ser>
        <c:ser>
          <c:idx val="1"/>
          <c:order val="1"/>
          <c:tx>
            <c:strRef>
              <c:f>'ECE-New'!$Q$37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8D-4A4D-91CB-DE3503D8F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38208"/>
        <c:axId val="169039744"/>
      </c:barChart>
      <c:catAx>
        <c:axId val="16903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039744"/>
        <c:crosses val="autoZero"/>
        <c:auto val="1"/>
        <c:lblAlgn val="ctr"/>
        <c:lblOffset val="100"/>
        <c:noMultiLvlLbl val="0"/>
      </c:catAx>
      <c:valAx>
        <c:axId val="16903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0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88669099289417"/>
          <c:y val="0.19109312724798289"/>
          <c:w val="0.55336129179504734"/>
          <c:h val="0.2075580830174005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ECE-Funding Research Projects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023686063632295E-2"/>
          <c:y val="0.19480351414406533"/>
          <c:w val="0.88527323507638467"/>
          <c:h val="0.6410407178691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'ECE-New'!$P$64:$P$67</c:f>
              <c:numCache>
                <c:formatCode>General</c:formatCode>
                <c:ptCount val="4"/>
                <c:pt idx="0">
                  <c:v>30.25</c:v>
                </c:pt>
                <c:pt idx="1">
                  <c:v>12</c:v>
                </c:pt>
                <c:pt idx="2">
                  <c:v>11.34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DC-40A1-85CD-D16B9D9DA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08800"/>
        <c:axId val="168531072"/>
      </c:barChart>
      <c:catAx>
        <c:axId val="1685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531072"/>
        <c:crosses val="autoZero"/>
        <c:auto val="1"/>
        <c:lblAlgn val="ctr"/>
        <c:lblOffset val="100"/>
        <c:noMultiLvlLbl val="0"/>
      </c:catAx>
      <c:valAx>
        <c:axId val="16853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5088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0323988937340651"/>
          <c:y val="0.24521312335958007"/>
          <c:w val="0.53853911384989361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89774936437622E-2"/>
          <c:y val="0.29111409305348085"/>
          <c:w val="0.94142409675526517"/>
          <c:h val="0.59472377653316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'ECE-New'!$P$8:$S$8</c:f>
              <c:numCache>
                <c:formatCode>General</c:formatCode>
                <c:ptCount val="4"/>
                <c:pt idx="0">
                  <c:v>2.1</c:v>
                </c:pt>
                <c:pt idx="1">
                  <c:v>1.6</c:v>
                </c:pt>
                <c:pt idx="2">
                  <c:v>1.7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0-4A86-9C15-932D65A6C2AE}"/>
            </c:ext>
          </c:extLst>
        </c:ser>
        <c:ser>
          <c:idx val="1"/>
          <c:order val="1"/>
          <c:tx>
            <c:strRef>
              <c:f>'ECE-New'!$O$9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'ECE-New'!$P$9:$S$9</c:f>
              <c:numCache>
                <c:formatCode>General</c:formatCode>
                <c:ptCount val="4"/>
                <c:pt idx="0">
                  <c:v>3.8</c:v>
                </c:pt>
                <c:pt idx="1">
                  <c:v>1.7</c:v>
                </c:pt>
                <c:pt idx="2">
                  <c:v>2.6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0-4A86-9C15-932D65A6C2AE}"/>
            </c:ext>
          </c:extLst>
        </c:ser>
        <c:ser>
          <c:idx val="2"/>
          <c:order val="2"/>
          <c:tx>
            <c:strRef>
              <c:f>'ECE-New'!$O$10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2861736334405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F0-4A86-9C15-932D65A6C2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'ECE-New'!$P$10:$S$10</c:f>
              <c:numCache>
                <c:formatCode>General</c:formatCode>
                <c:ptCount val="4"/>
                <c:pt idx="0">
                  <c:v>1.43</c:v>
                </c:pt>
                <c:pt idx="1">
                  <c:v>0.74</c:v>
                </c:pt>
                <c:pt idx="2">
                  <c:v>0.73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F0-4A86-9C15-932D65A6C2AE}"/>
            </c:ext>
          </c:extLst>
        </c:ser>
        <c:ser>
          <c:idx val="3"/>
          <c:order val="3"/>
          <c:tx>
            <c:strRef>
              <c:f>'ECE-New'!$O$11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794332156554322E-2"/>
                  <c:y val="1.4224947571174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'ECE-New'!$P$11:$S$11</c:f>
              <c:numCache>
                <c:formatCode>General</c:formatCode>
                <c:ptCount val="4"/>
                <c:pt idx="0">
                  <c:v>1.83</c:v>
                </c:pt>
                <c:pt idx="1">
                  <c:v>1.24</c:v>
                </c:pt>
                <c:pt idx="2">
                  <c:v>1.25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F0-4A86-9C15-932D65A6C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824640"/>
        <c:axId val="169826176"/>
      </c:barChart>
      <c:catAx>
        <c:axId val="1698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826176"/>
        <c:crosses val="autoZero"/>
        <c:auto val="1"/>
        <c:lblAlgn val="ctr"/>
        <c:lblOffset val="100"/>
        <c:noMultiLvlLbl val="0"/>
      </c:catAx>
      <c:valAx>
        <c:axId val="16982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82464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18679090113735783"/>
          <c:y val="0.1520100612423447"/>
          <c:w val="0.72432020997375313"/>
          <c:h val="0.1407413799302484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ECE-SCI Equivalent Publications  </a:t>
            </a:r>
            <a:r>
              <a:rPr lang="en-IN" sz="1400" b="1" i="0" baseline="0" dirty="0" smtClean="0">
                <a:effectLst/>
              </a:rPr>
              <a:t>per faculty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 </a:t>
            </a:r>
            <a:r>
              <a:rPr lang="en-IN" sz="1400" b="1" i="0" baseline="0" dirty="0">
                <a:effectLst/>
              </a:rPr>
              <a:t>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82331936330539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690585047836758E-2"/>
          <c:y val="0.31044308508271018"/>
          <c:w val="0.91830941495216323"/>
          <c:h val="0.5869822271808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0752688172043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565169610477358E-17"/>
                  <c:y val="-4.3852716259497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'ECE-New'!$B$114:$B$117</c:f>
              <c:numCache>
                <c:formatCode>General</c:formatCode>
                <c:ptCount val="4"/>
                <c:pt idx="0">
                  <c:v>1.4</c:v>
                </c:pt>
                <c:pt idx="1">
                  <c:v>1.1000000000000001</c:v>
                </c:pt>
                <c:pt idx="2">
                  <c:v>0.95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4D-431F-8687-4C3E8642E1B8}"/>
            </c:ext>
          </c:extLst>
        </c:ser>
        <c:ser>
          <c:idx val="1"/>
          <c:order val="1"/>
          <c:tx>
            <c:strRef>
              <c:f>'ECE-New'!$C$113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'ECE-New'!$C$114:$C$117</c:f>
              <c:numCache>
                <c:formatCode>General</c:formatCode>
                <c:ptCount val="4"/>
                <c:pt idx="0">
                  <c:v>2.0099999999999998</c:v>
                </c:pt>
                <c:pt idx="1">
                  <c:v>0.93</c:v>
                </c:pt>
                <c:pt idx="2">
                  <c:v>1.25</c:v>
                </c:pt>
                <c:pt idx="3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4D-431F-8687-4C3E8642E1B8}"/>
            </c:ext>
          </c:extLst>
        </c:ser>
        <c:ser>
          <c:idx val="2"/>
          <c:order val="2"/>
          <c:tx>
            <c:strRef>
              <c:f>'ECE-New'!$D$113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'ECE-New'!$D$114:$D$117</c:f>
              <c:numCache>
                <c:formatCode>General</c:formatCode>
                <c:ptCount val="4"/>
                <c:pt idx="0">
                  <c:v>0.45</c:v>
                </c:pt>
                <c:pt idx="1">
                  <c:v>0.2</c:v>
                </c:pt>
                <c:pt idx="2">
                  <c:v>0.33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4D-431F-8687-4C3E8642E1B8}"/>
            </c:ext>
          </c:extLst>
        </c:ser>
        <c:ser>
          <c:idx val="3"/>
          <c:order val="3"/>
          <c:tx>
            <c:strRef>
              <c:f>'ECE-New'!$E$113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'ECE-New'!$E$114:$E$117</c:f>
              <c:numCache>
                <c:formatCode>General</c:formatCode>
                <c:ptCount val="4"/>
                <c:pt idx="0">
                  <c:v>0.77</c:v>
                </c:pt>
                <c:pt idx="1">
                  <c:v>0.48</c:v>
                </c:pt>
                <c:pt idx="2">
                  <c:v>0.72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4D-431F-8687-4C3E8642E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882752"/>
        <c:axId val="169884288"/>
      </c:barChart>
      <c:catAx>
        <c:axId val="16988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884288"/>
        <c:crosses val="autoZero"/>
        <c:auto val="1"/>
        <c:lblAlgn val="ctr"/>
        <c:lblOffset val="100"/>
        <c:noMultiLvlLbl val="0"/>
      </c:catAx>
      <c:valAx>
        <c:axId val="169884288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88275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5870904241808484"/>
          <c:y val="0.16811857651704309"/>
          <c:w val="0.75025153105861753"/>
          <c:h val="0.1462704857024031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CSE-Funding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15293760701809736"/>
          <c:y val="2.47535859340365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89184557081831162"/>
          <c:h val="0.65450776835776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CSE!$P$63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CSE!$P$64:$P$67</c:f>
              <c:numCache>
                <c:formatCode>General</c:formatCode>
                <c:ptCount val="4"/>
                <c:pt idx="0">
                  <c:v>43.15</c:v>
                </c:pt>
                <c:pt idx="1">
                  <c:v>17.850000000000001</c:v>
                </c:pt>
                <c:pt idx="2">
                  <c:v>25.3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B5-409F-9B79-BAA0F987F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45728"/>
        <c:axId val="169547264"/>
      </c:barChart>
      <c:catAx>
        <c:axId val="1695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547264"/>
        <c:crosses val="autoZero"/>
        <c:auto val="1"/>
        <c:lblAlgn val="ctr"/>
        <c:lblOffset val="100"/>
        <c:noMultiLvlLbl val="0"/>
      </c:catAx>
      <c:valAx>
        <c:axId val="16954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5457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6049898592221424"/>
          <c:y val="0.23257290755322246"/>
          <c:w val="0.47788475304223343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99518810148729E-2"/>
          <c:y val="0.18993337371290128"/>
          <c:w val="0.89033822476735858"/>
          <c:h val="0.65771552594387239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1C-4C5B-A112-9F748720B7A7}"/>
            </c:ext>
          </c:extLst>
        </c:ser>
        <c:ser>
          <c:idx val="1"/>
          <c:order val="1"/>
          <c:tx>
            <c:v>Granted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'CSE-New1'!$Q$38:$Q$41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1C-4C5B-A112-9F748720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3360"/>
        <c:axId val="169584896"/>
      </c:barChart>
      <c:catAx>
        <c:axId val="1695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584896"/>
        <c:crosses val="autoZero"/>
        <c:auto val="1"/>
        <c:lblAlgn val="ctr"/>
        <c:lblOffset val="100"/>
        <c:noMultiLvlLbl val="0"/>
      </c:catAx>
      <c:valAx>
        <c:axId val="16958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58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611459078978765"/>
          <c:y val="5.980113062790228E-2"/>
          <c:w val="0.5149460152708184"/>
          <c:h val="0.1581751239428404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dirty="0" smtClean="0">
                <a:effectLst/>
              </a:rPr>
              <a:t>CSE-SCI equivalent  publications (both faculty &amp; students) </a:t>
            </a:r>
          </a:p>
          <a:p>
            <a:pPr>
              <a:defRPr sz="1400"/>
            </a:pPr>
            <a:r>
              <a:rPr lang="en-IN" sz="1400" b="1" dirty="0" smtClean="0">
                <a:effectLst/>
              </a:rPr>
              <a:t>per</a:t>
            </a:r>
            <a:r>
              <a:rPr lang="en-IN" sz="1400" b="1" baseline="0" dirty="0" smtClean="0">
                <a:effectLst/>
              </a:rPr>
              <a:t> </a:t>
            </a:r>
            <a:r>
              <a:rPr lang="en-IN" sz="1400" b="1" dirty="0" smtClean="0">
                <a:effectLst/>
              </a:rPr>
              <a:t>faculty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55877192982456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35585025556009E-2"/>
          <c:y val="0.22653918260217468"/>
          <c:w val="0.94812215084956486"/>
          <c:h val="0.6602857142857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'CSE-New1'!$O$8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929824561403508E-3"/>
                  <c:y val="9.5238095238095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'CSE-New1'!$P$8:$S$8</c:f>
              <c:numCache>
                <c:formatCode>General</c:formatCode>
                <c:ptCount val="4"/>
                <c:pt idx="0">
                  <c:v>7.15</c:v>
                </c:pt>
                <c:pt idx="1">
                  <c:v>4.2</c:v>
                </c:pt>
                <c:pt idx="2">
                  <c:v>3.3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B1-4627-859E-B299F0659E72}"/>
            </c:ext>
          </c:extLst>
        </c:ser>
        <c:ser>
          <c:idx val="1"/>
          <c:order val="1"/>
          <c:tx>
            <c:strRef>
              <c:f>'CSE-New1'!$O$9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09649122807017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57894736842105E-2"/>
                  <c:y val="1.904761904761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'CSE-New1'!$P$9:$S$9</c:f>
              <c:numCache>
                <c:formatCode>General</c:formatCode>
                <c:ptCount val="4"/>
                <c:pt idx="0">
                  <c:v>3.6</c:v>
                </c:pt>
                <c:pt idx="1">
                  <c:v>0.5</c:v>
                </c:pt>
                <c:pt idx="2">
                  <c:v>2.33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B1-4627-859E-B299F0659E72}"/>
            </c:ext>
          </c:extLst>
        </c:ser>
        <c:ser>
          <c:idx val="2"/>
          <c:order val="2"/>
          <c:tx>
            <c:strRef>
              <c:f>'CSE-New1'!$O$10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2.1929824561403508E-3"/>
                  <c:y val="-4.2857142857142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'CSE-New1'!$P$10:$S$10</c:f>
              <c:numCache>
                <c:formatCode>General</c:formatCode>
                <c:ptCount val="4"/>
                <c:pt idx="0">
                  <c:v>1.85</c:v>
                </c:pt>
                <c:pt idx="1">
                  <c:v>0.94</c:v>
                </c:pt>
                <c:pt idx="2">
                  <c:v>0.56000000000000005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B1-4627-859E-B299F0659E72}"/>
            </c:ext>
          </c:extLst>
        </c:ser>
        <c:ser>
          <c:idx val="3"/>
          <c:order val="3"/>
          <c:tx>
            <c:strRef>
              <c:f>'CSE-New1'!$O$11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4.38596491228070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'CSE-New1'!$P$11:$S$11</c:f>
              <c:numCache>
                <c:formatCode>General</c:formatCode>
                <c:ptCount val="4"/>
                <c:pt idx="0">
                  <c:v>2.75</c:v>
                </c:pt>
                <c:pt idx="1">
                  <c:v>1.44</c:v>
                </c:pt>
                <c:pt idx="2">
                  <c:v>1.04</c:v>
                </c:pt>
                <c:pt idx="3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B1-4627-859E-B299F0659E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06624"/>
        <c:axId val="169708160"/>
      </c:barChart>
      <c:catAx>
        <c:axId val="1697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708160"/>
        <c:crosses val="autoZero"/>
        <c:auto val="1"/>
        <c:lblAlgn val="ctr"/>
        <c:lblOffset val="100"/>
        <c:noMultiLvlLbl val="0"/>
      </c:catAx>
      <c:valAx>
        <c:axId val="16970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7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463841690841276"/>
          <c:y val="0.21793325834270716"/>
          <c:w val="0.62935362154620544"/>
          <c:h val="0.1535404376703715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CE-Funding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191583260425780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46858989794E-2"/>
          <c:y val="0.24849550056242969"/>
          <c:w val="0.91994957652964049"/>
          <c:h val="0.61003562054743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'[2023 R&amp;D Review Engg data(24-2-24).xlsx]CE--New1'!$P$63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smtClean="0"/>
                      <a:t>13.51</a:t>
                    </a:r>
                  </a:p>
                  <a:p>
                    <a:r>
                      <a:rPr lang="en-US" sz="1000" b="0" dirty="0" smtClean="0"/>
                      <a:t>(8.71+4.8)</a:t>
                    </a:r>
                    <a:endParaRPr lang="en-US" sz="1000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AE-469F-A441-772B1FFABC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12.9</a:t>
                    </a:r>
                  </a:p>
                  <a:p>
                    <a:r>
                      <a:rPr lang="en-US" sz="1000" b="0" i="0" dirty="0" smtClean="0"/>
                      <a:t>(7.5+5.4)</a:t>
                    </a:r>
                    <a:endParaRPr lang="en-US" sz="1000" b="0" i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AE-469F-A441-772B1FFABC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037037037037038E-3"/>
                  <c:y val="2.4210859428318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28.55</a:t>
                    </a:r>
                  </a:p>
                  <a:p>
                    <a:r>
                      <a:rPr lang="en-US" sz="1000" b="0" dirty="0" smtClean="0"/>
                      <a:t>(19.5+9.05)</a:t>
                    </a:r>
                    <a:endParaRPr lang="en-US" sz="1000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AE-469F-A441-772B1FFABC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8.9</a:t>
                    </a:r>
                  </a:p>
                  <a:p>
                    <a:r>
                      <a:rPr lang="en-US" sz="1000" b="0" smtClean="0"/>
                      <a:t>(7.39+1.5)</a:t>
                    </a:r>
                    <a:endParaRPr lang="en-US" sz="1000" b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AE-469F-A441-772B1FFABC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data(24-2-24).xlsx]CE--New1'!$P$64:$P$67</c:f>
              <c:numCache>
                <c:formatCode>General</c:formatCode>
                <c:ptCount val="4"/>
                <c:pt idx="0">
                  <c:v>13.51</c:v>
                </c:pt>
                <c:pt idx="1">
                  <c:v>12.9</c:v>
                </c:pt>
                <c:pt idx="2">
                  <c:v>28.55</c:v>
                </c:pt>
                <c:pt idx="3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B-4C70-99C9-442CCCBA2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07232"/>
        <c:axId val="163808768"/>
      </c:barChart>
      <c:catAx>
        <c:axId val="1638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3808768"/>
        <c:crosses val="autoZero"/>
        <c:auto val="1"/>
        <c:lblAlgn val="ctr"/>
        <c:lblOffset val="100"/>
        <c:noMultiLvlLbl val="0"/>
      </c:catAx>
      <c:valAx>
        <c:axId val="163808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80723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0470020414114903"/>
          <c:y val="0.23209254267402268"/>
          <c:w val="0.42725226013414991"/>
          <c:h val="0.1064760807338107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dirty="0"/>
              <a:t>CSE-SCI Equivalent Publications</a:t>
            </a:r>
            <a:r>
              <a:rPr lang="en-IN" sz="1400" baseline="0" dirty="0"/>
              <a:t> </a:t>
            </a:r>
            <a:r>
              <a:rPr lang="en-IN" sz="1400" baseline="0" dirty="0" smtClean="0"/>
              <a:t> per faculty - (</a:t>
            </a:r>
            <a:r>
              <a:rPr lang="en-IN" sz="1400" baseline="0" dirty="0"/>
              <a:t>only Faculty)</a:t>
            </a:r>
            <a:endParaRPr lang="en-IN" sz="1400" dirty="0"/>
          </a:p>
        </c:rich>
      </c:tx>
      <c:layout>
        <c:manualLayout>
          <c:xMode val="edge"/>
          <c:yMode val="edge"/>
          <c:x val="0.150062554680664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16185476815397E-2"/>
          <c:y val="0.29394732257438222"/>
          <c:w val="0.93199453193350834"/>
          <c:h val="0.58571991830522008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'CSE-New1'!$B$119:$B$122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1.7</c:v>
                </c:pt>
                <c:pt idx="3">
                  <c:v>1.35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E5-40BE-BAC1-90B4D443F256}"/>
            </c:ext>
          </c:extLst>
        </c:ser>
        <c:ser>
          <c:idx val="1"/>
          <c:order val="1"/>
          <c:tx>
            <c:v>Associate Professor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1111111111111112E-2"/>
                  <c:y val="-7.407407407407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3.819904710685583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rgbClr val="C00000"/>
                        </a:solidFill>
                      </a:rPr>
                      <a:t>0.33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0892388451444E-2"/>
                  <c:y val="1.0126134156925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'CSE-New1'!$C$119:$C$122</c:f>
              <c:numCache>
                <c:formatCode>General</c:formatCode>
                <c:ptCount val="4"/>
                <c:pt idx="0">
                  <c:v>1</c:v>
                </c:pt>
                <c:pt idx="1">
                  <c:v>0.25</c:v>
                </c:pt>
                <c:pt idx="2">
                  <c:v>0.33250000000000002</c:v>
                </c:pt>
                <c:pt idx="3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E5-40BE-BAC1-90B4D443F256}"/>
            </c:ext>
          </c:extLst>
        </c:ser>
        <c:ser>
          <c:idx val="2"/>
          <c:order val="2"/>
          <c:tx>
            <c:v>Assistant Professor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666666666666666E-2"/>
                  <c:y val="-5.0630670784627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32E-3"/>
                  <c:y val="-4.253335145937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'CSE-New1'!$D$119:$D$122</c:f>
              <c:numCache>
                <c:formatCode>General</c:formatCode>
                <c:ptCount val="4"/>
                <c:pt idx="0">
                  <c:v>0.37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4E5-40BE-BAC1-90B4D443F256}"/>
            </c:ext>
          </c:extLst>
        </c:ser>
        <c:ser>
          <c:idx val="3"/>
          <c:order val="3"/>
          <c:tx>
            <c:v>Per Faculty</c:v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4.55676037061651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1.8223453482174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E5-40BE-BAC1-90B4D443F2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'CSE-New1'!$E$119:$E$122</c:f>
              <c:numCache>
                <c:formatCode>General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0.48</c:v>
                </c:pt>
                <c:pt idx="3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4E5-40BE-BAC1-90B4D443F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83680"/>
        <c:axId val="169785216"/>
      </c:barChart>
      <c:catAx>
        <c:axId val="16978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785216"/>
        <c:crosses val="autoZero"/>
        <c:auto val="1"/>
        <c:lblAlgn val="ctr"/>
        <c:lblOffset val="100"/>
        <c:noMultiLvlLbl val="0"/>
      </c:catAx>
      <c:valAx>
        <c:axId val="169785216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78368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8217147856517932"/>
          <c:y val="0.16751496295788365"/>
          <c:w val="0.70285851508086761"/>
          <c:h val="0.151016938949377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>
                <a:effectLst/>
              </a:rPr>
              <a:t>IT-Funding Research Projects </a:t>
            </a:r>
            <a:endParaRPr lang="en-IN" sz="1600">
              <a:effectLst/>
            </a:endParaRPr>
          </a:p>
        </c:rich>
      </c:tx>
      <c:layout>
        <c:manualLayout>
          <c:xMode val="edge"/>
          <c:yMode val="edge"/>
          <c:x val="0.14317070287024097"/>
          <c:y val="3.4482758620689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534212911698489E-2"/>
          <c:y val="0.19480351414406533"/>
          <c:w val="0.89456882819363093"/>
          <c:h val="0.6335012218300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IT!$P$64:$P$67</c:f>
              <c:numCache>
                <c:formatCode>General</c:formatCode>
                <c:ptCount val="4"/>
                <c:pt idx="0">
                  <c:v>28.93</c:v>
                </c:pt>
                <c:pt idx="1">
                  <c:v>28.73</c:v>
                </c:pt>
                <c:pt idx="2">
                  <c:v>0</c:v>
                </c:pt>
                <c:pt idx="3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C2-49B2-989F-D05B82488E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223872"/>
        <c:axId val="170243200"/>
      </c:barChart>
      <c:catAx>
        <c:axId val="1702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243200"/>
        <c:crosses val="autoZero"/>
        <c:auto val="1"/>
        <c:lblAlgn val="ctr"/>
        <c:lblOffset val="100"/>
        <c:noMultiLvlLbl val="0"/>
      </c:catAx>
      <c:valAx>
        <c:axId val="170243200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2238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3922537691221206"/>
          <c:y val="0.43388179925785136"/>
          <c:w val="0.4372061508615771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26616559293722E-2"/>
          <c:y val="0.18014617577004394"/>
          <c:w val="0.89869512049630162"/>
          <c:h val="0.6390593671748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IT!$P$38:$P$41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8D-4D72-B4AB-B242CD681DF4}"/>
            </c:ext>
          </c:extLst>
        </c:ser>
        <c:ser>
          <c:idx val="1"/>
          <c:order val="1"/>
          <c:tx>
            <c:strRef>
              <c:f>IT!$Q$37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8D-4D72-B4AB-B242CD681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275200"/>
        <c:axId val="170276736"/>
      </c:barChart>
      <c:catAx>
        <c:axId val="1702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276736"/>
        <c:crosses val="autoZero"/>
        <c:auto val="1"/>
        <c:lblAlgn val="ctr"/>
        <c:lblOffset val="100"/>
        <c:noMultiLvlLbl val="0"/>
      </c:catAx>
      <c:valAx>
        <c:axId val="170276736"/>
        <c:scaling>
          <c:orientation val="minMax"/>
          <c:max val="1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27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219756621331426"/>
          <c:y val="0.19569373326536485"/>
          <c:w val="0.47063051777618714"/>
          <c:h val="0.1072491980169145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47871532322453E-2"/>
          <c:y val="0.19504357763577926"/>
          <c:w val="0.89956456259533724"/>
          <c:h val="0.6889765024155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3864820547009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41-4B98-81A9-3B2522400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432136980060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41-4B98-81A9-3B2522400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IT!$P$8:$S$8</c:f>
              <c:numCache>
                <c:formatCode>General</c:formatCode>
                <c:ptCount val="4"/>
                <c:pt idx="0">
                  <c:v>6.75</c:v>
                </c:pt>
                <c:pt idx="1">
                  <c:v>2.65</c:v>
                </c:pt>
                <c:pt idx="2">
                  <c:v>2.38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41-4B98-81A9-3B2522400053}"/>
            </c:ext>
          </c:extLst>
        </c:ser>
        <c:ser>
          <c:idx val="1"/>
          <c:order val="1"/>
          <c:tx>
            <c:strRef>
              <c:f>IT!$O$9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6081397835928034E-3"/>
                  <c:y val="-1.845940294005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41-4B98-81A9-3B2522400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IT!$P$9:$S$9</c:f>
              <c:numCache>
                <c:formatCode>General</c:formatCode>
                <c:ptCount val="4"/>
                <c:pt idx="0">
                  <c:v>4.5</c:v>
                </c:pt>
                <c:pt idx="1">
                  <c:v>3.55</c:v>
                </c:pt>
                <c:pt idx="2">
                  <c:v>3.01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41-4B98-81A9-3B2522400053}"/>
            </c:ext>
          </c:extLst>
        </c:ser>
        <c:ser>
          <c:idx val="2"/>
          <c:order val="2"/>
          <c:tx>
            <c:strRef>
              <c:f>IT!$O$10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4714413092520984E-3"/>
                  <c:y val="-1.845940294005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310023310023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41-4B98-81A9-3B2522400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IT!$P$10:$S$10</c:f>
              <c:numCache>
                <c:formatCode>General</c:formatCode>
                <c:ptCount val="4"/>
                <c:pt idx="0">
                  <c:v>2.78</c:v>
                </c:pt>
                <c:pt idx="1">
                  <c:v>1.4</c:v>
                </c:pt>
                <c:pt idx="2">
                  <c:v>1.2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41-4B98-81A9-3B2522400053}"/>
            </c:ext>
          </c:extLst>
        </c:ser>
        <c:ser>
          <c:idx val="3"/>
          <c:order val="3"/>
          <c:tx>
            <c:strRef>
              <c:f>IT!$O$11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3074253675074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7972027972027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41-4B98-81A9-3B2522400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IT!$P$11:$S$11</c:f>
              <c:numCache>
                <c:formatCode>General</c:formatCode>
                <c:ptCount val="4"/>
                <c:pt idx="0">
                  <c:v>3.35</c:v>
                </c:pt>
                <c:pt idx="1">
                  <c:v>1.86</c:v>
                </c:pt>
                <c:pt idx="2">
                  <c:v>1.6</c:v>
                </c:pt>
                <c:pt idx="3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641-4B98-81A9-3B2522400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347520"/>
        <c:axId val="170373888"/>
      </c:barChart>
      <c:catAx>
        <c:axId val="1703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373888"/>
        <c:crosses val="autoZero"/>
        <c:auto val="1"/>
        <c:lblAlgn val="ctr"/>
        <c:lblOffset val="100"/>
        <c:noMultiLvlLbl val="0"/>
      </c:catAx>
      <c:valAx>
        <c:axId val="17037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34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96222600319162"/>
          <c:y val="0.13837430073201706"/>
          <c:w val="0.70765354330708663"/>
          <c:h val="0.1680837649914516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IT-SCI Equivalent Publications </a:t>
            </a:r>
            <a:r>
              <a:rPr lang="en-IN" sz="1400" b="1" i="0" baseline="0" dirty="0" smtClean="0">
                <a:effectLst/>
              </a:rPr>
              <a:t>per faculty-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 </a:t>
            </a:r>
            <a:r>
              <a:rPr lang="en-IN" sz="1400" b="1" i="0" baseline="0" dirty="0">
                <a:effectLst/>
              </a:rPr>
              <a:t>(only Faculty)</a:t>
            </a:r>
            <a:endParaRPr lang="en-IN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15692897047709E-2"/>
          <c:y val="0.32992874682453904"/>
          <c:w val="0.90479415475577851"/>
          <c:h val="0.55971146266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IT!$B$111</c:f>
              <c:strCache>
                <c:ptCount val="1"/>
                <c:pt idx="0">
                  <c:v>Professor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4825176729920106E-2"/>
                  <c:y val="-4.6434489344930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IT!$B$112:$B$115</c:f>
              <c:numCache>
                <c:formatCode>General</c:formatCode>
                <c:ptCount val="4"/>
                <c:pt idx="0">
                  <c:v>2</c:v>
                </c:pt>
                <c:pt idx="1">
                  <c:v>2.4</c:v>
                </c:pt>
                <c:pt idx="2">
                  <c:v>1.125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7-42B4-A5A1-4B3E280D233C}"/>
            </c:ext>
          </c:extLst>
        </c:ser>
        <c:ser>
          <c:idx val="1"/>
          <c:order val="1"/>
          <c:tx>
            <c:strRef>
              <c:f>IT!$C$111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IT!$C$112:$C$115</c:f>
              <c:numCache>
                <c:formatCode>General</c:formatCode>
                <c:ptCount val="4"/>
                <c:pt idx="0">
                  <c:v>1.5</c:v>
                </c:pt>
                <c:pt idx="1">
                  <c:v>2.85</c:v>
                </c:pt>
                <c:pt idx="2">
                  <c:v>2.71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7-42B4-A5A1-4B3E280D233C}"/>
            </c:ext>
          </c:extLst>
        </c:ser>
        <c:ser>
          <c:idx val="2"/>
          <c:order val="2"/>
          <c:tx>
            <c:strRef>
              <c:f>IT!$D$111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3.7147591475944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IT!$D$112:$D$115</c:f>
              <c:numCache>
                <c:formatCode>General</c:formatCode>
                <c:ptCount val="4"/>
                <c:pt idx="0">
                  <c:v>0.83</c:v>
                </c:pt>
                <c:pt idx="1">
                  <c:v>0.95</c:v>
                </c:pt>
                <c:pt idx="2">
                  <c:v>0.83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B7-42B4-A5A1-4B3E280D233C}"/>
            </c:ext>
          </c:extLst>
        </c:ser>
        <c:ser>
          <c:idx val="3"/>
          <c:order val="3"/>
          <c:tx>
            <c:strRef>
              <c:f>IT!$E$111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9417255766400353E-3"/>
                  <c:y val="-2.786069360695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251767299201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IT!$E$112:$E$115</c:f>
              <c:numCache>
                <c:formatCode>General</c:formatCode>
                <c:ptCount val="4"/>
                <c:pt idx="0">
                  <c:v>1.02</c:v>
                </c:pt>
                <c:pt idx="1">
                  <c:v>1.35</c:v>
                </c:pt>
                <c:pt idx="2">
                  <c:v>1.2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B7-42B4-A5A1-4B3E280D2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430464"/>
        <c:axId val="170432000"/>
      </c:barChart>
      <c:catAx>
        <c:axId val="1704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432000"/>
        <c:crosses val="autoZero"/>
        <c:auto val="1"/>
        <c:lblAlgn val="ctr"/>
        <c:lblOffset val="100"/>
        <c:noMultiLvlLbl val="0"/>
      </c:catAx>
      <c:valAx>
        <c:axId val="17043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4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15150960961345"/>
          <c:y val="0.16320077688191306"/>
          <c:w val="0.31155245087214645"/>
          <c:h val="0.3111768912730947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</a:rPr>
              <a:t>EIE-Funding Research Projects 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6306955380577429"/>
          <c:y val="5.55555555555555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417933223463352E-2"/>
          <c:y val="0.22121325071052508"/>
          <c:w val="0.86100347921626075"/>
          <c:h val="0.63794645669291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'EIE-New'!$P$64:$P$67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8D-4D06-9257-915AF2700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45728"/>
        <c:axId val="169976192"/>
      </c:barChart>
      <c:catAx>
        <c:axId val="1699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9976192"/>
        <c:crosses val="autoZero"/>
        <c:auto val="1"/>
        <c:lblAlgn val="ctr"/>
        <c:lblOffset val="100"/>
        <c:noMultiLvlLbl val="0"/>
      </c:catAx>
      <c:valAx>
        <c:axId val="16997619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94572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9648097112860895"/>
          <c:y val="0.32010451818522684"/>
          <c:w val="0.42018555820057374"/>
          <c:h val="0.1045855934674832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5074365704287E-2"/>
          <c:y val="0.22118484610946884"/>
          <c:w val="0.91900758238553515"/>
          <c:h val="0.5902725961359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1-4E33-BFF1-B5E1144C325F}"/>
            </c:ext>
          </c:extLst>
        </c:ser>
        <c:ser>
          <c:idx val="1"/>
          <c:order val="1"/>
          <c:tx>
            <c:strRef>
              <c:f>'EIE-New1'!$Q$37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'EIE-New1'!$Q$38:$Q$41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31-4E33-BFF1-B5E1144C32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081664"/>
        <c:axId val="170083456"/>
      </c:barChart>
      <c:catAx>
        <c:axId val="17008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083456"/>
        <c:crosses val="autoZero"/>
        <c:auto val="1"/>
        <c:lblAlgn val="ctr"/>
        <c:lblOffset val="100"/>
        <c:noMultiLvlLbl val="0"/>
      </c:catAx>
      <c:valAx>
        <c:axId val="17008345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08166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2861184018664332"/>
          <c:y val="0.18961947956677472"/>
          <c:w val="0.60101778944298634"/>
          <c:h val="0.1072491980169145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06433811158214E-2"/>
          <c:y val="0.31422101083518406"/>
          <c:w val="0.89767581936873275"/>
          <c:h val="0.568926169378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'EIE-New1'!$P$8:$S$8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75-4405-A3CA-A99C7C62E9FC}"/>
            </c:ext>
          </c:extLst>
        </c:ser>
        <c:ser>
          <c:idx val="1"/>
          <c:order val="1"/>
          <c:tx>
            <c:strRef>
              <c:f>'EIE-New1'!$O$9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6.41025641025641E-3"/>
                  <c:y val="-9.833294684097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'EIE-New1'!$P$9:$S$9</c:f>
              <c:numCache>
                <c:formatCode>General</c:formatCode>
                <c:ptCount val="4"/>
                <c:pt idx="0">
                  <c:v>2</c:v>
                </c:pt>
                <c:pt idx="1">
                  <c:v>2.2000000000000002</c:v>
                </c:pt>
                <c:pt idx="2">
                  <c:v>0.83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5-4405-A3CA-A99C7C62E9FC}"/>
            </c:ext>
          </c:extLst>
        </c:ser>
        <c:ser>
          <c:idx val="2"/>
          <c:order val="2"/>
          <c:tx>
            <c:strRef>
              <c:f>'EIE-New1'!$O$10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0683760683760684E-2"/>
                  <c:y val="-1.9666589368195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'EIE-New1'!$P$10:$S$10</c:f>
              <c:numCache>
                <c:formatCode>General</c:formatCode>
                <c:ptCount val="4"/>
                <c:pt idx="0">
                  <c:v>1.4</c:v>
                </c:pt>
                <c:pt idx="1">
                  <c:v>0.53</c:v>
                </c:pt>
                <c:pt idx="2">
                  <c:v>0.59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75-4405-A3CA-A99C7C62E9FC}"/>
            </c:ext>
          </c:extLst>
        </c:ser>
        <c:ser>
          <c:idx val="3"/>
          <c:order val="3"/>
          <c:tx>
            <c:strRef>
              <c:f>'EIE-New1'!$O$11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56410256410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75-4405-A3CA-A99C7C62E9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971795758822115E-17"/>
                  <c:y val="-2.56410256410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75-4405-A3CA-A99C7C62E9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470085470085479E-3"/>
                  <c:y val="-5.0224133305407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75-4405-A3CA-A99C7C62E9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'EIE-New1'!$P$11:$S$11</c:f>
              <c:numCache>
                <c:formatCode>General</c:formatCode>
                <c:ptCount val="4"/>
                <c:pt idx="0">
                  <c:v>1.43</c:v>
                </c:pt>
                <c:pt idx="1">
                  <c:v>0.77</c:v>
                </c:pt>
                <c:pt idx="2">
                  <c:v>0.65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75-4405-A3CA-A99C7C62E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731008"/>
        <c:axId val="170732544"/>
      </c:barChart>
      <c:catAx>
        <c:axId val="1707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732544"/>
        <c:crosses val="autoZero"/>
        <c:auto val="1"/>
        <c:lblAlgn val="ctr"/>
        <c:lblOffset val="100"/>
        <c:noMultiLvlLbl val="0"/>
      </c:catAx>
      <c:valAx>
        <c:axId val="170732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73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80139982502187"/>
          <c:y val="0.14694465210074406"/>
          <c:w val="0.778759842519685"/>
          <c:h val="0.150395719765798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EIE-SCI Equivalent Publications </a:t>
            </a:r>
            <a:r>
              <a:rPr lang="en-IN" sz="1400" b="1" i="0" baseline="0" dirty="0" smtClean="0">
                <a:effectLst/>
              </a:rPr>
              <a:t>per faculty- 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(</a:t>
            </a:r>
            <a:r>
              <a:rPr lang="en-IN" sz="1400" b="1" i="0" baseline="0" dirty="0">
                <a:effectLst/>
              </a:rPr>
              <a:t>only Faculty)</a:t>
            </a:r>
            <a:endParaRPr lang="en-IN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000346823702716E-2"/>
          <c:y val="0.29289642148389988"/>
          <c:w val="0.93675778097609941"/>
          <c:h val="0.58610044171307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5.3422207695868629E-3"/>
                  <c:y val="1.2195121951219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'EIE-New1'!$B$114:$B$117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81-4EEE-A3F6-9D5C0E9135E4}"/>
            </c:ext>
          </c:extLst>
        </c:ser>
        <c:ser>
          <c:idx val="1"/>
          <c:order val="1"/>
          <c:tx>
            <c:strRef>
              <c:f>'EIE-New1'!$C$113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845528455284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422207695868144E-3"/>
                  <c:y val="2.032520325203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84441539173726E-2"/>
                  <c:y val="4.065040650406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026662308760688E-2"/>
                  <c:y val="-2.439024390243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'EIE-New1'!$C$114:$C$117</c:f>
              <c:numCache>
                <c:formatCode>General</c:formatCode>
                <c:ptCount val="4"/>
                <c:pt idx="0">
                  <c:v>0.83</c:v>
                </c:pt>
                <c:pt idx="1">
                  <c:v>2.16</c:v>
                </c:pt>
                <c:pt idx="2">
                  <c:v>0.83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1-4EEE-A3F6-9D5C0E9135E4}"/>
            </c:ext>
          </c:extLst>
        </c:ser>
        <c:ser>
          <c:idx val="2"/>
          <c:order val="2"/>
          <c:tx>
            <c:strRef>
              <c:f>'EIE-New1'!$D$113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711103847934315E-3"/>
                  <c:y val="-4.4715447154471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26662308760591E-2"/>
                  <c:y val="-8.1300813008130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420104459345171E-3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'EIE-New1'!$D$114:$D$117</c:f>
              <c:numCache>
                <c:formatCode>General</c:formatCode>
                <c:ptCount val="4"/>
                <c:pt idx="0">
                  <c:v>0.74</c:v>
                </c:pt>
                <c:pt idx="1">
                  <c:v>0.5</c:v>
                </c:pt>
                <c:pt idx="2">
                  <c:v>0.56000000000000005</c:v>
                </c:pt>
                <c:pt idx="3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81-4EEE-A3F6-9D5C0E9135E4}"/>
            </c:ext>
          </c:extLst>
        </c:ser>
        <c:ser>
          <c:idx val="3"/>
          <c:order val="3"/>
          <c:tx>
            <c:strRef>
              <c:f>'EIE-New1'!$E$113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3422207695868387E-3"/>
                  <c:y val="4.065040650406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422207695868629E-3"/>
                  <c:y val="-4.0650406504064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3688830783474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'EIE-New1'!$E$114:$E$117</c:f>
              <c:numCache>
                <c:formatCode>General</c:formatCode>
                <c:ptCount val="4"/>
                <c:pt idx="0">
                  <c:v>0.72</c:v>
                </c:pt>
                <c:pt idx="1">
                  <c:v>0.75</c:v>
                </c:pt>
                <c:pt idx="2">
                  <c:v>0.63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81-4EEE-A3F6-9D5C0E913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792832"/>
        <c:axId val="170794368"/>
      </c:barChart>
      <c:catAx>
        <c:axId val="1707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794368"/>
        <c:crosses val="autoZero"/>
        <c:auto val="1"/>
        <c:lblAlgn val="ctr"/>
        <c:lblOffset val="100"/>
        <c:noMultiLvlLbl val="0"/>
      </c:catAx>
      <c:valAx>
        <c:axId val="17079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79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98947351152374"/>
          <c:y val="0.17263363421035785"/>
          <c:w val="0.80157498763822721"/>
          <c:h val="0.1463990781640099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69072615923019E-2"/>
          <c:y val="0.20028923884514435"/>
          <c:w val="0.87774639731596504"/>
          <c:h val="0.5989160104986877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0641747571514166E-2"/>
                  <c:y val="-6.1110405158495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8B-412E-A199-C00DD9CEF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32470333399906E-2"/>
                  <c:y val="-1.333333333333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8B-412E-A199-C00DD9CEF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046386190571295E-3"/>
                  <c:y val="1.333333333333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8B-412E-A199-C00DD9CEF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'EEE-New'!$C$84:$C$87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0.36</c:v>
                </c:pt>
                <c:pt idx="2">
                  <c:v>0.34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4D-4B55-BD4F-24D767724D7A}"/>
            </c:ext>
          </c:extLst>
        </c:ser>
        <c:ser>
          <c:idx val="1"/>
          <c:order val="1"/>
          <c:tx>
            <c:v>PG per Student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'EEE-New'!$D$84:$D$87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0.56999999999999995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4D-4B55-BD4F-24D76772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12384"/>
        <c:axId val="170513920"/>
      </c:barChart>
      <c:catAx>
        <c:axId val="17051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513920"/>
        <c:crosses val="autoZero"/>
        <c:auto val="1"/>
        <c:lblAlgn val="ctr"/>
        <c:lblOffset val="100"/>
        <c:noMultiLvlLbl val="0"/>
      </c:catAx>
      <c:valAx>
        <c:axId val="170513920"/>
        <c:scaling>
          <c:orientation val="minMax"/>
          <c:max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51238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60789902967799359"/>
          <c:y val="0.13571581961345741"/>
          <c:w val="0.34487863267568403"/>
          <c:h val="0.2277266762109281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13340910434782E-2"/>
          <c:y val="0.2291308450492027"/>
          <c:w val="0.92493246792459261"/>
          <c:h val="0.6483914987479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'CE--New1'!$O$8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'CE--New1'!$P$8:$S$8</c:f>
              <c:numCache>
                <c:formatCode>General</c:formatCode>
                <c:ptCount val="4"/>
                <c:pt idx="0">
                  <c:v>0.96</c:v>
                </c:pt>
                <c:pt idx="1">
                  <c:v>1.45</c:v>
                </c:pt>
                <c:pt idx="2">
                  <c:v>0.4</c:v>
                </c:pt>
                <c:pt idx="3">
                  <c:v>0.66600000000000004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A2-418D-BF9F-DE00AFF7F894}"/>
            </c:ext>
          </c:extLst>
        </c:ser>
        <c:ser>
          <c:idx val="1"/>
          <c:order val="1"/>
          <c:tx>
            <c:strRef>
              <c:f>'CE--New1'!$O$9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6112789526686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023928183871031E-2"/>
                  <c:y val="-5.1533068201784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'CE--New1'!$P$9:$S$9</c:f>
              <c:numCache>
                <c:formatCode>General</c:formatCode>
                <c:ptCount val="4"/>
                <c:pt idx="0">
                  <c:v>1.25</c:v>
                </c:pt>
                <c:pt idx="1">
                  <c:v>1.1000000000000001</c:v>
                </c:pt>
                <c:pt idx="2">
                  <c:v>0.2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A2-418D-BF9F-DE00AFF7F894}"/>
            </c:ext>
          </c:extLst>
        </c:ser>
        <c:ser>
          <c:idx val="2"/>
          <c:order val="2"/>
          <c:tx>
            <c:strRef>
              <c:f>'CE--New1'!$O$10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191153238546603E-3"/>
                  <c:y val="-8.0563947633434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124399520237093E-3"/>
                  <c:y val="1.7780937390568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638230647709321E-2"/>
                  <c:y val="-7.384943221570509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'CE--New1'!$P$10:$S$10</c:f>
              <c:numCache>
                <c:formatCode>General</c:formatCode>
                <c:ptCount val="4"/>
                <c:pt idx="0">
                  <c:v>0.93</c:v>
                </c:pt>
                <c:pt idx="1">
                  <c:v>0.38</c:v>
                </c:pt>
                <c:pt idx="2">
                  <c:v>0.25</c:v>
                </c:pt>
                <c:pt idx="3">
                  <c:v>0.374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A2-418D-BF9F-DE00AFF7F894}"/>
            </c:ext>
          </c:extLst>
        </c:ser>
        <c:ser>
          <c:idx val="3"/>
          <c:order val="3"/>
          <c:tx>
            <c:strRef>
              <c:f>'CE--New1'!$O$11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995241399118071E-3"/>
                  <c:y val="-5.4908281282905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59820459677578E-3"/>
                  <c:y val="-2.5766534100892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17946137903357E-2"/>
                  <c:y val="-5.5741737362326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0281973816717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A2-418D-BF9F-DE00AFF7F8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'CE--New1'!$P$11:$S$11</c:f>
              <c:numCache>
                <c:formatCode>General</c:formatCode>
                <c:ptCount val="4"/>
                <c:pt idx="0">
                  <c:v>1</c:v>
                </c:pt>
                <c:pt idx="1">
                  <c:v>0.62</c:v>
                </c:pt>
                <c:pt idx="2">
                  <c:v>0.26200000000000001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A2-418D-BF9F-DE00AFF7F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58336"/>
        <c:axId val="166588800"/>
      </c:barChart>
      <c:catAx>
        <c:axId val="1665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6588800"/>
        <c:crosses val="autoZero"/>
        <c:auto val="1"/>
        <c:lblAlgn val="ctr"/>
        <c:lblOffset val="100"/>
        <c:noMultiLvlLbl val="0"/>
      </c:catAx>
      <c:valAx>
        <c:axId val="166588800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655833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3217492931905919"/>
          <c:y val="0.13689090043689489"/>
          <c:w val="0.39197502337699935"/>
          <c:h val="0.32029262667294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2405949256338E-2"/>
          <c:y val="0.20649332895888015"/>
          <c:w val="0.85003195252767316"/>
          <c:h val="0.62660104986876641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517003309368939E-2"/>
                  <c:y val="-2.0833333333333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6F-4D06-BF36-0C656AD4F6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'CE--New1'!$C$85:$C$88</c:f>
              <c:numCache>
                <c:formatCode>General</c:formatCode>
                <c:ptCount val="4"/>
                <c:pt idx="0">
                  <c:v>0.24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6F-4D06-BF36-0C656AD4F67F}"/>
            </c:ext>
          </c:extLst>
        </c:ser>
        <c:ser>
          <c:idx val="1"/>
          <c:order val="1"/>
          <c:tx>
            <c:v>PG per student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'CE--New1'!$D$85:$D$88</c:f>
              <c:numCache>
                <c:formatCode>General</c:formatCode>
                <c:ptCount val="4"/>
                <c:pt idx="0">
                  <c:v>1.34</c:v>
                </c:pt>
                <c:pt idx="1">
                  <c:v>0.95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6F-4D06-BF36-0C656AD4F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15936"/>
        <c:axId val="170617472"/>
      </c:barChart>
      <c:catAx>
        <c:axId val="1706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617472"/>
        <c:crosses val="autoZero"/>
        <c:auto val="1"/>
        <c:lblAlgn val="ctr"/>
        <c:lblOffset val="100"/>
        <c:noMultiLvlLbl val="0"/>
      </c:catAx>
      <c:valAx>
        <c:axId val="170617472"/>
        <c:scaling>
          <c:orientation val="minMax"/>
          <c:max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61593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1731941116056146"/>
          <c:y val="0.19869039807524058"/>
          <c:w val="0.41444400699912509"/>
          <c:h val="0.2391934601924759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50951105338637E-2"/>
          <c:y val="0.25551842101558431"/>
          <c:w val="0.88529507265200102"/>
          <c:h val="0.50350175270648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'ME-New'!$C$83</c:f>
              <c:strCache>
                <c:ptCount val="1"/>
                <c:pt idx="0">
                  <c:v>UG-per batch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7491408934707903E-2"/>
                  <c:y val="-2.86064223670688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A5-4003-9FA5-08C4737B85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'ME-New'!$C$84:$C$87</c:f>
              <c:numCache>
                <c:formatCode>General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DD-45A1-A72A-D5A7EB862FFF}"/>
            </c:ext>
          </c:extLst>
        </c:ser>
        <c:ser>
          <c:idx val="1"/>
          <c:order val="1"/>
          <c:tx>
            <c:strRef>
              <c:f>'ME-New'!$D$83</c:f>
              <c:strCache>
                <c:ptCount val="1"/>
                <c:pt idx="0">
                  <c:v>PG-per student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D-45A1-A72A-D5A7EB862FF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D-45A1-A72A-D5A7EB862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'ME-New'!$D$84:$D$87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0.25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DD-45A1-A72A-D5A7EB862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21664"/>
        <c:axId val="171123456"/>
      </c:barChart>
      <c:catAx>
        <c:axId val="1711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123456"/>
        <c:crosses val="autoZero"/>
        <c:auto val="1"/>
        <c:lblAlgn val="ctr"/>
        <c:lblOffset val="100"/>
        <c:noMultiLvlLbl val="0"/>
      </c:catAx>
      <c:valAx>
        <c:axId val="171123456"/>
        <c:scaling>
          <c:orientation val="minMax"/>
          <c:max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112166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3330248667370184"/>
          <c:y val="0.16685765770838906"/>
          <c:w val="0.39149714533106045"/>
          <c:h val="0.2218045133951825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42973415448781E-2"/>
          <c:y val="0.22372703412073491"/>
          <c:w val="0.85884114761185359"/>
          <c:h val="0.62329208034994366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4906119550367626E-3"/>
                  <c:y val="1.3951168712471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71011376025562E-2"/>
                  <c:y val="-2.79023374249438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IT!$C$84:$C$87</c:f>
              <c:numCache>
                <c:formatCode>General</c:formatCode>
                <c:ptCount val="4"/>
                <c:pt idx="0">
                  <c:v>3.34</c:v>
                </c:pt>
                <c:pt idx="1">
                  <c:v>0.82</c:v>
                </c:pt>
                <c:pt idx="2">
                  <c:v>0.68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5C-440D-8D37-205642703B2F}"/>
            </c:ext>
          </c:extLst>
        </c:ser>
        <c:ser>
          <c:idx val="1"/>
          <c:order val="1"/>
          <c:tx>
            <c:v>PG per Student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0471011376025562E-2"/>
                  <c:y val="4.882909049365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71011376025562E-2"/>
                  <c:y val="-4.882909049365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IT!$D$84:$D$87</c:f>
              <c:numCache>
                <c:formatCode>General</c:formatCode>
                <c:ptCount val="4"/>
                <c:pt idx="0">
                  <c:v>2</c:v>
                </c:pt>
                <c:pt idx="1">
                  <c:v>0.75</c:v>
                </c:pt>
                <c:pt idx="2">
                  <c:v>0.14000000000000001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5C-440D-8D37-205642703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63648"/>
        <c:axId val="171165184"/>
      </c:barChart>
      <c:catAx>
        <c:axId val="1711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165184"/>
        <c:crosses val="autoZero"/>
        <c:auto val="1"/>
        <c:lblAlgn val="ctr"/>
        <c:lblOffset val="100"/>
        <c:noMultiLvlLbl val="0"/>
      </c:catAx>
      <c:valAx>
        <c:axId val="171165184"/>
        <c:scaling>
          <c:orientation val="minMax"/>
          <c:max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116364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9766609126489545"/>
          <c:y val="0.19176842186356458"/>
          <c:w val="0.34693538781355665"/>
          <c:h val="0.1898476232137649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67337903221391E-2"/>
          <c:y val="0.20917312816813929"/>
          <c:w val="0.86875325344248466"/>
          <c:h val="0.60880767766624588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 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175438596491229E-3"/>
                  <c:y val="2.59619861328241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175438596491229E-3"/>
                  <c:y val="4.5433475732442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'CSE-New1'!$C$84:$C$87</c:f>
              <c:numCache>
                <c:formatCode>General</c:formatCode>
                <c:ptCount val="4"/>
                <c:pt idx="0">
                  <c:v>3.2</c:v>
                </c:pt>
                <c:pt idx="1">
                  <c:v>1.28</c:v>
                </c:pt>
                <c:pt idx="2">
                  <c:v>0.7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2-4F70-8251-2DD621B2C6DE}"/>
            </c:ext>
          </c:extLst>
        </c:ser>
        <c:ser>
          <c:idx val="1"/>
          <c:order val="1"/>
          <c:tx>
            <c:v>PG per student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052631578947368E-2"/>
                  <c:y val="1.2980993066412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35087719298246E-2"/>
                  <c:y val="1.2980993066412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1923972265648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'CSE-New1'!$D$84:$D$87</c:f>
              <c:numCache>
                <c:formatCode>General</c:formatCode>
                <c:ptCount val="4"/>
                <c:pt idx="0">
                  <c:v>0.66</c:v>
                </c:pt>
                <c:pt idx="1">
                  <c:v>1</c:v>
                </c:pt>
                <c:pt idx="2">
                  <c:v>0.17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D2-4F70-8251-2DD621B2C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29952"/>
        <c:axId val="171231488"/>
      </c:barChart>
      <c:catAx>
        <c:axId val="1712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231488"/>
        <c:crosses val="autoZero"/>
        <c:auto val="1"/>
        <c:lblAlgn val="ctr"/>
        <c:lblOffset val="100"/>
        <c:noMultiLvlLbl val="0"/>
      </c:catAx>
      <c:valAx>
        <c:axId val="171231488"/>
        <c:scaling>
          <c:orientation val="minMax"/>
          <c:max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122995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9145572592899576"/>
          <c:y val="0.18878503526588294"/>
          <c:w val="0.36265616797900263"/>
          <c:h val="0.1920190401526646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511811023622"/>
          <c:y val="0.27002333041703119"/>
          <c:w val="0.84983167864886455"/>
          <c:h val="0.59576519281243689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 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203E-3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111111111111112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E4-48CC-AB34-372959AAF8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32E-3"/>
                  <c:y val="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E4-48CC-AB34-372959AAF8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'ECE-New'!$C$83:$C$86</c:f>
              <c:numCache>
                <c:formatCode>General</c:formatCode>
                <c:ptCount val="4"/>
                <c:pt idx="0">
                  <c:v>1.5</c:v>
                </c:pt>
                <c:pt idx="1">
                  <c:v>0.84</c:v>
                </c:pt>
                <c:pt idx="2">
                  <c:v>0.36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E4-48CC-AB34-372959AAF807}"/>
            </c:ext>
          </c:extLst>
        </c:ser>
        <c:ser>
          <c:idx val="1"/>
          <c:order val="1"/>
          <c:tx>
            <c:v>PG per Student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294590893529612E-2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E4-48CC-AB34-372959AAF8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'ECE-New'!$D$83:$D$86</c:f>
              <c:numCache>
                <c:formatCode>General</c:formatCode>
                <c:ptCount val="4"/>
                <c:pt idx="0">
                  <c:v>0.33</c:v>
                </c:pt>
                <c:pt idx="1">
                  <c:v>0.7</c:v>
                </c:pt>
                <c:pt idx="2">
                  <c:v>0.8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E4-48CC-AB34-372959AAF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72832"/>
        <c:axId val="171291008"/>
      </c:barChart>
      <c:catAx>
        <c:axId val="1712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291008"/>
        <c:crosses val="autoZero"/>
        <c:auto val="1"/>
        <c:lblAlgn val="ctr"/>
        <c:lblOffset val="100"/>
        <c:noMultiLvlLbl val="0"/>
      </c:catAx>
      <c:valAx>
        <c:axId val="171291008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127283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61613146182814105"/>
          <c:y val="0.14990107005855041"/>
          <c:w val="0.33568000874890641"/>
          <c:h val="0.2286881687865940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4101244770146E-2"/>
          <c:y val="0.1831346933905989"/>
          <c:w val="0.88802121384311494"/>
          <c:h val="0.64274923033526055"/>
        </c:manualLayout>
      </c:layout>
      <c:barChart>
        <c:barDir val="col"/>
        <c:grouping val="clustered"/>
        <c:varyColors val="0"/>
        <c:ser>
          <c:idx val="0"/>
          <c:order val="0"/>
          <c:tx>
            <c:v>UG per Batch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3.03030483792939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'EIE-New1'!$C$84:$C$87</c:f>
              <c:numCache>
                <c:formatCode>General</c:formatCode>
                <c:ptCount val="4"/>
                <c:pt idx="0">
                  <c:v>1.33</c:v>
                </c:pt>
                <c:pt idx="1">
                  <c:v>0.04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C-4A76-A15F-7EAE7FD4BB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865024"/>
        <c:axId val="170867712"/>
      </c:barChart>
      <c:catAx>
        <c:axId val="1708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0867712"/>
        <c:crosses val="autoZero"/>
        <c:auto val="1"/>
        <c:lblAlgn val="ctr"/>
        <c:lblOffset val="100"/>
        <c:noMultiLvlLbl val="0"/>
      </c:catAx>
      <c:valAx>
        <c:axId val="17086771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86502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61570473793868552"/>
          <c:y val="0.27332861468422831"/>
          <c:w val="0.32424956255468068"/>
          <c:h val="0.1118788276465441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u="sng" baseline="0" dirty="0" smtClean="0">
                <a:effectLst/>
              </a:rPr>
              <a:t>Scopus </a:t>
            </a:r>
            <a:r>
              <a:rPr lang="en-IN" sz="1600" b="1" i="0" u="sng" baseline="0" dirty="0">
                <a:effectLst/>
              </a:rPr>
              <a:t>equivalent </a:t>
            </a:r>
            <a:r>
              <a:rPr lang="en-IN" sz="1600" b="1" i="0" baseline="0" dirty="0" smtClean="0">
                <a:effectLst/>
              </a:rPr>
              <a:t>publications from </a:t>
            </a:r>
          </a:p>
          <a:p>
            <a:pPr>
              <a:defRPr sz="1600"/>
            </a:pPr>
            <a:r>
              <a:rPr lang="en-IN" sz="1600" b="1" i="0" baseline="0" dirty="0" smtClean="0">
                <a:effectLst/>
              </a:rPr>
              <a:t>a  batch of UG students -2022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7619047619047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1.28/2.0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0.84/2.0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259992016232575E-3"/>
                  <c:y val="-5.952380952380952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0.82/2.0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0.38/1.0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629996008116288E-3"/>
                  <c:y val="4.76190476190476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43-428E-B803-D09071EE6A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 faculty consolidate'!$C$68:$I$68</c:f>
              <c:strCache>
                <c:ptCount val="7"/>
                <c:pt idx="0">
                  <c:v>CSE</c:v>
                </c:pt>
                <c:pt idx="1">
                  <c:v>ECE</c:v>
                </c:pt>
                <c:pt idx="2">
                  <c:v>IT</c:v>
                </c:pt>
                <c:pt idx="3">
                  <c:v>EEE</c:v>
                </c:pt>
                <c:pt idx="4">
                  <c:v>EIE</c:v>
                </c:pt>
                <c:pt idx="5">
                  <c:v>ME</c:v>
                </c:pt>
                <c:pt idx="6">
                  <c:v>CE</c:v>
                </c:pt>
              </c:strCache>
            </c:strRef>
          </c:cat>
          <c:val>
            <c:numRef>
              <c:f>'per faculty consolidate'!$C$69:$I$69</c:f>
              <c:numCache>
                <c:formatCode>General</c:formatCode>
                <c:ptCount val="7"/>
                <c:pt idx="0">
                  <c:v>1.28</c:v>
                </c:pt>
                <c:pt idx="1">
                  <c:v>0.84</c:v>
                </c:pt>
                <c:pt idx="2">
                  <c:v>0.82</c:v>
                </c:pt>
                <c:pt idx="3">
                  <c:v>0.38</c:v>
                </c:pt>
                <c:pt idx="4">
                  <c:v>0.04</c:v>
                </c:pt>
                <c:pt idx="5">
                  <c:v>0.04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DA-4861-8036-D9CEEFF6C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83520"/>
        <c:axId val="171893504"/>
      </c:barChart>
      <c:catAx>
        <c:axId val="1718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893504"/>
        <c:crosses val="autoZero"/>
        <c:auto val="1"/>
        <c:lblAlgn val="ctr"/>
        <c:lblOffset val="100"/>
        <c:noMultiLvlLbl val="0"/>
      </c:catAx>
      <c:valAx>
        <c:axId val="171893504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en-US"/>
          </a:p>
        </c:txPr>
        <c:crossAx val="17188352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u="sng" baseline="0" dirty="0" smtClean="0">
                <a:effectLst/>
              </a:rPr>
              <a:t>Scopus </a:t>
            </a:r>
            <a:r>
              <a:rPr lang="en-IN" sz="1600" b="1" i="0" u="sng" baseline="0" dirty="0">
                <a:effectLst/>
              </a:rPr>
              <a:t>equivalent </a:t>
            </a:r>
            <a:r>
              <a:rPr lang="en-IN" sz="1600" b="1" i="0" baseline="0" dirty="0" smtClean="0">
                <a:effectLst/>
              </a:rPr>
              <a:t>publications from  </a:t>
            </a:r>
          </a:p>
          <a:p>
            <a:pPr>
              <a:defRPr sz="1600"/>
            </a:pPr>
            <a:r>
              <a:rPr lang="en-IN" sz="1600" b="1" i="0" baseline="0" dirty="0" smtClean="0">
                <a:effectLst/>
              </a:rPr>
              <a:t>a batch of UG </a:t>
            </a:r>
            <a:r>
              <a:rPr lang="en-IN" sz="1600" b="1" i="0" baseline="0" dirty="0">
                <a:effectLst/>
              </a:rPr>
              <a:t>students </a:t>
            </a:r>
            <a:r>
              <a:rPr lang="en-IN" sz="1600" b="1" i="0" baseline="0" dirty="0" smtClean="0">
                <a:effectLst/>
              </a:rPr>
              <a:t>-2021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228402780124583E-2"/>
          <c:y val="0.2972404240096469"/>
          <c:w val="0.90029806360041909"/>
          <c:h val="0.535632400543827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612303290414878E-3"/>
                  <c:y val="-4.06681097974920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0.7/2.0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0.68/2.0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12303290414878E-3"/>
                  <c:y val="1.74291899132108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0.36/2.0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0.34/1.0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64-4F53-8B3E-2332DE0C3C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 faculty consolidate'!$M$68:$S$68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EEE</c:v>
                </c:pt>
                <c:pt idx="4">
                  <c:v>EIE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'per faculty consolidate'!$M$69:$S$69</c:f>
              <c:numCache>
                <c:formatCode>General</c:formatCode>
                <c:ptCount val="7"/>
                <c:pt idx="0">
                  <c:v>0.7</c:v>
                </c:pt>
                <c:pt idx="1">
                  <c:v>0.68</c:v>
                </c:pt>
                <c:pt idx="2">
                  <c:v>0.36</c:v>
                </c:pt>
                <c:pt idx="3">
                  <c:v>0.34</c:v>
                </c:pt>
                <c:pt idx="4">
                  <c:v>0.04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6-445B-8B44-B17D176B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199936"/>
        <c:axId val="172201472"/>
      </c:barChart>
      <c:catAx>
        <c:axId val="1721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201472"/>
        <c:crosses val="autoZero"/>
        <c:auto val="1"/>
        <c:lblAlgn val="ctr"/>
        <c:lblOffset val="100"/>
        <c:noMultiLvlLbl val="0"/>
      </c:catAx>
      <c:valAx>
        <c:axId val="172201472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19993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1" i="0" u="sng" baseline="0" dirty="0" smtClean="0">
                <a:solidFill>
                  <a:srgbClr val="C00000"/>
                </a:solidFill>
                <a:effectLst/>
              </a:rPr>
              <a:t>Scopus equivalent </a:t>
            </a:r>
            <a:r>
              <a:rPr lang="en-IN" sz="1600" b="1" i="0" baseline="0" dirty="0" smtClean="0">
                <a:solidFill>
                  <a:srgbClr val="C00000"/>
                </a:solidFill>
                <a:effectLst/>
              </a:rPr>
              <a:t>publications from </a:t>
            </a:r>
            <a:endParaRPr lang="en-IN" sz="1600" dirty="0" smtClean="0">
              <a:solidFill>
                <a:srgbClr val="C00000"/>
              </a:solidFill>
              <a:effectLst/>
            </a:endParaRP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1" i="0" baseline="0" dirty="0" smtClean="0">
                <a:solidFill>
                  <a:srgbClr val="C00000"/>
                </a:solidFill>
                <a:effectLst/>
              </a:rPr>
              <a:t>a  batch of UG students -2023</a:t>
            </a:r>
            <a:endParaRPr lang="en-IN" sz="1600" dirty="0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219251767309636E-2"/>
          <c:y val="0.24542432195975503"/>
          <c:w val="0.89003937007874012"/>
          <c:h val="0.55153105861767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3.34/2.0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3.2/2.0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1.5/2.0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1.33/1.0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0.58/1.0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0.24/1.0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0.02/1.0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Engg-Final(12-4-24).xlsx]per faculty consolidate'!$AG$68:$AM$68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ECE</c:v>
                </c:pt>
                <c:pt idx="3">
                  <c:v>EIE</c:v>
                </c:pt>
                <c:pt idx="4">
                  <c:v>EEE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'[2023 R&amp;D Engg-Final(12-4-24).xlsx]per faculty consolidate'!$AG$69:$AM$69</c:f>
              <c:numCache>
                <c:formatCode>General</c:formatCode>
                <c:ptCount val="7"/>
                <c:pt idx="0">
                  <c:v>3.34</c:v>
                </c:pt>
                <c:pt idx="1">
                  <c:v>3.2</c:v>
                </c:pt>
                <c:pt idx="2">
                  <c:v>1.5</c:v>
                </c:pt>
                <c:pt idx="3">
                  <c:v>1.33</c:v>
                </c:pt>
                <c:pt idx="4">
                  <c:v>0.57999999999999996</c:v>
                </c:pt>
                <c:pt idx="5">
                  <c:v>0.23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72-4DD8-9280-08A2EB552E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040960"/>
        <c:axId val="172043648"/>
      </c:barChart>
      <c:catAx>
        <c:axId val="17204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043648"/>
        <c:crosses val="autoZero"/>
        <c:auto val="1"/>
        <c:lblAlgn val="ctr"/>
        <c:lblOffset val="100"/>
        <c:noMultiLvlLbl val="0"/>
      </c:catAx>
      <c:valAx>
        <c:axId val="172043648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04096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en-IN" sz="1600" b="1" i="0" u="sng" baseline="0" dirty="0" smtClean="0">
                <a:solidFill>
                  <a:schemeClr val="tx1"/>
                </a:solidFill>
                <a:effectLst/>
              </a:rPr>
              <a:t>Scopus equivalent </a:t>
            </a:r>
            <a:r>
              <a:rPr lang="en-IN" sz="1600" b="1" i="0" baseline="0" dirty="0" smtClean="0">
                <a:solidFill>
                  <a:schemeClr val="tx1"/>
                </a:solidFill>
                <a:effectLst/>
              </a:rPr>
              <a:t>publications from </a:t>
            </a:r>
            <a:endParaRPr lang="en-IN" sz="1600" dirty="0" smtClean="0">
              <a:solidFill>
                <a:schemeClr val="tx1"/>
              </a:solidFill>
              <a:effectLst/>
            </a:endParaRP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IN" sz="1600" b="1" i="0" baseline="0" dirty="0" smtClean="0">
                <a:solidFill>
                  <a:schemeClr val="tx1"/>
                </a:solidFill>
                <a:effectLst/>
              </a:rPr>
              <a:t>a  batch of UG students -2020</a:t>
            </a:r>
            <a:endParaRPr lang="en-IN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725490196078432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05074365704292E-2"/>
          <c:y val="0.24121536891221931"/>
          <c:w val="0.87337270341207351"/>
          <c:h val="0.625605132691746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0.26/2.0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0.2/2.0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0.18/1.0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0.08/1.0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0.06/2.0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Engg-Final(12-4-24).xlsx]per faculty consolidate'!$W$68:$AC$68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EEE</c:v>
                </c:pt>
                <c:pt idx="3">
                  <c:v>ME</c:v>
                </c:pt>
                <c:pt idx="4">
                  <c:v>ECE</c:v>
                </c:pt>
                <c:pt idx="5">
                  <c:v>CE</c:v>
                </c:pt>
                <c:pt idx="6">
                  <c:v>EIE</c:v>
                </c:pt>
              </c:strCache>
            </c:strRef>
          </c:cat>
          <c:val>
            <c:numRef>
              <c:f>'[2023 R&amp;D Engg-Final(12-4-24).xlsx]per faculty consolidate'!$W$69:$AC$69</c:f>
              <c:numCache>
                <c:formatCode>General</c:formatCode>
                <c:ptCount val="7"/>
                <c:pt idx="0">
                  <c:v>0.26</c:v>
                </c:pt>
                <c:pt idx="1">
                  <c:v>0.2</c:v>
                </c:pt>
                <c:pt idx="2">
                  <c:v>0.18</c:v>
                </c:pt>
                <c:pt idx="3">
                  <c:v>0.08</c:v>
                </c:pt>
                <c:pt idx="4">
                  <c:v>0.06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15-4470-A81F-54EA8C732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97536"/>
        <c:axId val="172099072"/>
      </c:barChart>
      <c:catAx>
        <c:axId val="17209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099072"/>
        <c:crosses val="autoZero"/>
        <c:auto val="1"/>
        <c:lblAlgn val="ctr"/>
        <c:lblOffset val="100"/>
        <c:noMultiLvlLbl val="0"/>
      </c:catAx>
      <c:valAx>
        <c:axId val="172099072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09753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CE-SCI Equivalent Publications </a:t>
            </a:r>
            <a:r>
              <a:rPr lang="en-IN" sz="1400" b="1" i="0" baseline="0" dirty="0" smtClean="0">
                <a:effectLst/>
              </a:rPr>
              <a:t>per faculty-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 </a:t>
            </a:r>
            <a:r>
              <a:rPr lang="en-IN" sz="1400" b="1" i="0" baseline="0" dirty="0">
                <a:effectLst/>
              </a:rPr>
              <a:t>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20719564520920103"/>
          <c:y val="5.15543012930793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23275065840139367"/>
          <c:w val="0.92099755072180589"/>
          <c:h val="0.64472144845665902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Professors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1.5466290387923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10074953162085E-3"/>
                  <c:y val="-3.0932580775847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'CE--New1'!$B$117:$B$120</c:f>
              <c:numCache>
                <c:formatCode>General</c:formatCode>
                <c:ptCount val="4"/>
                <c:pt idx="0">
                  <c:v>0.54</c:v>
                </c:pt>
                <c:pt idx="1">
                  <c:v>1.1000000000000001</c:v>
                </c:pt>
                <c:pt idx="2">
                  <c:v>0.4</c:v>
                </c:pt>
                <c:pt idx="3">
                  <c:v>0.66600000000000004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9F-4876-AF60-EEBDB4EA957F}"/>
            </c:ext>
          </c:extLst>
        </c:ser>
        <c:ser>
          <c:idx val="1"/>
          <c:order val="1"/>
          <c:tx>
            <c:v>Associate Professors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737957646109923E-2"/>
                  <c:y val="-3.608801090515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73022485948528E-2"/>
                  <c:y val="-2.577715064653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'CE--New1'!$C$117:$C$120</c:f>
              <c:numCache>
                <c:formatCode>General</c:formatCode>
                <c:ptCount val="4"/>
                <c:pt idx="0">
                  <c:v>0.54</c:v>
                </c:pt>
                <c:pt idx="1">
                  <c:v>0.4</c:v>
                </c:pt>
                <c:pt idx="2">
                  <c:v>0.2</c:v>
                </c:pt>
                <c:pt idx="3">
                  <c:v>0.53300000000000003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9F-4876-AF60-EEBDB4EA957F}"/>
            </c:ext>
          </c:extLst>
        </c:ser>
        <c:ser>
          <c:idx val="2"/>
          <c:order val="2"/>
          <c:tx>
            <c:v>Assistant Professors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9365112429742885E-3"/>
                  <c:y val="-3.0932580775847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82014990632417E-2"/>
                  <c:y val="1.0310860258615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10074953162085E-3"/>
                  <c:y val="-2.577715064653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'CE--New1'!$D$117:$D$120</c:f>
              <c:numCache>
                <c:formatCode>General</c:formatCode>
                <c:ptCount val="4"/>
                <c:pt idx="0">
                  <c:v>0.34</c:v>
                </c:pt>
                <c:pt idx="1">
                  <c:v>0.2</c:v>
                </c:pt>
                <c:pt idx="2">
                  <c:v>0.23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9F-4876-AF60-EEBDB4EA957F}"/>
            </c:ext>
          </c:extLst>
        </c:ser>
        <c:ser>
          <c:idx val="3"/>
          <c:order val="3"/>
          <c:tx>
            <c:v>Per Faculty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6.1865161551695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873022485948626E-2"/>
                  <c:y val="-4.1243441034463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82014990632417E-2"/>
                  <c:y val="1.5466290387923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'CE--New1'!$E$117:$E$120</c:f>
              <c:numCache>
                <c:formatCode>General</c:formatCode>
                <c:ptCount val="4"/>
                <c:pt idx="0">
                  <c:v>0.41</c:v>
                </c:pt>
                <c:pt idx="1">
                  <c:v>0.33</c:v>
                </c:pt>
                <c:pt idx="2">
                  <c:v>0.25</c:v>
                </c:pt>
                <c:pt idx="3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9F-4876-AF60-EEBDB4EA9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156928"/>
        <c:axId val="164158464"/>
      </c:barChart>
      <c:catAx>
        <c:axId val="1641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4158464"/>
        <c:crosses val="autoZero"/>
        <c:auto val="1"/>
        <c:lblAlgn val="ctr"/>
        <c:lblOffset val="100"/>
        <c:noMultiLvlLbl val="0"/>
      </c:catAx>
      <c:valAx>
        <c:axId val="164158464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415692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9.90932796289129E-2"/>
          <c:y val="0.1661213547658501"/>
          <c:w val="0.86743233357395355"/>
          <c:h val="0.1854318910848405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u="sng" baseline="0" dirty="0">
                <a:effectLst/>
              </a:rPr>
              <a:t>Scopus equivalent </a:t>
            </a:r>
            <a:r>
              <a:rPr lang="en-US" sz="1600" b="1" i="0" baseline="0" dirty="0" smtClean="0">
                <a:effectLst/>
              </a:rPr>
              <a:t>publications </a:t>
            </a:r>
            <a:r>
              <a:rPr lang="en-US" sz="1600" b="1" i="0" baseline="0" dirty="0">
                <a:effectLst/>
              </a:rPr>
              <a:t>per </a:t>
            </a:r>
          </a:p>
          <a:p>
            <a:pPr>
              <a:defRPr sz="1600"/>
            </a:pPr>
            <a:r>
              <a:rPr lang="en-US" sz="1600" b="1" i="0" baseline="0" dirty="0">
                <a:effectLst/>
              </a:rPr>
              <a:t>PG student </a:t>
            </a:r>
            <a:r>
              <a:rPr lang="en-US" sz="1600" b="1" i="0" baseline="0" dirty="0" smtClean="0">
                <a:effectLst/>
              </a:rPr>
              <a:t>-2021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18572922134733158"/>
          <c:y val="0.167101438473578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18285214348206E-2"/>
          <c:y val="0.1710715345496219"/>
          <c:w val="0.87892825896762905"/>
          <c:h val="0.674502450654360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consolidate'!$L$122:$Q$122</c:f>
              <c:strCache>
                <c:ptCount val="6"/>
                <c:pt idx="0">
                  <c:v>ECE</c:v>
                </c:pt>
                <c:pt idx="1">
                  <c:v>EEE</c:v>
                </c:pt>
                <c:pt idx="2">
                  <c:v>ME</c:v>
                </c:pt>
                <c:pt idx="3">
                  <c:v>CSE</c:v>
                </c:pt>
                <c:pt idx="4">
                  <c:v>IT</c:v>
                </c:pt>
                <c:pt idx="5">
                  <c:v>CE</c:v>
                </c:pt>
              </c:strCache>
            </c:strRef>
          </c:cat>
          <c:val>
            <c:numRef>
              <c:f>'per faculty consolidate'!$L$123:$Q$123</c:f>
              <c:numCache>
                <c:formatCode>General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0.25</c:v>
                </c:pt>
                <c:pt idx="3">
                  <c:v>0.16</c:v>
                </c:pt>
                <c:pt idx="4">
                  <c:v>0.14000000000000001</c:v>
                </c:pt>
                <c:pt idx="5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BA-4F09-AEE2-7B63B1C99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3056"/>
        <c:axId val="172507136"/>
      </c:barChart>
      <c:catAx>
        <c:axId val="17249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507136"/>
        <c:crosses val="autoZero"/>
        <c:auto val="1"/>
        <c:lblAlgn val="ctr"/>
        <c:lblOffset val="100"/>
        <c:noMultiLvlLbl val="0"/>
      </c:catAx>
      <c:valAx>
        <c:axId val="172507136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49305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u="sng" baseline="0" dirty="0">
                <a:effectLst/>
              </a:rPr>
              <a:t>Scopus equivalent </a:t>
            </a:r>
            <a:r>
              <a:rPr lang="en-US" sz="1600" b="1" i="0" baseline="0" dirty="0" smtClean="0">
                <a:effectLst/>
              </a:rPr>
              <a:t>publications </a:t>
            </a: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PG </a:t>
            </a:r>
            <a:r>
              <a:rPr lang="en-US" sz="1600" b="1" i="0" baseline="0" dirty="0">
                <a:effectLst/>
              </a:rPr>
              <a:t>student </a:t>
            </a:r>
            <a:r>
              <a:rPr lang="en-US" sz="1600" b="1" i="0" baseline="0" dirty="0" smtClean="0">
                <a:effectLst/>
              </a:rPr>
              <a:t>-2020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2875749906261716"/>
          <c:y val="6.79012345679012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16185476815397E-2"/>
          <c:y val="0.22908604035831553"/>
          <c:w val="0.91265841769778766"/>
          <c:h val="0.583239078920802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consolidate'!$V$122:$AA$122</c:f>
              <c:strCache>
                <c:ptCount val="6"/>
                <c:pt idx="0">
                  <c:v>EEE</c:v>
                </c:pt>
                <c:pt idx="1">
                  <c:v>ECE</c:v>
                </c:pt>
                <c:pt idx="2">
                  <c:v>CSE</c:v>
                </c:pt>
                <c:pt idx="3">
                  <c:v>ME</c:v>
                </c:pt>
                <c:pt idx="4">
                  <c:v>CE</c:v>
                </c:pt>
                <c:pt idx="5">
                  <c:v>IT</c:v>
                </c:pt>
              </c:strCache>
            </c:strRef>
          </c:cat>
          <c:val>
            <c:numRef>
              <c:f>'per faculty consolidate'!$V$123:$AA$123</c:f>
              <c:numCache>
                <c:formatCode>General</c:formatCode>
                <c:ptCount val="6"/>
                <c:pt idx="0">
                  <c:v>0.4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0.12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30-4C54-AC37-1CD1CD5BD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33472"/>
        <c:axId val="172235008"/>
      </c:barChart>
      <c:catAx>
        <c:axId val="17223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235008"/>
        <c:crosses val="autoZero"/>
        <c:auto val="1"/>
        <c:lblAlgn val="ctr"/>
        <c:lblOffset val="100"/>
        <c:noMultiLvlLbl val="0"/>
      </c:catAx>
      <c:valAx>
        <c:axId val="172235008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2233472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u="sng" baseline="0" dirty="0" smtClean="0">
                <a:effectLst/>
              </a:rPr>
              <a:t>Scopus equivalent </a:t>
            </a:r>
            <a:r>
              <a:rPr lang="en-US" sz="1600" b="1" i="0" baseline="0" dirty="0" smtClean="0">
                <a:effectLst/>
              </a:rPr>
              <a:t>publications per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PG student -2022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17086615411501335"/>
          <c:y val="5.494649707248134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05074365704292E-2"/>
          <c:y val="0.34734453866343629"/>
          <c:w val="0.89826718676387884"/>
          <c:h val="0.47260397738744198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0"/>
                  <c:y val="-1.92307692307691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B2-4465-829A-8CDE9F828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8461538461538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B2-4465-829A-8CDE9F828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consolidate'!$B$122:$G$122</c:f>
              <c:strCache>
                <c:ptCount val="6"/>
                <c:pt idx="0">
                  <c:v>EEE</c:v>
                </c:pt>
                <c:pt idx="1">
                  <c:v>CSE</c:v>
                </c:pt>
                <c:pt idx="2">
                  <c:v>CE</c:v>
                </c:pt>
                <c:pt idx="3">
                  <c:v>IT</c:v>
                </c:pt>
                <c:pt idx="4">
                  <c:v>ECE</c:v>
                </c:pt>
                <c:pt idx="5">
                  <c:v>ME</c:v>
                </c:pt>
              </c:strCache>
            </c:strRef>
          </c:cat>
          <c:val>
            <c:numRef>
              <c:f>'per faculty consolidate'!$B$123:$G$123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0.8</c:v>
                </c:pt>
                <c:pt idx="4">
                  <c:v>0.7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9-4B5E-85D9-777433EDC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5104"/>
        <c:axId val="172336640"/>
      </c:barChart>
      <c:catAx>
        <c:axId val="17233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336640"/>
        <c:crosses val="autoZero"/>
        <c:auto val="1"/>
        <c:lblAlgn val="ctr"/>
        <c:lblOffset val="100"/>
        <c:noMultiLvlLbl val="0"/>
      </c:catAx>
      <c:valAx>
        <c:axId val="17233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33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US" sz="1600" b="1" i="0" u="sng" baseline="0" dirty="0" smtClean="0">
                <a:solidFill>
                  <a:srgbClr val="C00000"/>
                </a:solidFill>
                <a:effectLst/>
              </a:rPr>
              <a:t>Scopus equivalent </a:t>
            </a:r>
            <a:r>
              <a:rPr lang="en-US" sz="1600" b="1" i="0" baseline="0" dirty="0" smtClean="0">
                <a:solidFill>
                  <a:srgbClr val="C00000"/>
                </a:solidFill>
                <a:effectLst/>
              </a:rPr>
              <a:t>publications per </a:t>
            </a:r>
            <a:endParaRPr lang="en-IN" sz="1600" dirty="0" smtClean="0">
              <a:solidFill>
                <a:srgbClr val="C00000"/>
              </a:solidFill>
              <a:effectLst/>
            </a:endParaRP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lang="en-US" sz="1600" b="1" i="0" baseline="0" dirty="0" smtClean="0">
                <a:solidFill>
                  <a:srgbClr val="C00000"/>
                </a:solidFill>
                <a:effectLst/>
              </a:rPr>
              <a:t>PG student -2023</a:t>
            </a:r>
            <a:endParaRPr lang="en-IN" sz="1600" dirty="0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18285214348206E-2"/>
          <c:y val="0.22760425780110818"/>
          <c:w val="0.89003937007874012"/>
          <c:h val="0.592919947506561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 R&amp;D Engg-Final(12-4-24).xlsx]per faculty consolidate'!$AG$122:$AL$122</c:f>
              <c:strCache>
                <c:ptCount val="6"/>
                <c:pt idx="0">
                  <c:v>IT</c:v>
                </c:pt>
                <c:pt idx="1">
                  <c:v>CE</c:v>
                </c:pt>
                <c:pt idx="2">
                  <c:v>EEE</c:v>
                </c:pt>
                <c:pt idx="3">
                  <c:v>ME</c:v>
                </c:pt>
                <c:pt idx="4">
                  <c:v>CSE</c:v>
                </c:pt>
                <c:pt idx="5">
                  <c:v>ECE</c:v>
                </c:pt>
              </c:strCache>
            </c:strRef>
          </c:cat>
          <c:val>
            <c:numRef>
              <c:f>'[2023 R&amp;D Engg-Final(12-4-24).xlsx]per faculty consolidate'!$AG$123:$AL$123</c:f>
              <c:numCache>
                <c:formatCode>General</c:formatCode>
                <c:ptCount val="6"/>
                <c:pt idx="0">
                  <c:v>2</c:v>
                </c:pt>
                <c:pt idx="1">
                  <c:v>1.34</c:v>
                </c:pt>
                <c:pt idx="2">
                  <c:v>1</c:v>
                </c:pt>
                <c:pt idx="3">
                  <c:v>1</c:v>
                </c:pt>
                <c:pt idx="4">
                  <c:v>0.66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4-4AEB-9D64-6FD8BD155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889216"/>
        <c:axId val="172900352"/>
      </c:barChart>
      <c:catAx>
        <c:axId val="17288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2900352"/>
        <c:crosses val="autoZero"/>
        <c:auto val="1"/>
        <c:lblAlgn val="ctr"/>
        <c:lblOffset val="100"/>
        <c:noMultiLvlLbl val="0"/>
      </c:catAx>
      <c:valAx>
        <c:axId val="17290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88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sz="1800" b="1" i="0" u="sng" baseline="0" dirty="0" smtClean="0">
                <a:solidFill>
                  <a:srgbClr val="C00000"/>
                </a:solidFill>
                <a:effectLst/>
              </a:rPr>
              <a:t>Total</a:t>
            </a:r>
            <a:r>
              <a:rPr lang="en-US" sz="1800" b="1" i="0" baseline="0" dirty="0" smtClean="0">
                <a:solidFill>
                  <a:srgbClr val="C00000"/>
                </a:solidFill>
                <a:effectLst/>
              </a:rPr>
              <a:t> SCI equivalent papers </a:t>
            </a:r>
            <a:endParaRPr lang="en-IN" dirty="0" smtClean="0">
              <a:solidFill>
                <a:srgbClr val="C00000"/>
              </a:solidFill>
              <a:effectLst/>
            </a:endParaRPr>
          </a:p>
          <a:p>
            <a:pPr>
              <a:defRPr>
                <a:solidFill>
                  <a:srgbClr val="C00000"/>
                </a:solidFill>
              </a:defRPr>
            </a:pPr>
            <a:r>
              <a:rPr lang="en-US" sz="1800" b="1" i="0" baseline="0" dirty="0" smtClean="0">
                <a:solidFill>
                  <a:srgbClr val="C00000"/>
                </a:solidFill>
                <a:effectLst/>
              </a:rPr>
              <a:t>per unit – 2023</a:t>
            </a:r>
            <a:endParaRPr lang="en-IN" dirty="0">
              <a:solidFill>
                <a:srgbClr val="C00000"/>
              </a:solidFill>
              <a:effectLst/>
            </a:endParaRPr>
          </a:p>
        </c:rich>
      </c:tx>
      <c:layout>
        <c:manualLayout>
          <c:xMode val="edge"/>
          <c:yMode val="edge"/>
          <c:x val="0.2233274234647477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844222216083314E-2"/>
          <c:y val="0.23635425780110819"/>
          <c:w val="0.93915577778391668"/>
          <c:h val="0.616057056463837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1.31/1.0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1.09/1.0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0.89/1.0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0.75/1.0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0.7/1.0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6268656716427E-3"/>
                  <c:y val="-3.72592086965535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9751243781094526E-3"/>
                  <c:y val="-5.588881304483035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0.34/1.0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Engg-Final(12-4-24).xlsx]Total Consolidated data'!$AG$3:$AM$3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EIE</c:v>
                </c:pt>
                <c:pt idx="3">
                  <c:v>EEE</c:v>
                </c:pt>
                <c:pt idx="4">
                  <c:v>ECE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'[2023 R&amp;D Engg-Final(12-4-24).xlsx]Total Consolidated data'!$AG$4:$AM$4</c:f>
              <c:numCache>
                <c:formatCode>General</c:formatCode>
                <c:ptCount val="7"/>
                <c:pt idx="0">
                  <c:v>1.31</c:v>
                </c:pt>
                <c:pt idx="1">
                  <c:v>1.0900000000000001</c:v>
                </c:pt>
                <c:pt idx="2">
                  <c:v>0.89</c:v>
                </c:pt>
                <c:pt idx="3">
                  <c:v>0.75</c:v>
                </c:pt>
                <c:pt idx="4">
                  <c:v>0.7</c:v>
                </c:pt>
                <c:pt idx="5">
                  <c:v>0.4</c:v>
                </c:pt>
                <c:pt idx="6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0C-4509-A18E-1FC155EB0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98656"/>
        <c:axId val="173000192"/>
      </c:barChart>
      <c:catAx>
        <c:axId val="17299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000192"/>
        <c:crosses val="autoZero"/>
        <c:auto val="1"/>
        <c:lblAlgn val="ctr"/>
        <c:lblOffset val="100"/>
        <c:noMultiLvlLbl val="0"/>
      </c:catAx>
      <c:valAx>
        <c:axId val="173000192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99865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SCI equivalent publications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faculty- 2023 (only Faculty)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72751383030844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476478901675755E-2"/>
          <c:y val="0.21615192718537221"/>
          <c:w val="0.91411043811831216"/>
          <c:h val="0.576391154237054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08333333333333E-3"/>
                  <c:y val="-2.3947218068647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1.01/1.12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796041355148557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0.94/1.12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041666666666665E-3"/>
                  <c:y val="3.59208271029711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0.77/1.12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041666666666665E-3"/>
                  <c:y val="-4.19076316201330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0.72/1.08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0.6/1.13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33333333333429E-2"/>
                  <c:y val="-4.789443613729486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0.58/1.14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416666666666571E-2"/>
                  <c:y val="-2.99340225858092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0.41/1.19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Engg-Final(12-4-24).xlsx]Marks wise-per faculty '!$AH$16:$AN$16</c:f>
              <c:strCache>
                <c:ptCount val="7"/>
                <c:pt idx="0">
                  <c:v>IT</c:v>
                </c:pt>
                <c:pt idx="1">
                  <c:v>EEE</c:v>
                </c:pt>
                <c:pt idx="2">
                  <c:v>ECE</c:v>
                </c:pt>
                <c:pt idx="3">
                  <c:v>EIE</c:v>
                </c:pt>
                <c:pt idx="4">
                  <c:v>CSE</c:v>
                </c:pt>
                <c:pt idx="5">
                  <c:v>ME</c:v>
                </c:pt>
                <c:pt idx="6">
                  <c:v>CE</c:v>
                </c:pt>
              </c:strCache>
            </c:strRef>
          </c:cat>
          <c:val>
            <c:numRef>
              <c:f>'[2023 R&amp;D Engg-Final(12-4-24).xlsx]Marks wise-per faculty '!$AH$17:$AN$17</c:f>
              <c:numCache>
                <c:formatCode>General</c:formatCode>
                <c:ptCount val="7"/>
                <c:pt idx="0">
                  <c:v>1.02</c:v>
                </c:pt>
                <c:pt idx="1">
                  <c:v>0.94</c:v>
                </c:pt>
                <c:pt idx="2">
                  <c:v>0.77</c:v>
                </c:pt>
                <c:pt idx="3">
                  <c:v>0.72</c:v>
                </c:pt>
                <c:pt idx="4">
                  <c:v>0.6</c:v>
                </c:pt>
                <c:pt idx="5">
                  <c:v>0.57999999999999996</c:v>
                </c:pt>
                <c:pt idx="6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F6-41C4-A674-F9650B421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20064"/>
        <c:axId val="173321600"/>
      </c:barChart>
      <c:catAx>
        <c:axId val="17332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321600"/>
        <c:crosses val="autoZero"/>
        <c:auto val="1"/>
        <c:lblAlgn val="ctr"/>
        <c:lblOffset val="100"/>
        <c:noMultiLvlLbl val="0"/>
      </c:catAx>
      <c:valAx>
        <c:axId val="173321600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32006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SCI equivalent publications </a:t>
            </a: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PG student -2023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31145429157501914"/>
          <c:y val="2.2727272727272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33521980498358E-2"/>
          <c:y val="0.20265280367830538"/>
          <c:w val="0.92097150141372919"/>
          <c:h val="0.609682439778398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0.67/1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0.33/1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Engg-Final(12-4-24).xlsx]Marks wise-per faculty '!$AH$67:$AN$67</c:f>
              <c:strCache>
                <c:ptCount val="7"/>
                <c:pt idx="0">
                  <c:v>IT</c:v>
                </c:pt>
                <c:pt idx="1">
                  <c:v>CE</c:v>
                </c:pt>
                <c:pt idx="2">
                  <c:v>EEE</c:v>
                </c:pt>
                <c:pt idx="3">
                  <c:v>ME</c:v>
                </c:pt>
                <c:pt idx="4">
                  <c:v>CSE</c:v>
                </c:pt>
                <c:pt idx="5">
                  <c:v>ECE</c:v>
                </c:pt>
                <c:pt idx="6">
                  <c:v>EIE</c:v>
                </c:pt>
              </c:strCache>
            </c:strRef>
          </c:cat>
          <c:val>
            <c:numRef>
              <c:f>'[2023 R&amp;D Engg-Final(12-4-24).xlsx]Marks wise-per faculty '!$AH$68:$AN$68</c:f>
              <c:numCache>
                <c:formatCode>General</c:formatCode>
                <c:ptCount val="7"/>
                <c:pt idx="0">
                  <c:v>1</c:v>
                </c:pt>
                <c:pt idx="1">
                  <c:v>0.67</c:v>
                </c:pt>
                <c:pt idx="2">
                  <c:v>0.5</c:v>
                </c:pt>
                <c:pt idx="3">
                  <c:v>0.5</c:v>
                </c:pt>
                <c:pt idx="4">
                  <c:v>0.33</c:v>
                </c:pt>
                <c:pt idx="5">
                  <c:v>0.17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9-41A7-983E-DB1F41C01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41024"/>
        <c:axId val="173442560"/>
      </c:barChart>
      <c:catAx>
        <c:axId val="17344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442560"/>
        <c:crosses val="autoZero"/>
        <c:auto val="1"/>
        <c:lblAlgn val="ctr"/>
        <c:lblOffset val="100"/>
        <c:noMultiLvlLbl val="0"/>
      </c:catAx>
      <c:valAx>
        <c:axId val="17344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44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SCI equivalent publications from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a batch of UG students - 2023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6386637332098195"/>
          <c:y val="5.29782980867742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784562643955224E-2"/>
          <c:y val="0.23759651705257911"/>
          <c:w val="0.87867802239005843"/>
          <c:h val="0.58528470291361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1.67/1.0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1.6/1.0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0.75/1.0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0.66/0.5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0.29/0.5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0.12/0.5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0.01/0.5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Engg-Final(12-4-24).xlsx]per faculty consolidate'!$AG$40:$AM$40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ECE</c:v>
                </c:pt>
                <c:pt idx="3">
                  <c:v>EIE</c:v>
                </c:pt>
                <c:pt idx="4">
                  <c:v>EEE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'[2023 R&amp;D Engg-Final(12-4-24).xlsx]per faculty consolidate'!$AG$41:$AM$41</c:f>
              <c:numCache>
                <c:formatCode>General</c:formatCode>
                <c:ptCount val="7"/>
                <c:pt idx="0">
                  <c:v>1.67</c:v>
                </c:pt>
                <c:pt idx="1">
                  <c:v>1.6</c:v>
                </c:pt>
                <c:pt idx="2">
                  <c:v>0.75</c:v>
                </c:pt>
                <c:pt idx="3">
                  <c:v>0.66</c:v>
                </c:pt>
                <c:pt idx="4">
                  <c:v>0.28999999999999998</c:v>
                </c:pt>
                <c:pt idx="5">
                  <c:v>0.12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8-40EA-A738-69F4DFD6F7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458944"/>
        <c:axId val="173477248"/>
      </c:barChart>
      <c:catAx>
        <c:axId val="17345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477248"/>
        <c:crosses val="autoZero"/>
        <c:auto val="1"/>
        <c:lblAlgn val="ctr"/>
        <c:lblOffset val="100"/>
        <c:noMultiLvlLbl val="0"/>
      </c:catAx>
      <c:valAx>
        <c:axId val="173477248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45894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SCI equivalent publications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faculty- 2022 (only Faculty)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9027177965221101"/>
          <c:y val="2.95412835726711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73801775588423E-2"/>
          <c:y val="0.26497381516581714"/>
          <c:w val="0.89373448654454157"/>
          <c:h val="0.57238180593080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312391951620395E-2"/>
                  <c:y val="1.11436353170759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70C0"/>
                        </a:solidFill>
                      </a:rPr>
                      <a:t>1.35/1.11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0.98/1.16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0.75/1.09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0.48/1.15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178262718915414E-3"/>
                  <c:y val="1.114363531707591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0.37/1.13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589131359457707E-3"/>
                  <c:y val="-2.2287270634151819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0.35/1.11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2.7859088292689776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0070C0"/>
                        </a:solidFill>
                      </a:rPr>
                      <a:t>0.33/1.13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93B-4024-B6D3-EBCA71AB2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'!$B$16:$H$16</c:f>
              <c:strCache>
                <c:ptCount val="7"/>
                <c:pt idx="0">
                  <c:v>IT</c:v>
                </c:pt>
                <c:pt idx="1">
                  <c:v>EEE</c:v>
                </c:pt>
                <c:pt idx="2">
                  <c:v>EIE</c:v>
                </c:pt>
                <c:pt idx="3">
                  <c:v>ECE</c:v>
                </c:pt>
                <c:pt idx="4">
                  <c:v>ME</c:v>
                </c:pt>
                <c:pt idx="5">
                  <c:v>CSE</c:v>
                </c:pt>
                <c:pt idx="6">
                  <c:v>CE</c:v>
                </c:pt>
              </c:strCache>
            </c:strRef>
          </c:cat>
          <c:val>
            <c:numRef>
              <c:f>'Marks wise-per faculty '!$B$17:$H$17</c:f>
              <c:numCache>
                <c:formatCode>General</c:formatCode>
                <c:ptCount val="7"/>
                <c:pt idx="0">
                  <c:v>1.35</c:v>
                </c:pt>
                <c:pt idx="1">
                  <c:v>0.98</c:v>
                </c:pt>
                <c:pt idx="2">
                  <c:v>0.75</c:v>
                </c:pt>
                <c:pt idx="3">
                  <c:v>0.48</c:v>
                </c:pt>
                <c:pt idx="4">
                  <c:v>0.37</c:v>
                </c:pt>
                <c:pt idx="5">
                  <c:v>0.35</c:v>
                </c:pt>
                <c:pt idx="6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AD-43F3-9C9C-5853F1BA4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50976"/>
        <c:axId val="173565056"/>
      </c:barChart>
      <c:catAx>
        <c:axId val="17355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73565056"/>
        <c:crosses val="autoZero"/>
        <c:auto val="1"/>
        <c:lblAlgn val="ctr"/>
        <c:lblOffset val="100"/>
        <c:noMultiLvlLbl val="0"/>
      </c:catAx>
      <c:valAx>
        <c:axId val="17356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73550976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 </a:t>
            </a:r>
            <a:r>
              <a:rPr lang="en-US" sz="1600" dirty="0"/>
              <a:t>SCI equivalent </a:t>
            </a:r>
            <a:r>
              <a:rPr lang="en-US" sz="1600" dirty="0" smtClean="0"/>
              <a:t>publications per </a:t>
            </a:r>
            <a:r>
              <a:rPr lang="en-US" sz="1600" dirty="0"/>
              <a:t>PG </a:t>
            </a:r>
            <a:r>
              <a:rPr lang="en-US" sz="1600" dirty="0" smtClean="0"/>
              <a:t>student -2022</a:t>
            </a:r>
            <a:endParaRPr lang="en-US" sz="1600" dirty="0"/>
          </a:p>
        </c:rich>
      </c:tx>
      <c:layout>
        <c:manualLayout>
          <c:xMode val="edge"/>
          <c:yMode val="edge"/>
          <c:x val="0.23357193127498951"/>
          <c:y val="2.86785383941558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73801775588423E-2"/>
          <c:y val="0.22023783683931003"/>
          <c:w val="0.91157259822010817"/>
          <c:h val="0.60372889817351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0.75/1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0.5/1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0.5/1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0.4/1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70C0"/>
                        </a:solidFill>
                      </a:rPr>
                      <a:t>0.35/1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B1-4563-8F9C-81BAE945A6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'!$B$67:$H$67</c:f>
              <c:strCache>
                <c:ptCount val="7"/>
                <c:pt idx="0">
                  <c:v>EEE</c:v>
                </c:pt>
                <c:pt idx="1">
                  <c:v>ME</c:v>
                </c:pt>
                <c:pt idx="2">
                  <c:v>CSE</c:v>
                </c:pt>
                <c:pt idx="3">
                  <c:v>CE</c:v>
                </c:pt>
                <c:pt idx="4">
                  <c:v>IT</c:v>
                </c:pt>
                <c:pt idx="5">
                  <c:v>ECE</c:v>
                </c:pt>
                <c:pt idx="6">
                  <c:v>EIE</c:v>
                </c:pt>
              </c:strCache>
            </c:strRef>
          </c:cat>
          <c:val>
            <c:numRef>
              <c:f>'Marks wise-per faculty '!$B$68:$H$68</c:f>
              <c:numCache>
                <c:formatCode>General</c:formatCode>
                <c:ptCount val="7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0.5</c:v>
                </c:pt>
                <c:pt idx="4">
                  <c:v>0.4</c:v>
                </c:pt>
                <c:pt idx="5">
                  <c:v>0.35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E0-4F62-94BB-AA564EEBC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25728"/>
        <c:axId val="173627264"/>
      </c:barChart>
      <c:catAx>
        <c:axId val="17362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73627264"/>
        <c:crosses val="autoZero"/>
        <c:auto val="1"/>
        <c:lblAlgn val="ctr"/>
        <c:lblOffset val="100"/>
        <c:noMultiLvlLbl val="0"/>
      </c:catAx>
      <c:valAx>
        <c:axId val="173627264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73625728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7174103237095E-2"/>
          <c:y val="0.28417573366552695"/>
          <c:w val="0.87952299440830761"/>
          <c:h val="0.5634730340636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'ME-New'!$P$38:$P$41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C-4898-A1BA-4F059F911C71}"/>
            </c:ext>
          </c:extLst>
        </c:ser>
        <c:ser>
          <c:idx val="1"/>
          <c:order val="1"/>
          <c:tx>
            <c:strRef>
              <c:f>'ME-New'!$Q$37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3C-4898-A1BA-4F059F911C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734080"/>
        <c:axId val="166744064"/>
      </c:barChart>
      <c:catAx>
        <c:axId val="1667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6744064"/>
        <c:crosses val="autoZero"/>
        <c:auto val="1"/>
        <c:lblAlgn val="ctr"/>
        <c:lblOffset val="100"/>
        <c:noMultiLvlLbl val="0"/>
      </c:catAx>
      <c:valAx>
        <c:axId val="16674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673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09477347940201"/>
          <c:y val="0.28215859945124622"/>
          <c:w val="0.55363460002282316"/>
          <c:h val="0.102619568387284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SCI </a:t>
            </a:r>
            <a:r>
              <a:rPr lang="en-US" sz="1600" dirty="0"/>
              <a:t>equivalent </a:t>
            </a:r>
            <a:r>
              <a:rPr lang="en-US" sz="1600" dirty="0" smtClean="0"/>
              <a:t>publications from </a:t>
            </a:r>
          </a:p>
          <a:p>
            <a:pPr>
              <a:defRPr sz="1600"/>
            </a:pPr>
            <a:r>
              <a:rPr lang="en-US" sz="1600" dirty="0" smtClean="0"/>
              <a:t>a</a:t>
            </a:r>
            <a:r>
              <a:rPr lang="en-US" sz="1600" baseline="0" dirty="0" smtClean="0"/>
              <a:t> batch of </a:t>
            </a:r>
            <a:r>
              <a:rPr lang="en-US" sz="1600" dirty="0" smtClean="0"/>
              <a:t>UG </a:t>
            </a:r>
            <a:r>
              <a:rPr lang="en-US" sz="1600" dirty="0"/>
              <a:t>students </a:t>
            </a:r>
            <a:r>
              <a:rPr lang="en-US" sz="1600" dirty="0" smtClean="0"/>
              <a:t>-</a:t>
            </a:r>
            <a:r>
              <a:rPr lang="en-US" sz="1600" baseline="0" dirty="0" smtClean="0"/>
              <a:t> </a:t>
            </a:r>
            <a:r>
              <a:rPr lang="en-US" sz="1600" dirty="0" smtClean="0"/>
              <a:t>2022</a:t>
            </a:r>
            <a:endParaRPr lang="en-US" sz="1600" dirty="0"/>
          </a:p>
        </c:rich>
      </c:tx>
      <c:layout>
        <c:manualLayout>
          <c:xMode val="edge"/>
          <c:yMode val="edge"/>
          <c:x val="0.1955029670204268"/>
          <c:y val="3.7035170603674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73801775588423E-2"/>
          <c:y val="0.22023783683931003"/>
          <c:w val="0.91307051941676909"/>
          <c:h val="0.61853595800524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0.64/1.0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0.42/1.0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0.41/1.0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0.19/0.5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02757485571407E-3"/>
                  <c:y val="-6.666666666666667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0.02/0.5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008272456714219E-2"/>
                  <c:y val="2.666666666666666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0.02/0.5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7346201599333231E-2"/>
                  <c:y val="1.333333333333333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DAB-4753-9599-B9843FD69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'!$B$40:$H$40</c:f>
              <c:strCache>
                <c:ptCount val="7"/>
                <c:pt idx="0">
                  <c:v>CSE</c:v>
                </c:pt>
                <c:pt idx="1">
                  <c:v>ECE</c:v>
                </c:pt>
                <c:pt idx="2">
                  <c:v>IT</c:v>
                </c:pt>
                <c:pt idx="3">
                  <c:v>EEE</c:v>
                </c:pt>
                <c:pt idx="4">
                  <c:v>EIE</c:v>
                </c:pt>
                <c:pt idx="5">
                  <c:v>ME</c:v>
                </c:pt>
                <c:pt idx="6">
                  <c:v>CE</c:v>
                </c:pt>
              </c:strCache>
            </c:strRef>
          </c:cat>
          <c:val>
            <c:numRef>
              <c:f>'Marks wise-per faculty '!$B$41:$H$41</c:f>
              <c:numCache>
                <c:formatCode>General</c:formatCode>
                <c:ptCount val="7"/>
                <c:pt idx="0">
                  <c:v>0.64</c:v>
                </c:pt>
                <c:pt idx="1">
                  <c:v>0.42</c:v>
                </c:pt>
                <c:pt idx="2">
                  <c:v>0.41</c:v>
                </c:pt>
                <c:pt idx="3">
                  <c:v>0.19</c:v>
                </c:pt>
                <c:pt idx="4">
                  <c:v>0.02</c:v>
                </c:pt>
                <c:pt idx="5">
                  <c:v>0.02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73-4526-B00A-3D3E2C5E9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59264"/>
        <c:axId val="173660800"/>
      </c:barChart>
      <c:catAx>
        <c:axId val="1736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73660800"/>
        <c:crosses val="autoZero"/>
        <c:auto val="1"/>
        <c:lblAlgn val="ctr"/>
        <c:lblOffset val="100"/>
        <c:noMultiLvlLbl val="0"/>
      </c:catAx>
      <c:valAx>
        <c:axId val="173660800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73659264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u="sng" baseline="0" dirty="0" smtClean="0">
                <a:effectLst/>
              </a:rPr>
              <a:t>Total</a:t>
            </a:r>
            <a:r>
              <a:rPr lang="en-US" sz="1600" b="1" i="0" baseline="0" dirty="0" smtClean="0">
                <a:effectLst/>
              </a:rPr>
              <a:t> SCI equivalent papers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unit – 2022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9992883098765399"/>
          <c:y val="3.37179295883415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730921709500014E-2"/>
          <c:y val="0.17764801467599475"/>
          <c:w val="0.90196603150300614"/>
          <c:h val="0.6811685040504454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lgCheck">
              <a:fgClr>
                <a:srgbClr val="0070C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0.82/1.0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0.68/1.0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0.5/1.0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0.42/1.0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0.41/1.0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0.26/1.0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0.25/1.0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04-4913-AF78-089737B3F9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Consolidated data'!$B$3:$H$3</c:f>
              <c:strCache>
                <c:ptCount val="7"/>
                <c:pt idx="0">
                  <c:v>IT</c:v>
                </c:pt>
                <c:pt idx="1">
                  <c:v>EEE</c:v>
                </c:pt>
                <c:pt idx="2">
                  <c:v>CSE</c:v>
                </c:pt>
                <c:pt idx="3">
                  <c:v>EIE</c:v>
                </c:pt>
                <c:pt idx="4">
                  <c:v>ECE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'Total Consolidated data'!$B$4:$H$4</c:f>
              <c:numCache>
                <c:formatCode>General</c:formatCode>
                <c:ptCount val="7"/>
                <c:pt idx="0">
                  <c:v>0.82</c:v>
                </c:pt>
                <c:pt idx="1">
                  <c:v>0.68</c:v>
                </c:pt>
                <c:pt idx="2">
                  <c:v>0.5</c:v>
                </c:pt>
                <c:pt idx="3">
                  <c:v>0.42</c:v>
                </c:pt>
                <c:pt idx="4">
                  <c:v>0.41</c:v>
                </c:pt>
                <c:pt idx="5">
                  <c:v>0.26</c:v>
                </c:pt>
                <c:pt idx="6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7-4F95-9D11-255A161103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724416"/>
        <c:axId val="173727104"/>
      </c:barChart>
      <c:catAx>
        <c:axId val="1737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727104"/>
        <c:crosses val="autoZero"/>
        <c:auto val="1"/>
        <c:lblAlgn val="ctr"/>
        <c:lblOffset val="100"/>
        <c:noMultiLvlLbl val="0"/>
      </c:catAx>
      <c:valAx>
        <c:axId val="173727104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72441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>
                <a:effectLst/>
              </a:rPr>
              <a:t>Total SCI equivalent publications per faculty for C.Y.2021 (only Faculty)</a:t>
            </a:r>
            <a:endParaRPr lang="en-IN" sz="1600">
              <a:effectLst/>
            </a:endParaRPr>
          </a:p>
        </c:rich>
      </c:tx>
      <c:layout>
        <c:manualLayout>
          <c:xMode val="edge"/>
          <c:yMode val="edge"/>
          <c:x val="0.21808999510654387"/>
          <c:y val="3.60360442606211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866740341667812E-2"/>
          <c:y val="0.24584499854184894"/>
          <c:w val="0.91813325965833215"/>
          <c:h val="0.617417598345937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smtClean="0"/>
                      <a:t>1.2/1.12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smtClean="0"/>
                      <a:t>0.83/1.16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smtClean="0"/>
                      <a:t>0.72/1.18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299435028248588E-2"/>
                  <c:y val="-4.0579691621731542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0.63/1.1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smtClean="0"/>
                      <a:t>0.48/1.1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497175141241905E-3"/>
                  <c:y val="-1.739129640931351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0.25/1.13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0579691621731542E-2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0.24/1.14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91-4FAC-8724-74D6F296A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 faculty consolidate'!$L$16:$R$16</c:f>
              <c:strCache>
                <c:ptCount val="7"/>
                <c:pt idx="0">
                  <c:v>IT</c:v>
                </c:pt>
                <c:pt idx="1">
                  <c:v>EEE</c:v>
                </c:pt>
                <c:pt idx="2">
                  <c:v>ECE</c:v>
                </c:pt>
                <c:pt idx="3">
                  <c:v>EIE</c:v>
                </c:pt>
                <c:pt idx="4">
                  <c:v>CSE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'per faculty consolidate'!$L$17:$R$17</c:f>
              <c:numCache>
                <c:formatCode>General</c:formatCode>
                <c:ptCount val="7"/>
                <c:pt idx="0">
                  <c:v>1.2</c:v>
                </c:pt>
                <c:pt idx="1">
                  <c:v>0.83</c:v>
                </c:pt>
                <c:pt idx="2">
                  <c:v>0.72</c:v>
                </c:pt>
                <c:pt idx="3">
                  <c:v>0.63</c:v>
                </c:pt>
                <c:pt idx="4">
                  <c:v>0.48</c:v>
                </c:pt>
                <c:pt idx="5">
                  <c:v>0.25</c:v>
                </c:pt>
                <c:pt idx="6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A-47F8-AC20-28A0F548E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00064"/>
        <c:axId val="173810048"/>
      </c:barChart>
      <c:catAx>
        <c:axId val="1738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810048"/>
        <c:crosses val="autoZero"/>
        <c:auto val="1"/>
        <c:lblAlgn val="ctr"/>
        <c:lblOffset val="100"/>
        <c:noMultiLvlLbl val="0"/>
      </c:catAx>
      <c:valAx>
        <c:axId val="173810048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380006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SCI equivalent publications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IN" sz="1600" b="1" i="0" baseline="0" dirty="0" smtClean="0">
                <a:effectLst/>
              </a:rPr>
              <a:t>per PG student - 2021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30902208892227045"/>
          <c:y val="6.96889101395571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384746423814841E-2"/>
          <c:y val="0.16990905378079271"/>
          <c:w val="0.88186741125036916"/>
          <c:h val="0.58569900170103373"/>
        </c:manualLayout>
      </c:layout>
      <c:barChart>
        <c:barDir val="col"/>
        <c:grouping val="clustered"/>
        <c:varyColors val="0"/>
        <c:ser>
          <c:idx val="0"/>
          <c:order val="0"/>
          <c:tx>
            <c:v>Total SCI equivalent publiations per PG student for C.Y.2021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0.3/1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0.125/1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0.08/1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0.017/1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D1-495B-B70D-075972C5A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'!$L$67:$R$67</c:f>
              <c:strCache>
                <c:ptCount val="7"/>
                <c:pt idx="0">
                  <c:v>ECE</c:v>
                </c:pt>
                <c:pt idx="1">
                  <c:v>EEE</c:v>
                </c:pt>
                <c:pt idx="2">
                  <c:v>ME</c:v>
                </c:pt>
                <c:pt idx="3">
                  <c:v>CSE</c:v>
                </c:pt>
                <c:pt idx="4">
                  <c:v>IT</c:v>
                </c:pt>
                <c:pt idx="5">
                  <c:v>CE</c:v>
                </c:pt>
                <c:pt idx="6">
                  <c:v>EIE</c:v>
                </c:pt>
              </c:strCache>
            </c:strRef>
          </c:cat>
          <c:val>
            <c:numRef>
              <c:f>'Marks wise-per faculty '!$L$68:$R$68</c:f>
              <c:numCache>
                <c:formatCode>General</c:formatCode>
                <c:ptCount val="7"/>
                <c:pt idx="0">
                  <c:v>0.4</c:v>
                </c:pt>
                <c:pt idx="1">
                  <c:v>0.3</c:v>
                </c:pt>
                <c:pt idx="2">
                  <c:v>0.125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1.7000000000000001E-2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9-4921-8949-5EAAF63A8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54080"/>
        <c:axId val="173876352"/>
      </c:barChart>
      <c:catAx>
        <c:axId val="17385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876352"/>
        <c:crosses val="autoZero"/>
        <c:auto val="1"/>
        <c:lblAlgn val="ctr"/>
        <c:lblOffset val="100"/>
        <c:noMultiLvlLbl val="0"/>
      </c:catAx>
      <c:valAx>
        <c:axId val="173876352"/>
        <c:scaling>
          <c:orientation val="minMax"/>
          <c:max val="1.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385408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 </a:t>
            </a:r>
            <a:r>
              <a:rPr lang="en-US" sz="1600" dirty="0"/>
              <a:t>SCI equivalent </a:t>
            </a:r>
            <a:r>
              <a:rPr lang="en-US" sz="1600" dirty="0" smtClean="0"/>
              <a:t>publications from </a:t>
            </a:r>
          </a:p>
          <a:p>
            <a:pPr>
              <a:defRPr sz="1600"/>
            </a:pPr>
            <a:r>
              <a:rPr lang="en-US" sz="1600" dirty="0" smtClean="0"/>
              <a:t>a</a:t>
            </a:r>
            <a:r>
              <a:rPr lang="en-US" sz="1600" baseline="0" dirty="0" smtClean="0"/>
              <a:t> batch of </a:t>
            </a:r>
            <a:r>
              <a:rPr lang="en-US" sz="1600" dirty="0" smtClean="0"/>
              <a:t>UG students -</a:t>
            </a:r>
            <a:r>
              <a:rPr lang="en-US" sz="1600" baseline="0" dirty="0" smtClean="0"/>
              <a:t> </a:t>
            </a:r>
            <a:r>
              <a:rPr lang="en-US" sz="1600" dirty="0" smtClean="0"/>
              <a:t>2021</a:t>
            </a:r>
            <a:endParaRPr lang="en-US" sz="1600" dirty="0"/>
          </a:p>
        </c:rich>
      </c:tx>
      <c:layout>
        <c:manualLayout>
          <c:xMode val="edge"/>
          <c:yMode val="edge"/>
          <c:x val="0.20633359985122626"/>
          <c:y val="0.13280523124264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37683587423906E-2"/>
          <c:y val="0.2245753280839895"/>
          <c:w val="0.86857334499854189"/>
          <c:h val="0.61697949093572602"/>
        </c:manualLayout>
      </c:layout>
      <c:barChart>
        <c:barDir val="col"/>
        <c:grouping val="clustered"/>
        <c:varyColors val="0"/>
        <c:ser>
          <c:idx val="0"/>
          <c:order val="0"/>
          <c:tx>
            <c:v>Total SCI equivalent publiations for UG students batchwise for C.Y.2021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0.35/1.0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0.34/1.0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0.18/1.0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0.17/0.5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0.02/0.5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0/0.5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10-48A0-BB35-F9F836CA77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'!$L$40:$R$40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EEE</c:v>
                </c:pt>
                <c:pt idx="4">
                  <c:v>EIE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'Marks wise-per faculty '!$L$41:$R$41</c:f>
              <c:numCache>
                <c:formatCode>General</c:formatCode>
                <c:ptCount val="7"/>
                <c:pt idx="0">
                  <c:v>0.35</c:v>
                </c:pt>
                <c:pt idx="1">
                  <c:v>0.34</c:v>
                </c:pt>
                <c:pt idx="2">
                  <c:v>0.18</c:v>
                </c:pt>
                <c:pt idx="3">
                  <c:v>0.17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E-44A0-9DE2-F98998E7B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20640"/>
        <c:axId val="173922176"/>
      </c:barChart>
      <c:catAx>
        <c:axId val="17392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922176"/>
        <c:crosses val="autoZero"/>
        <c:auto val="1"/>
        <c:lblAlgn val="ctr"/>
        <c:lblOffset val="100"/>
        <c:noMultiLvlLbl val="0"/>
      </c:catAx>
      <c:valAx>
        <c:axId val="173922176"/>
        <c:scaling>
          <c:orientation val="minMax"/>
          <c:max val="1.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392064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u="sng" baseline="0" dirty="0" smtClean="0">
                <a:effectLst/>
              </a:rPr>
              <a:t>Total</a:t>
            </a:r>
            <a:r>
              <a:rPr lang="en-US" sz="1600" b="1" i="0" baseline="0" dirty="0" smtClean="0">
                <a:effectLst/>
              </a:rPr>
              <a:t> SCI equivalent papers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per unit – 2021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560168615286728E-2"/>
          <c:y val="0.20783057290252513"/>
          <c:w val="0.91266205360693553"/>
          <c:h val="0.6268431532265363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29885057471264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0.59/1.0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505050505050509E-3"/>
                  <c:y val="-4.59770114942528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0.53/1.0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0.36/1.0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0.34/1.0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0.33/1.0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0.14/1.0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0.1/1.0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BF-432A-AC0D-17A8F104FF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Consolidated data'!$L$3:$R$3</c:f>
              <c:strCache>
                <c:ptCount val="7"/>
                <c:pt idx="0">
                  <c:v>IT</c:v>
                </c:pt>
                <c:pt idx="1">
                  <c:v>EEE</c:v>
                </c:pt>
                <c:pt idx="2">
                  <c:v>ECE</c:v>
                </c:pt>
                <c:pt idx="3">
                  <c:v>EIE</c:v>
                </c:pt>
                <c:pt idx="4">
                  <c:v>CSE</c:v>
                </c:pt>
                <c:pt idx="5">
                  <c:v>ME</c:v>
                </c:pt>
                <c:pt idx="6">
                  <c:v>CE</c:v>
                </c:pt>
              </c:strCache>
            </c:strRef>
          </c:cat>
          <c:val>
            <c:numRef>
              <c:f>'Total Consolidated data'!$L$4:$R$4</c:f>
              <c:numCache>
                <c:formatCode>General</c:formatCode>
                <c:ptCount val="7"/>
                <c:pt idx="0">
                  <c:v>0.59</c:v>
                </c:pt>
                <c:pt idx="1">
                  <c:v>0.53</c:v>
                </c:pt>
                <c:pt idx="2">
                  <c:v>0.36</c:v>
                </c:pt>
                <c:pt idx="3">
                  <c:v>0.34</c:v>
                </c:pt>
                <c:pt idx="4">
                  <c:v>0.33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06-4891-A755-D10C66921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58656"/>
        <c:axId val="173960192"/>
      </c:barChart>
      <c:catAx>
        <c:axId val="17395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960192"/>
        <c:crosses val="autoZero"/>
        <c:auto val="1"/>
        <c:lblAlgn val="ctr"/>
        <c:lblOffset val="100"/>
        <c:noMultiLvlLbl val="0"/>
      </c:catAx>
      <c:valAx>
        <c:axId val="17396019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95865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 i="0" baseline="0" dirty="0">
                <a:effectLst/>
              </a:rPr>
              <a:t>Average Publication points for 3 calendar years (2023</a:t>
            </a:r>
            <a:r>
              <a:rPr lang="en-IN" sz="1800" b="1" i="0" baseline="0" dirty="0" smtClean="0">
                <a:effectLst/>
              </a:rPr>
              <a:t>, 2022, 2021</a:t>
            </a:r>
            <a:r>
              <a:rPr lang="en-IN" sz="1800" b="1" i="0" baseline="0" dirty="0">
                <a:effectLst/>
              </a:rPr>
              <a:t>) per unit</a:t>
            </a:r>
            <a:endParaRPr lang="en-IN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551439872832794E-2"/>
          <c:y val="0.14025853018372703"/>
          <c:w val="0.93822991756312146"/>
          <c:h val="0.76051889763779523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1.31/1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1.09/1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0.75/1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0.89/1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0.34/1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Engg-Final(12-4-24).xlsx]Average'!$Y$33:$AE$33</c:f>
              <c:strCache>
                <c:ptCount val="7"/>
                <c:pt idx="0">
                  <c:v>IT-Points</c:v>
                </c:pt>
                <c:pt idx="1">
                  <c:v>CSE -Points</c:v>
                </c:pt>
                <c:pt idx="2">
                  <c:v>ECE-Points</c:v>
                </c:pt>
                <c:pt idx="3">
                  <c:v>EEE-Points</c:v>
                </c:pt>
                <c:pt idx="4">
                  <c:v>EIE-Points</c:v>
                </c:pt>
                <c:pt idx="5">
                  <c:v>CE-Points</c:v>
                </c:pt>
                <c:pt idx="6">
                  <c:v>ME-Points</c:v>
                </c:pt>
              </c:strCache>
            </c:strRef>
          </c:cat>
          <c:val>
            <c:numRef>
              <c:f>'[2023 R&amp;D Engg-Final(12-4-24).xlsx]Average'!$Y$34:$AE$34</c:f>
              <c:numCache>
                <c:formatCode>General</c:formatCode>
                <c:ptCount val="7"/>
                <c:pt idx="0">
                  <c:v>1.31</c:v>
                </c:pt>
                <c:pt idx="1">
                  <c:v>1.0900000000000001</c:v>
                </c:pt>
                <c:pt idx="2">
                  <c:v>0.7</c:v>
                </c:pt>
                <c:pt idx="3">
                  <c:v>0.75</c:v>
                </c:pt>
                <c:pt idx="4">
                  <c:v>0.89</c:v>
                </c:pt>
                <c:pt idx="5">
                  <c:v>0.4</c:v>
                </c:pt>
                <c:pt idx="6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3-457E-B32F-039C8F361E4C}"/>
            </c:ext>
          </c:extLst>
        </c:ser>
        <c:ser>
          <c:idx val="1"/>
          <c:order val="1"/>
          <c:tx>
            <c:v>2022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4225352112676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33333333333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211267605633804E-3"/>
                  <c:y val="-0.0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0.42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737089201877935E-3"/>
                  <c:y val="6.6666666666666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 R&amp;D Engg-Final(12-4-24).xlsx]Average'!$Y$33:$AE$33</c:f>
              <c:strCache>
                <c:ptCount val="7"/>
                <c:pt idx="0">
                  <c:v>IT-Points</c:v>
                </c:pt>
                <c:pt idx="1">
                  <c:v>CSE -Points</c:v>
                </c:pt>
                <c:pt idx="2">
                  <c:v>ECE-Points</c:v>
                </c:pt>
                <c:pt idx="3">
                  <c:v>EEE-Points</c:v>
                </c:pt>
                <c:pt idx="4">
                  <c:v>EIE-Points</c:v>
                </c:pt>
                <c:pt idx="5">
                  <c:v>CE-Points</c:v>
                </c:pt>
                <c:pt idx="6">
                  <c:v>ME-Points</c:v>
                </c:pt>
              </c:strCache>
            </c:strRef>
          </c:cat>
          <c:val>
            <c:numRef>
              <c:f>'[2023 R&amp;D Engg-Final(12-4-24).xlsx]Average'!$Y$35:$AE$35</c:f>
              <c:numCache>
                <c:formatCode>General</c:formatCode>
                <c:ptCount val="7"/>
                <c:pt idx="0">
                  <c:v>0.82</c:v>
                </c:pt>
                <c:pt idx="1">
                  <c:v>0.5</c:v>
                </c:pt>
                <c:pt idx="2">
                  <c:v>0.41</c:v>
                </c:pt>
                <c:pt idx="3">
                  <c:v>0.68</c:v>
                </c:pt>
                <c:pt idx="4">
                  <c:v>0.42199999999999999</c:v>
                </c:pt>
                <c:pt idx="5">
                  <c:v>0.26</c:v>
                </c:pt>
                <c:pt idx="6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3-457E-B32F-039C8F361E4C}"/>
            </c:ext>
          </c:extLst>
        </c:ser>
        <c:ser>
          <c:idx val="2"/>
          <c:order val="2"/>
          <c:tx>
            <c:v>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3.5211267605633804E-3"/>
                  <c:y val="3.3333333333333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 R&amp;D Engg-Final(12-4-24).xlsx]Average'!$Y$33:$AE$33</c:f>
              <c:strCache>
                <c:ptCount val="7"/>
                <c:pt idx="0">
                  <c:v>IT-Points</c:v>
                </c:pt>
                <c:pt idx="1">
                  <c:v>CSE -Points</c:v>
                </c:pt>
                <c:pt idx="2">
                  <c:v>ECE-Points</c:v>
                </c:pt>
                <c:pt idx="3">
                  <c:v>EEE-Points</c:v>
                </c:pt>
                <c:pt idx="4">
                  <c:v>EIE-Points</c:v>
                </c:pt>
                <c:pt idx="5">
                  <c:v>CE-Points</c:v>
                </c:pt>
                <c:pt idx="6">
                  <c:v>ME-Points</c:v>
                </c:pt>
              </c:strCache>
            </c:strRef>
          </c:cat>
          <c:val>
            <c:numRef>
              <c:f>'[2023 R&amp;D Engg-Final(12-4-24).xlsx]Average'!$Y$36:$AE$36</c:f>
              <c:numCache>
                <c:formatCode>General</c:formatCode>
                <c:ptCount val="7"/>
                <c:pt idx="0">
                  <c:v>0.59</c:v>
                </c:pt>
                <c:pt idx="1">
                  <c:v>0.33</c:v>
                </c:pt>
                <c:pt idx="2">
                  <c:v>0.36</c:v>
                </c:pt>
                <c:pt idx="3">
                  <c:v>0.53</c:v>
                </c:pt>
                <c:pt idx="4">
                  <c:v>0.34</c:v>
                </c:pt>
                <c:pt idx="5">
                  <c:v>0.1</c:v>
                </c:pt>
                <c:pt idx="6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33-457E-B32F-039C8F361E4C}"/>
            </c:ext>
          </c:extLst>
        </c:ser>
        <c:ser>
          <c:idx val="3"/>
          <c:order val="3"/>
          <c:tx>
            <c:v>Average SCI</c:v>
          </c:tx>
          <c:spPr>
            <a:pattFill prst="lgCheck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 R&amp;D Engg-Final(12-4-24).xlsx]Average'!$Y$33:$AE$33</c:f>
              <c:strCache>
                <c:ptCount val="7"/>
                <c:pt idx="0">
                  <c:v>IT-Points</c:v>
                </c:pt>
                <c:pt idx="1">
                  <c:v>CSE -Points</c:v>
                </c:pt>
                <c:pt idx="2">
                  <c:v>ECE-Points</c:v>
                </c:pt>
                <c:pt idx="3">
                  <c:v>EEE-Points</c:v>
                </c:pt>
                <c:pt idx="4">
                  <c:v>EIE-Points</c:v>
                </c:pt>
                <c:pt idx="5">
                  <c:v>CE-Points</c:v>
                </c:pt>
                <c:pt idx="6">
                  <c:v>ME-Points</c:v>
                </c:pt>
              </c:strCache>
            </c:strRef>
          </c:cat>
          <c:val>
            <c:numRef>
              <c:f>'[2023 R&amp;D Engg-Final(12-4-24).xlsx]Average'!$Y$37:$AE$37</c:f>
              <c:numCache>
                <c:formatCode>General</c:formatCode>
                <c:ptCount val="7"/>
                <c:pt idx="0">
                  <c:v>0.91</c:v>
                </c:pt>
                <c:pt idx="1">
                  <c:v>0.64</c:v>
                </c:pt>
                <c:pt idx="2">
                  <c:v>0.49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0.25</c:v>
                </c:pt>
                <c:pt idx="6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33-457E-B32F-039C8F361E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056576"/>
        <c:axId val="174058112"/>
      </c:barChart>
      <c:catAx>
        <c:axId val="17405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058112"/>
        <c:crosses val="autoZero"/>
        <c:auto val="1"/>
        <c:lblAlgn val="ctr"/>
        <c:lblOffset val="100"/>
        <c:noMultiLvlLbl val="0"/>
      </c:catAx>
      <c:valAx>
        <c:axId val="174058112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405657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6334488558648477"/>
          <c:y val="0.181601312335958"/>
          <c:w val="0.40731239140882036"/>
          <c:h val="6.6713910761154835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099518810148729E-2"/>
          <c:y val="0.14399314668999708"/>
          <c:w val="0.92899825021872262"/>
          <c:h val="0.66132327209098862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C2-443E-880F-213452B1C3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1E81D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'Consolidated data '!$B$29:$H$29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CE</c:v>
                </c:pt>
                <c:pt idx="4">
                  <c:v>ME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'Consolidated data '!$B$30:$H$30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11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C2-443E-880F-213452B1C37F}"/>
            </c:ext>
          </c:extLst>
        </c:ser>
        <c:ser>
          <c:idx val="1"/>
          <c:order val="1"/>
          <c:tx>
            <c:v>Granted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'Consolidated data '!$B$29:$H$29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CE</c:v>
                </c:pt>
                <c:pt idx="4">
                  <c:v>ME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'Consolidated data '!$B$31:$H$31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C2-443E-880F-213452B1C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73128320"/>
        <c:axId val="173138304"/>
      </c:barChart>
      <c:catAx>
        <c:axId val="17312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73138304"/>
        <c:crossesAt val="0"/>
        <c:auto val="1"/>
        <c:lblAlgn val="ctr"/>
        <c:lblOffset val="100"/>
        <c:noMultiLvlLbl val="0"/>
      </c:catAx>
      <c:valAx>
        <c:axId val="173138304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128320"/>
        <c:crosses val="autoZero"/>
        <c:crossBetween val="between"/>
        <c:majorUnit val="5"/>
      </c:valAx>
      <c:spPr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42898669488572572"/>
          <c:y val="0.21720894263217097"/>
          <c:w val="0.52123556430446194"/>
          <c:h val="0.1303973461650627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Patents per faculty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IN" sz="1600" b="0" i="1" baseline="0" dirty="0" smtClean="0">
                <a:effectLst/>
              </a:rPr>
              <a:t>(Granted equivalent)</a:t>
            </a:r>
            <a:r>
              <a:rPr lang="en-IN" sz="1600" b="1" i="0" baseline="0" dirty="0" smtClean="0">
                <a:effectLst/>
              </a:rPr>
              <a:t> -2022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17640055409740449"/>
          <c:w val="0.87852624671916002"/>
          <c:h val="0.634864391951006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consolidate'!$B$157:$H$157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EEE</c:v>
                </c:pt>
                <c:pt idx="3">
                  <c:v>ECE</c:v>
                </c:pt>
                <c:pt idx="4">
                  <c:v>CE</c:v>
                </c:pt>
                <c:pt idx="5">
                  <c:v>ME</c:v>
                </c:pt>
                <c:pt idx="6">
                  <c:v>EIE</c:v>
                </c:pt>
              </c:strCache>
            </c:strRef>
          </c:cat>
          <c:val>
            <c:numRef>
              <c:f>'per faculty consolidate'!$B$158:$H$158</c:f>
              <c:numCache>
                <c:formatCode>General</c:formatCode>
                <c:ptCount val="7"/>
                <c:pt idx="0">
                  <c:v>0.15</c:v>
                </c:pt>
                <c:pt idx="1">
                  <c:v>0.1</c:v>
                </c:pt>
                <c:pt idx="2">
                  <c:v>7.0000000000000007E-2</c:v>
                </c:pt>
                <c:pt idx="3">
                  <c:v>6.7000000000000004E-2</c:v>
                </c:pt>
                <c:pt idx="4">
                  <c:v>0.05</c:v>
                </c:pt>
                <c:pt idx="5">
                  <c:v>0.03</c:v>
                </c:pt>
                <c:pt idx="6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8-469E-8025-26FB02A8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13184"/>
        <c:axId val="173214720"/>
      </c:barChart>
      <c:catAx>
        <c:axId val="17321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214720"/>
        <c:crosses val="autoZero"/>
        <c:auto val="1"/>
        <c:lblAlgn val="ctr"/>
        <c:lblOffset val="100"/>
        <c:noMultiLvlLbl val="0"/>
      </c:catAx>
      <c:valAx>
        <c:axId val="173214720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21318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IN" sz="1800" b="1">
                <a:solidFill>
                  <a:srgbClr val="C00000"/>
                </a:solidFill>
                <a:effectLst/>
              </a:rPr>
              <a:t>Patents - 2023</a:t>
            </a:r>
            <a:endParaRPr lang="en-IN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226968503937008"/>
          <c:w val="0.8947090652130022"/>
          <c:h val="0.63583444139743095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Consolidated data'!$AG$29:$AM$29</c:f>
              <c:strCache>
                <c:ptCount val="7"/>
                <c:pt idx="0">
                  <c:v>ME</c:v>
                </c:pt>
                <c:pt idx="1">
                  <c:v>ECE</c:v>
                </c:pt>
                <c:pt idx="2">
                  <c:v>CSE</c:v>
                </c:pt>
                <c:pt idx="3">
                  <c:v>EIE</c:v>
                </c:pt>
                <c:pt idx="4">
                  <c:v>CE</c:v>
                </c:pt>
                <c:pt idx="5">
                  <c:v>IT</c:v>
                </c:pt>
                <c:pt idx="6">
                  <c:v>EEE</c:v>
                </c:pt>
              </c:strCache>
            </c:strRef>
          </c:cat>
          <c:val>
            <c:numRef>
              <c:f>'Total Consolidated data'!$AG$30:$AM$30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0-49D1-BC0A-CFFD461EB59F}"/>
            </c:ext>
          </c:extLst>
        </c:ser>
        <c:ser>
          <c:idx val="1"/>
          <c:order val="1"/>
          <c:tx>
            <c:v>Granted</c:v>
          </c:tx>
          <c:spPr>
            <a:solidFill>
              <a:srgbClr val="6808E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6808E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Consolidated data'!$AG$29:$AM$29</c:f>
              <c:strCache>
                <c:ptCount val="7"/>
                <c:pt idx="0">
                  <c:v>ME</c:v>
                </c:pt>
                <c:pt idx="1">
                  <c:v>ECE</c:v>
                </c:pt>
                <c:pt idx="2">
                  <c:v>CSE</c:v>
                </c:pt>
                <c:pt idx="3">
                  <c:v>EIE</c:v>
                </c:pt>
                <c:pt idx="4">
                  <c:v>CE</c:v>
                </c:pt>
                <c:pt idx="5">
                  <c:v>IT</c:v>
                </c:pt>
                <c:pt idx="6">
                  <c:v>EEE</c:v>
                </c:pt>
              </c:strCache>
            </c:strRef>
          </c:cat>
          <c:val>
            <c:numRef>
              <c:f>'Total Consolidated data'!$AG$31:$AM$31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30-49D1-BC0A-CFFD461EB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242240"/>
        <c:axId val="173243776"/>
      </c:barChart>
      <c:catAx>
        <c:axId val="17324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243776"/>
        <c:crosses val="autoZero"/>
        <c:auto val="1"/>
        <c:lblAlgn val="ctr"/>
        <c:lblOffset val="100"/>
        <c:noMultiLvlLbl val="0"/>
      </c:catAx>
      <c:valAx>
        <c:axId val="17324377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24224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9193034524530592"/>
          <c:y val="0.2125791092148907"/>
          <c:w val="0.46747134733158358"/>
          <c:h val="0.115185547813297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48919569985255E-2"/>
          <c:y val="0.23503158600898194"/>
          <c:w val="0.93577194117858553"/>
          <c:h val="0.6457002864763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7332426439073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'ME-New'!$P$8:$S$8</c:f>
              <c:numCache>
                <c:formatCode>General</c:formatCode>
                <c:ptCount val="4"/>
                <c:pt idx="0">
                  <c:v>0.78</c:v>
                </c:pt>
                <c:pt idx="1">
                  <c:v>0.47</c:v>
                </c:pt>
                <c:pt idx="2">
                  <c:v>0.56000000000000005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A0-4C85-8823-5A4BA6DE84A3}"/>
            </c:ext>
          </c:extLst>
        </c:ser>
        <c:ser>
          <c:idx val="1"/>
          <c:order val="1"/>
          <c:tx>
            <c:strRef>
              <c:f>'ME-New'!$O$9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010717599779486E-3"/>
                  <c:y val="1.8932970575629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'ME-New'!$P$9:$S$9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A0-4C85-8823-5A4BA6DE84A3}"/>
            </c:ext>
          </c:extLst>
        </c:ser>
        <c:ser>
          <c:idx val="2"/>
          <c:order val="2"/>
          <c:tx>
            <c:strRef>
              <c:f>'ME-New'!$O$10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321527993384581E-3"/>
                  <c:y val="1.8932970575629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9192128884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43-4D40-A820-2BC18EE9F0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0387353291321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10305546615679E-2"/>
                  <c:y val="-5.01827521485725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43-4D40-A820-2BC18EE9F0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'ME-New'!$P$10:$S$10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0.35</c:v>
                </c:pt>
                <c:pt idx="2">
                  <c:v>0.24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0-4C85-8823-5A4BA6DE84A3}"/>
            </c:ext>
          </c:extLst>
        </c:ser>
        <c:ser>
          <c:idx val="3"/>
          <c:order val="3"/>
          <c:tx>
            <c:strRef>
              <c:f>'ME-New'!$O$11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117893597574309E-2"/>
                  <c:y val="4.7332426439073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735370310771201E-3"/>
                  <c:y val="-4.0146201718858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43-4D40-A820-2BC18EE9F0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405880510724705E-17"/>
                  <c:y val="-2.4464823949585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3A0-4C85-8823-5A4BA6DE84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0182752148572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43-4D40-A820-2BC18EE9F0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'ME-New'!$P$11:$S$11</c:f>
              <c:numCache>
                <c:formatCode>General</c:formatCode>
                <c:ptCount val="4"/>
                <c:pt idx="0">
                  <c:v>0.61</c:v>
                </c:pt>
                <c:pt idx="1">
                  <c:v>0.43</c:v>
                </c:pt>
                <c:pt idx="2">
                  <c:v>0.27500000000000002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0-4C85-8823-5A4BA6DE8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672640"/>
        <c:axId val="166686720"/>
      </c:barChart>
      <c:catAx>
        <c:axId val="1666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6686720"/>
        <c:crosses val="autoZero"/>
        <c:auto val="1"/>
        <c:lblAlgn val="ctr"/>
        <c:lblOffset val="100"/>
        <c:noMultiLvlLbl val="0"/>
      </c:catAx>
      <c:valAx>
        <c:axId val="166686720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667264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9251926059614566"/>
          <c:y val="0.15782444145073196"/>
          <c:w val="0.70651399825021877"/>
          <c:h val="0.1693679739207744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1" i="0" baseline="0" dirty="0" smtClean="0">
                <a:solidFill>
                  <a:srgbClr val="C00000"/>
                </a:solidFill>
                <a:effectLst/>
              </a:rPr>
              <a:t>Patents per faculty </a:t>
            </a:r>
            <a:endParaRPr lang="en-IN" sz="1600" dirty="0" smtClean="0">
              <a:solidFill>
                <a:srgbClr val="C00000"/>
              </a:solidFill>
              <a:effectLst/>
            </a:endParaRP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0" i="1" baseline="0" dirty="0" smtClean="0">
                <a:solidFill>
                  <a:srgbClr val="C00000"/>
                </a:solidFill>
                <a:effectLst/>
              </a:rPr>
              <a:t>(Granted equivalent)</a:t>
            </a:r>
            <a:r>
              <a:rPr lang="en-IN" sz="1600" b="1" i="0" baseline="0" dirty="0" smtClean="0">
                <a:solidFill>
                  <a:srgbClr val="C00000"/>
                </a:solidFill>
                <a:effectLst/>
              </a:rPr>
              <a:t> -2023</a:t>
            </a:r>
            <a:endParaRPr lang="en-IN" sz="1600" dirty="0">
              <a:solidFill>
                <a:srgbClr val="C00000"/>
              </a:solidFill>
              <a:effectLst/>
            </a:endParaRPr>
          </a:p>
        </c:rich>
      </c:tx>
      <c:layout>
        <c:manualLayout>
          <c:xMode val="edge"/>
          <c:yMode val="edge"/>
          <c:x val="0.28443777861100694"/>
          <c:y val="3.4482758620689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01541473982405E-2"/>
          <c:y val="0.17149561046248529"/>
          <c:w val="0.87066512519268424"/>
          <c:h val="0.649028418861435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consolidate'!$AG$157:$AM$157</c:f>
              <c:strCache>
                <c:ptCount val="7"/>
                <c:pt idx="0">
                  <c:v>EIE</c:v>
                </c:pt>
                <c:pt idx="1">
                  <c:v>CSE</c:v>
                </c:pt>
                <c:pt idx="2">
                  <c:v>ME</c:v>
                </c:pt>
                <c:pt idx="3">
                  <c:v>CE</c:v>
                </c:pt>
                <c:pt idx="4">
                  <c:v>IT</c:v>
                </c:pt>
                <c:pt idx="5">
                  <c:v>EEE</c:v>
                </c:pt>
                <c:pt idx="6">
                  <c:v>ECE</c:v>
                </c:pt>
              </c:strCache>
            </c:strRef>
          </c:cat>
          <c:val>
            <c:numRef>
              <c:f>'per faculty consolidate'!$AG$158:$AM$158</c:f>
              <c:numCache>
                <c:formatCode>General</c:formatCode>
                <c:ptCount val="7"/>
                <c:pt idx="0">
                  <c:v>0.1</c:v>
                </c:pt>
                <c:pt idx="1">
                  <c:v>0.09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  <c:pt idx="6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6D-4BD6-AAC9-97FBFA7AE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65664"/>
        <c:axId val="173267200"/>
      </c:barChart>
      <c:catAx>
        <c:axId val="1732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267200"/>
        <c:crosses val="autoZero"/>
        <c:auto val="1"/>
        <c:lblAlgn val="ctr"/>
        <c:lblOffset val="100"/>
        <c:noMultiLvlLbl val="0"/>
      </c:catAx>
      <c:valAx>
        <c:axId val="173267200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26566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09852614577021E-2"/>
          <c:y val="0.12952219682217142"/>
          <c:w val="0.88063983260833656"/>
          <c:h val="0.68521246672122971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'[10]Consolidated data '!$V$29:$AB$29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EIE</c:v>
                </c:pt>
                <c:pt idx="3">
                  <c:v>ECE</c:v>
                </c:pt>
                <c:pt idx="4">
                  <c:v>EEE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'[10]Consolidated data '!$V$30:$AB$30</c:f>
              <c:numCache>
                <c:formatCode>General</c:formatCode>
                <c:ptCount val="7"/>
                <c:pt idx="0">
                  <c:v>9.5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8B-44EC-9DFA-BD541A5B5EE8}"/>
            </c:ext>
          </c:extLst>
        </c:ser>
        <c:ser>
          <c:idx val="1"/>
          <c:order val="1"/>
          <c:tx>
            <c:v>Granted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550116550116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8B-44EC-9DFA-BD541A5B5E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'[10]Consolidated data '!$V$29:$AB$29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EIE</c:v>
                </c:pt>
                <c:pt idx="3">
                  <c:v>ECE</c:v>
                </c:pt>
                <c:pt idx="4">
                  <c:v>EEE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'[10]Consolidated data '!$V$31:$AB$31</c:f>
              <c:numCache>
                <c:formatCode>General</c:formatCode>
                <c:ptCount val="7"/>
                <c:pt idx="0">
                  <c:v>4.5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8B-44EC-9DFA-BD541A5B5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74782336"/>
        <c:axId val="174783872"/>
      </c:barChart>
      <c:catAx>
        <c:axId val="17478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783872"/>
        <c:crosses val="autoZero"/>
        <c:auto val="1"/>
        <c:lblAlgn val="ctr"/>
        <c:lblOffset val="100"/>
        <c:noMultiLvlLbl val="0"/>
      </c:catAx>
      <c:valAx>
        <c:axId val="174783872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47823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36296110713433549"/>
          <c:y val="0.12684371442816961"/>
          <c:w val="0.43890369473046631"/>
          <c:h val="0.134603712170387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Patents per faculty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IN" sz="1600" b="0" i="1" baseline="0" dirty="0" smtClean="0">
                <a:effectLst/>
              </a:rPr>
              <a:t>(Granted equivalent)</a:t>
            </a:r>
            <a:r>
              <a:rPr lang="en-IN" sz="1600" b="1" i="0" baseline="0" dirty="0" smtClean="0">
                <a:effectLst/>
              </a:rPr>
              <a:t> -2020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391903872860317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077865266841641E-2"/>
          <c:y val="0.17314910155461335"/>
          <c:w val="0.8964878287272916"/>
          <c:h val="0.674499798102160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consolidate'!$V$157:$AB$157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EIE</c:v>
                </c:pt>
                <c:pt idx="3">
                  <c:v>ECE</c:v>
                </c:pt>
                <c:pt idx="4">
                  <c:v>EEE</c:v>
                </c:pt>
                <c:pt idx="5">
                  <c:v>CE</c:v>
                </c:pt>
                <c:pt idx="6">
                  <c:v>ME</c:v>
                </c:pt>
              </c:strCache>
            </c:strRef>
          </c:cat>
          <c:val>
            <c:numRef>
              <c:f>'per faculty consolidate'!$V$158:$AB$158</c:f>
              <c:numCache>
                <c:formatCode>General</c:formatCode>
                <c:ptCount val="7"/>
                <c:pt idx="0">
                  <c:v>0.2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0.01</c:v>
                </c:pt>
                <c:pt idx="5">
                  <c:v>7.0000000000000001E-3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BB-4D2A-9D49-75897F18E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34432"/>
        <c:axId val="174835968"/>
      </c:barChart>
      <c:catAx>
        <c:axId val="1748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835968"/>
        <c:crosses val="autoZero"/>
        <c:auto val="1"/>
        <c:lblAlgn val="ctr"/>
        <c:lblOffset val="100"/>
        <c:noMultiLvlLbl val="0"/>
      </c:catAx>
      <c:valAx>
        <c:axId val="174835968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483443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845114206130178E-2"/>
          <c:y val="0.14754737053217182"/>
          <c:w val="0.894802985943284"/>
          <c:h val="0.67276078862235256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'Consolidated data '!$L$29:$R$29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'Consolidated data '!$L$30:$R$30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4-4C6C-B16C-B2210813BA45}"/>
            </c:ext>
          </c:extLst>
        </c:ser>
        <c:ser>
          <c:idx val="1"/>
          <c:order val="1"/>
          <c:tx>
            <c:v>Granted</c:v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6808E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'Consolidated data '!$L$29:$R$29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'Consolidated data '!$L$31:$R$31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14-4C6C-B16C-B2210813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74880640"/>
        <c:axId val="174882176"/>
      </c:barChart>
      <c:catAx>
        <c:axId val="1748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882176"/>
        <c:crosses val="autoZero"/>
        <c:auto val="1"/>
        <c:lblAlgn val="ctr"/>
        <c:lblOffset val="100"/>
        <c:noMultiLvlLbl val="0"/>
      </c:catAx>
      <c:valAx>
        <c:axId val="17488217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488064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30275613295305159"/>
          <c:y val="0.14107818996852201"/>
          <c:w val="0.63985443838865175"/>
          <c:h val="0.1221960656979733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Patents per faculty </a:t>
            </a:r>
            <a:endParaRPr lang="en-IN" sz="1600" dirty="0" smtClean="0">
              <a:effectLst/>
            </a:endParaRPr>
          </a:p>
          <a:p>
            <a:pPr>
              <a:defRPr sz="1600"/>
            </a:pPr>
            <a:r>
              <a:rPr lang="en-IN" sz="1600" b="0" i="1" baseline="0" dirty="0" smtClean="0">
                <a:effectLst/>
              </a:rPr>
              <a:t>(Granted equivalent)</a:t>
            </a:r>
            <a:r>
              <a:rPr lang="en-IN" sz="1600" b="1" i="0" baseline="0" dirty="0" smtClean="0">
                <a:effectLst/>
              </a:rPr>
              <a:t> -2021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18565981335666376"/>
          <c:w val="0.88685958005249332"/>
          <c:h val="0.60113808690580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808E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6808E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 faculty consolidate'!$L$157:$R$157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'per faculty consolidate'!$L$158:$R$158</c:f>
              <c:numCache>
                <c:formatCode>General</c:formatCode>
                <c:ptCount val="7"/>
                <c:pt idx="0">
                  <c:v>0.15</c:v>
                </c:pt>
                <c:pt idx="1">
                  <c:v>0.14000000000000001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0-44FC-83A3-F8A2AB9C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45024"/>
        <c:axId val="174946560"/>
      </c:barChart>
      <c:catAx>
        <c:axId val="1749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946560"/>
        <c:crosses val="autoZero"/>
        <c:auto val="1"/>
        <c:lblAlgn val="ctr"/>
        <c:lblOffset val="100"/>
        <c:noMultiLvlLbl val="0"/>
      </c:catAx>
      <c:valAx>
        <c:axId val="174946560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494502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R&amp;D</a:t>
            </a:r>
            <a:r>
              <a:rPr lang="en-US" sz="1600" baseline="0" dirty="0" smtClean="0"/>
              <a:t> points -</a:t>
            </a:r>
            <a:r>
              <a:rPr lang="en-US" sz="1600" dirty="0" smtClean="0"/>
              <a:t>Patents</a:t>
            </a:r>
            <a:r>
              <a:rPr lang="en-US" sz="1600" baseline="0" dirty="0" smtClean="0"/>
              <a:t> -per </a:t>
            </a:r>
            <a:r>
              <a:rPr lang="en-US" sz="1600" baseline="0" dirty="0"/>
              <a:t>faculty </a:t>
            </a:r>
            <a:r>
              <a:rPr lang="en-US" sz="1600" baseline="0" dirty="0" smtClean="0"/>
              <a:t>-2022</a:t>
            </a:r>
            <a:endParaRPr lang="en-US" sz="1600" dirty="0"/>
          </a:p>
        </c:rich>
      </c:tx>
      <c:layout>
        <c:manualLayout>
          <c:xMode val="edge"/>
          <c:yMode val="edge"/>
          <c:x val="0.13745657879721557"/>
          <c:y val="0.2142857142857142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99518810148729E-2"/>
          <c:y val="0.14399314668999708"/>
          <c:w val="0.92899825021872262"/>
          <c:h val="0.661323115860517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0.19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5C-4CFD-A6C5-5C0D343A8F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78571428571428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5C-4CFD-A6C5-5C0D343A8F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71014492753624E-3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5C-4CFD-A6C5-5C0D343A8F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985507246376812E-3"/>
                  <c:y val="5.9523809523809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5C-4CFD-A6C5-5C0D343A8F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'!$B$135:$H$135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EEE</c:v>
                </c:pt>
                <c:pt idx="3">
                  <c:v>ECE</c:v>
                </c:pt>
                <c:pt idx="4">
                  <c:v>CE</c:v>
                </c:pt>
                <c:pt idx="5">
                  <c:v>ME</c:v>
                </c:pt>
                <c:pt idx="6">
                  <c:v>EIE</c:v>
                </c:pt>
              </c:strCache>
            </c:strRef>
          </c:cat>
          <c:val>
            <c:numRef>
              <c:f>'Marks wise-per faculty '!$B$136:$H$136</c:f>
              <c:numCache>
                <c:formatCode>General</c:formatCode>
                <c:ptCount val="7"/>
                <c:pt idx="0">
                  <c:v>0.18</c:v>
                </c:pt>
                <c:pt idx="1">
                  <c:v>0.14000000000000001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0.06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5C-4CFD-A6C5-5C0D343A8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06368"/>
        <c:axId val="174507904"/>
      </c:barChart>
      <c:catAx>
        <c:axId val="1745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74507904"/>
        <c:crossesAt val="0"/>
        <c:auto val="1"/>
        <c:lblAlgn val="ctr"/>
        <c:lblOffset val="100"/>
        <c:noMultiLvlLbl val="0"/>
      </c:catAx>
      <c:valAx>
        <c:axId val="174507904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4506368"/>
        <c:crosses val="autoZero"/>
        <c:crossBetween val="between"/>
        <c:majorUnit val="0.2"/>
      </c:valAx>
      <c:spPr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 smtClean="0"/>
              <a:t>R&amp;D points - </a:t>
            </a:r>
            <a:r>
              <a:rPr lang="en-US" sz="1600" dirty="0" smtClean="0"/>
              <a:t>Patents -per </a:t>
            </a:r>
            <a:r>
              <a:rPr lang="en-US" sz="1600" dirty="0"/>
              <a:t>faculty </a:t>
            </a:r>
            <a:r>
              <a:rPr lang="en-US" sz="1600" dirty="0" smtClean="0"/>
              <a:t>-2021</a:t>
            </a:r>
            <a:endParaRPr lang="en-US" sz="1600" dirty="0"/>
          </a:p>
        </c:rich>
      </c:tx>
      <c:layout>
        <c:manualLayout>
          <c:xMode val="edge"/>
          <c:yMode val="edge"/>
          <c:x val="0.15043084656790784"/>
          <c:y val="0.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845114206130178E-2"/>
          <c:y val="0.14754737053217182"/>
          <c:w val="0.894802985943284"/>
          <c:h val="0.67276078862235256"/>
        </c:manualLayout>
      </c:layout>
      <c:barChart>
        <c:barDir val="col"/>
        <c:grouping val="clustered"/>
        <c:varyColors val="0"/>
        <c:ser>
          <c:idx val="1"/>
          <c:order val="0"/>
          <c:tx>
            <c:v>Granted</c:v>
          </c:tx>
          <c:spPr>
            <a:solidFill>
              <a:srgbClr val="6808E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6808E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'!$L$135:$R$135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CE</c:v>
                </c:pt>
                <c:pt idx="3">
                  <c:v>ECE</c:v>
                </c:pt>
                <c:pt idx="4">
                  <c:v>EIE</c:v>
                </c:pt>
                <c:pt idx="5">
                  <c:v>ME</c:v>
                </c:pt>
                <c:pt idx="6">
                  <c:v>EEE</c:v>
                </c:pt>
              </c:strCache>
            </c:strRef>
          </c:cat>
          <c:val>
            <c:numRef>
              <c:f>'Marks wise-per faculty '!$L$136:$R$136</c:f>
              <c:numCache>
                <c:formatCode>General</c:formatCode>
                <c:ptCount val="7"/>
                <c:pt idx="0">
                  <c:v>0.19</c:v>
                </c:pt>
                <c:pt idx="1">
                  <c:v>0.17</c:v>
                </c:pt>
                <c:pt idx="2">
                  <c:v>0.05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11-4426-AB16-E058C98E0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24160"/>
        <c:axId val="175346432"/>
      </c:barChart>
      <c:catAx>
        <c:axId val="17532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346432"/>
        <c:crosses val="autoZero"/>
        <c:auto val="1"/>
        <c:lblAlgn val="ctr"/>
        <c:lblOffset val="100"/>
        <c:noMultiLvlLbl val="0"/>
      </c:catAx>
      <c:valAx>
        <c:axId val="17534643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532416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R&amp;D</a:t>
            </a:r>
            <a:r>
              <a:rPr lang="en-US" sz="1600" baseline="0" dirty="0" smtClean="0"/>
              <a:t> points -</a:t>
            </a:r>
            <a:r>
              <a:rPr lang="en-US" sz="1600" dirty="0" smtClean="0"/>
              <a:t>Patents  -per faculty -2020 </a:t>
            </a:r>
            <a:endParaRPr lang="en-US" sz="1600" dirty="0"/>
          </a:p>
        </c:rich>
      </c:tx>
      <c:layout>
        <c:manualLayout>
          <c:xMode val="edge"/>
          <c:yMode val="edge"/>
          <c:x val="0.15021563194725834"/>
          <c:y val="0.265076154083132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409852614577021E-2"/>
          <c:y val="0.12952219682217142"/>
          <c:w val="0.88063983260833656"/>
          <c:h val="0.6852124667212297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550116550116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4D-4910-974C-A4D4FF169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'!$V$135:$AB$135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EIE</c:v>
                </c:pt>
                <c:pt idx="3">
                  <c:v>ECE</c:v>
                </c:pt>
                <c:pt idx="4">
                  <c:v>CE</c:v>
                </c:pt>
                <c:pt idx="5">
                  <c:v>EEE</c:v>
                </c:pt>
                <c:pt idx="6">
                  <c:v>ME</c:v>
                </c:pt>
              </c:strCache>
            </c:strRef>
          </c:cat>
          <c:val>
            <c:numRef>
              <c:f>'Marks wise-per faculty '!$V$136:$AB$136</c:f>
              <c:numCache>
                <c:formatCode>General</c:formatCode>
                <c:ptCount val="7"/>
                <c:pt idx="0">
                  <c:v>0.25</c:v>
                </c:pt>
                <c:pt idx="1">
                  <c:v>0.23</c:v>
                </c:pt>
                <c:pt idx="2">
                  <c:v>0.08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4D-4910-974C-A4D4FF169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55776"/>
        <c:axId val="175357312"/>
      </c:barChart>
      <c:catAx>
        <c:axId val="17535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357312"/>
        <c:crosses val="autoZero"/>
        <c:auto val="1"/>
        <c:lblAlgn val="ctr"/>
        <c:lblOffset val="100"/>
        <c:noMultiLvlLbl val="0"/>
      </c:catAx>
      <c:valAx>
        <c:axId val="17535731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3557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US" sz="1600" b="1" i="0" baseline="0" dirty="0" smtClean="0">
                <a:solidFill>
                  <a:srgbClr val="C00000"/>
                </a:solidFill>
                <a:effectLst/>
              </a:rPr>
              <a:t>R&amp;D points -Patents -per faculty -2023</a:t>
            </a:r>
            <a:endParaRPr lang="en-IN" sz="1600" dirty="0">
              <a:solidFill>
                <a:srgbClr val="C00000"/>
              </a:solidFill>
              <a:effectLst/>
            </a:endParaRPr>
          </a:p>
        </c:rich>
      </c:tx>
      <c:layout>
        <c:manualLayout>
          <c:xMode val="edge"/>
          <c:yMode val="edge"/>
          <c:x val="0.21900118649552366"/>
          <c:y val="0.1923076923076923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05074365704292E-2"/>
          <c:y val="4.0957500504744601E-2"/>
          <c:w val="0.90016107575594151"/>
          <c:h val="0.767458610942862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104932945025686E-2"/>
                  <c:y val="-0.1185894912174439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0.13/0.125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F1-460F-A670-D9A1E1A138BD}"/>
                </c:ext>
                <c:ext xmlns:c15="http://schemas.microsoft.com/office/drawing/2012/chart" uri="{CE6537A1-D6FC-4f65-9D91-7224C49458BB}">
                  <c15:layout>
                    <c:manualLayout>
                      <c:w val="0.15987433933771975"/>
                      <c:h val="0.122371794871794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415525114155251E-2"/>
                  <c:y val="1.9230769230769232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0.11/0.125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20-40E3-ADFE-F4D0253389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831050228310501E-3"/>
                  <c:y val="6.41025641025641E-3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0.09/0.125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20-40E3-ADFE-F4D0253389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493150684931503E-3"/>
                  <c:y val="6.4102564102564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0.09/0.125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20-40E3-ADFE-F4D0253389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114155251141551E-2"/>
                  <c:y val="-1.923076923076923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0.06/0.125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20-40E3-ADFE-F4D0253389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547945205479451E-2"/>
                  <c:y val="1.28205128205128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0.05/0.125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0-40E3-ADFE-F4D0253389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095351094811777E-2"/>
                  <c:y val="-6.410256410256409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0.04/0.125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F1-460F-A670-D9A1E1A138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'!$AH$135:$AN$135</c:f>
              <c:strCache>
                <c:ptCount val="7"/>
                <c:pt idx="0">
                  <c:v>EIE</c:v>
                </c:pt>
                <c:pt idx="1">
                  <c:v>CSE</c:v>
                </c:pt>
                <c:pt idx="2">
                  <c:v>ME</c:v>
                </c:pt>
                <c:pt idx="3">
                  <c:v>CE</c:v>
                </c:pt>
                <c:pt idx="4">
                  <c:v>IT</c:v>
                </c:pt>
                <c:pt idx="5">
                  <c:v>EEE</c:v>
                </c:pt>
                <c:pt idx="6">
                  <c:v>ECE</c:v>
                </c:pt>
              </c:strCache>
            </c:strRef>
          </c:cat>
          <c:val>
            <c:numRef>
              <c:f>'Marks wise-per faculty '!$AH$136:$AN$136</c:f>
              <c:numCache>
                <c:formatCode>General</c:formatCode>
                <c:ptCount val="7"/>
                <c:pt idx="0">
                  <c:v>0.13</c:v>
                </c:pt>
                <c:pt idx="1">
                  <c:v>0.11</c:v>
                </c:pt>
                <c:pt idx="2">
                  <c:v>0.09</c:v>
                </c:pt>
                <c:pt idx="3">
                  <c:v>0.09</c:v>
                </c:pt>
                <c:pt idx="4">
                  <c:v>0.06</c:v>
                </c:pt>
                <c:pt idx="5">
                  <c:v>0.05</c:v>
                </c:pt>
                <c:pt idx="6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5-43C5-9CFF-0E81838C8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061248"/>
        <c:axId val="175079808"/>
      </c:barChart>
      <c:catAx>
        <c:axId val="1750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079808"/>
        <c:crosses val="autoZero"/>
        <c:auto val="1"/>
        <c:lblAlgn val="ctr"/>
        <c:lblOffset val="100"/>
        <c:noMultiLvlLbl val="0"/>
      </c:catAx>
      <c:valAx>
        <c:axId val="17507980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06124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IN" sz="1800" dirty="0" smtClean="0"/>
              <a:t>Patents – (R&amp;D</a:t>
            </a:r>
            <a:r>
              <a:rPr lang="en-IN" sz="1800" baseline="0" dirty="0" smtClean="0"/>
              <a:t> points) - (</a:t>
            </a:r>
            <a:r>
              <a:rPr lang="en-IN" sz="1800" baseline="0" dirty="0"/>
              <a:t>2023,2022,2021,2020) per faculty </a:t>
            </a:r>
            <a:endParaRPr lang="en-IN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1510195840904504E-2"/>
          <c:y val="0.21865773518658121"/>
          <c:w val="0.94382983763929096"/>
          <c:h val="0.67761380094956969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1702604506268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0.13/0.125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915001009489197E-2"/>
                  <c:y val="1.2232411974792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0.11/0.125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0.09/0.125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2226316469511E-3"/>
                  <c:y val="-2.68858747541636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0.09/0.125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948717948717947E-2"/>
                  <c:y val="1.2232411974792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0.06/0.125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1025641025640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0.05/0.125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666691490316358E-2"/>
                  <c:y val="-2.83193470331331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0.044/0.125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Average!$K$59:$Q$59</c:f>
              <c:strCache>
                <c:ptCount val="7"/>
                <c:pt idx="0">
                  <c:v>EIE-Points</c:v>
                </c:pt>
                <c:pt idx="1">
                  <c:v>CSE -Points</c:v>
                </c:pt>
                <c:pt idx="2">
                  <c:v>ME-Points</c:v>
                </c:pt>
                <c:pt idx="3">
                  <c:v>CE-Points</c:v>
                </c:pt>
                <c:pt idx="4">
                  <c:v>IT-Points</c:v>
                </c:pt>
                <c:pt idx="5">
                  <c:v>EEE-Points</c:v>
                </c:pt>
                <c:pt idx="6">
                  <c:v>ECE-Points</c:v>
                </c:pt>
              </c:strCache>
            </c:strRef>
          </c:cat>
          <c:val>
            <c:numRef>
              <c:f>Average!$K$60:$Q$60</c:f>
              <c:numCache>
                <c:formatCode>General</c:formatCode>
                <c:ptCount val="7"/>
                <c:pt idx="0">
                  <c:v>0.13</c:v>
                </c:pt>
                <c:pt idx="1">
                  <c:v>0.11</c:v>
                </c:pt>
                <c:pt idx="2">
                  <c:v>0.09</c:v>
                </c:pt>
                <c:pt idx="3">
                  <c:v>0.09</c:v>
                </c:pt>
                <c:pt idx="4">
                  <c:v>0.06</c:v>
                </c:pt>
                <c:pt idx="5">
                  <c:v>0.05</c:v>
                </c:pt>
                <c:pt idx="6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57-4890-9B42-5A055E8BE2AA}"/>
            </c:ext>
          </c:extLst>
        </c:ser>
        <c:ser>
          <c:idx val="1"/>
          <c:order val="1"/>
          <c:tx>
            <c:v>2022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538461538461539E-2"/>
                  <c:y val="-4.07747065826429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0.03/0.18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61376943266707E-2"/>
                  <c:y val="1.9105036928399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0.19/0.18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081162931556679E-2"/>
                  <c:y val="1.51723646376059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0.04/0.18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99272716711393E-2"/>
                  <c:y val="-2.4958612688862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0.06/0.18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797597415707652E-2"/>
                  <c:y val="2.423366025872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0.14/0.18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668685645063595E-4"/>
                  <c:y val="7.044071357662884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0.09/0.18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202503533212199E-4"/>
                  <c:y val="-9.164035039278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0.08/0.18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Average!$K$59:$Q$59</c:f>
              <c:strCache>
                <c:ptCount val="7"/>
                <c:pt idx="0">
                  <c:v>EIE-Points</c:v>
                </c:pt>
                <c:pt idx="1">
                  <c:v>CSE -Points</c:v>
                </c:pt>
                <c:pt idx="2">
                  <c:v>ME-Points</c:v>
                </c:pt>
                <c:pt idx="3">
                  <c:v>CE-Points</c:v>
                </c:pt>
                <c:pt idx="4">
                  <c:v>IT-Points</c:v>
                </c:pt>
                <c:pt idx="5">
                  <c:v>EEE-Points</c:v>
                </c:pt>
                <c:pt idx="6">
                  <c:v>ECE-Points</c:v>
                </c:pt>
              </c:strCache>
            </c:strRef>
          </c:cat>
          <c:val>
            <c:numRef>
              <c:f>Average!$K$61:$Q$61</c:f>
              <c:numCache>
                <c:formatCode>General</c:formatCode>
                <c:ptCount val="7"/>
                <c:pt idx="0">
                  <c:v>0.03</c:v>
                </c:pt>
                <c:pt idx="1">
                  <c:v>0.19</c:v>
                </c:pt>
                <c:pt idx="2">
                  <c:v>0.04</c:v>
                </c:pt>
                <c:pt idx="3">
                  <c:v>0.06</c:v>
                </c:pt>
                <c:pt idx="4">
                  <c:v>0.14000000000000001</c:v>
                </c:pt>
                <c:pt idx="5">
                  <c:v>0.09</c:v>
                </c:pt>
                <c:pt idx="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F57-4890-9B42-5A055E8BE2AA}"/>
            </c:ext>
          </c:extLst>
        </c:ser>
        <c:ser>
          <c:idx val="2"/>
          <c:order val="2"/>
          <c:tx>
            <c:v>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4076317383404006E-3"/>
                  <c:y val="-3.37736573563349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0.045/0.18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92933575610742E-2"/>
                  <c:y val="-2.98117685435017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0.19/0.18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94104583080959E-3"/>
                  <c:y val="-2.0503577258116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0.04/0.18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273041777085368E-3"/>
                  <c:y val="-8.965486581408100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0.05/0.18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555622854835454E-2"/>
                  <c:y val="-1.15398840842513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0.17/0.18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623864324651725E-2"/>
                  <c:y val="-8.15494131652858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0.028/0.18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424692105794469E-2"/>
                  <c:y val="4.423574073194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0.05/0.18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F57-4890-9B42-5A055E8BE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Average!$K$59:$Q$59</c:f>
              <c:strCache>
                <c:ptCount val="7"/>
                <c:pt idx="0">
                  <c:v>EIE-Points</c:v>
                </c:pt>
                <c:pt idx="1">
                  <c:v>CSE -Points</c:v>
                </c:pt>
                <c:pt idx="2">
                  <c:v>ME-Points</c:v>
                </c:pt>
                <c:pt idx="3">
                  <c:v>CE-Points</c:v>
                </c:pt>
                <c:pt idx="4">
                  <c:v>IT-Points</c:v>
                </c:pt>
                <c:pt idx="5">
                  <c:v>EEE-Points</c:v>
                </c:pt>
                <c:pt idx="6">
                  <c:v>ECE-Points</c:v>
                </c:pt>
              </c:strCache>
            </c:strRef>
          </c:cat>
          <c:val>
            <c:numRef>
              <c:f>Average!$K$62:$Q$62</c:f>
              <c:numCache>
                <c:formatCode>General</c:formatCode>
                <c:ptCount val="7"/>
                <c:pt idx="0">
                  <c:v>4.4999999999999998E-2</c:v>
                </c:pt>
                <c:pt idx="1">
                  <c:v>0.19</c:v>
                </c:pt>
                <c:pt idx="2">
                  <c:v>0.04</c:v>
                </c:pt>
                <c:pt idx="3">
                  <c:v>0.05</c:v>
                </c:pt>
                <c:pt idx="4">
                  <c:v>0.17</c:v>
                </c:pt>
                <c:pt idx="5">
                  <c:v>2.8000000000000001E-2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F57-4890-9B42-5A055E8BE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05088"/>
        <c:axId val="175306624"/>
      </c:barChart>
      <c:catAx>
        <c:axId val="1753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306624"/>
        <c:crosses val="autoZero"/>
        <c:auto val="1"/>
        <c:lblAlgn val="ctr"/>
        <c:lblOffset val="100"/>
        <c:noMultiLvlLbl val="0"/>
      </c:catAx>
      <c:valAx>
        <c:axId val="175306624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30508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3967507276826832"/>
          <c:y val="0.24667351832367046"/>
          <c:w val="0.38923041419353649"/>
          <c:h val="0.10317395892523741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ME-Funding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26675769217407413"/>
          <c:y val="3.33269041274189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492782152231E-2"/>
          <c:y val="0.21332203266258384"/>
          <c:w val="0.88785072178477686"/>
          <c:h val="0.64504325522836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'ME-New'!$P$64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'ME-New'!$P$65:$P$68</c:f>
              <c:numCache>
                <c:formatCode>General</c:formatCode>
                <c:ptCount val="4"/>
                <c:pt idx="0">
                  <c:v>49.98</c:v>
                </c:pt>
                <c:pt idx="1">
                  <c:v>10.5</c:v>
                </c:pt>
                <c:pt idx="2">
                  <c:v>18.3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A8-41C0-8813-85E626FC3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70208"/>
        <c:axId val="163871744"/>
      </c:barChart>
      <c:catAx>
        <c:axId val="1638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3871744"/>
        <c:crosses val="autoZero"/>
        <c:auto val="1"/>
        <c:lblAlgn val="ctr"/>
        <c:lblOffset val="100"/>
        <c:noMultiLvlLbl val="0"/>
      </c:catAx>
      <c:valAx>
        <c:axId val="16387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87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044473607465731"/>
          <c:y val="0.39190015562025282"/>
          <c:w val="0.47937007874015747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/>
              <a:t> Funding Research project - 2022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389948790467428E-2"/>
          <c:y val="0.11556888888485825"/>
          <c:w val="0.91184289463817025"/>
          <c:h val="0.7442285339332585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3856B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074074074074076E-3"/>
                  <c:y val="-5.3184289463817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37225719070741E-2"/>
                  <c:y val="3.8391765903335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946613693598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22216956677092E-3"/>
                  <c:y val="3.8391765903335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357795746330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148144637784728E-3"/>
                  <c:y val="7.6783531806671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'!$B$227:$H$227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sheet(4-5-23).xlsx]Marks wise-per faculty '!$B$228:$H$228</c:f>
              <c:numCache>
                <c:formatCode>General</c:formatCode>
                <c:ptCount val="7"/>
                <c:pt idx="0">
                  <c:v>28.73</c:v>
                </c:pt>
                <c:pt idx="1">
                  <c:v>17.850000000000001</c:v>
                </c:pt>
                <c:pt idx="2">
                  <c:v>12.9</c:v>
                </c:pt>
                <c:pt idx="3">
                  <c:v>12</c:v>
                </c:pt>
                <c:pt idx="4">
                  <c:v>10.5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C0-4174-BAAA-1A6E515ED31C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455026455026454E-3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3571428571428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365079365079361E-3"/>
                  <c:y val="-2.976190476190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296289275570341E-3"/>
                  <c:y val="1.5356706361334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148144637784728E-3"/>
                  <c:y val="1.1517529771000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074072318892364E-3"/>
                  <c:y val="1.9195882951667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2C0-4174-BAAA-1A6E515ED3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'!$B$227:$H$227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sheet(4-5-23).xlsx]Marks wise-per faculty '!$B$229:$H$229</c:f>
              <c:numCache>
                <c:formatCode>General</c:formatCode>
                <c:ptCount val="7"/>
                <c:pt idx="0">
                  <c:v>26</c:v>
                </c:pt>
                <c:pt idx="1">
                  <c:v>26</c:v>
                </c:pt>
                <c:pt idx="2">
                  <c:v>28</c:v>
                </c:pt>
                <c:pt idx="3">
                  <c:v>40</c:v>
                </c:pt>
                <c:pt idx="4">
                  <c:v>50</c:v>
                </c:pt>
                <c:pt idx="5">
                  <c:v>12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2C0-4174-BAAA-1A6E515ED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03552"/>
        <c:axId val="175705088"/>
      </c:barChart>
      <c:catAx>
        <c:axId val="17570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705088"/>
        <c:crosses val="autoZero"/>
        <c:auto val="1"/>
        <c:lblAlgn val="ctr"/>
        <c:lblOffset val="100"/>
        <c:noMultiLvlLbl val="0"/>
      </c:catAx>
      <c:valAx>
        <c:axId val="17570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70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5814273215845"/>
          <c:y val="0.23861752157874197"/>
          <c:w val="0.25324584426946634"/>
          <c:h val="0.18719535058117737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u="none" strike="noStrike" baseline="0">
                <a:effectLst/>
              </a:rPr>
              <a:t>Funding Research project - 2021</a:t>
            </a:r>
            <a:endParaRPr lang="en-IN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647482452444574E-2"/>
          <c:y val="0.15467878355763631"/>
          <c:w val="0.88726872266735923"/>
          <c:h val="0.7066651638753515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4.9197022862157548E-3"/>
                  <c:y val="-2.7413068985755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52-4ECE-9AD2-00F840B05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72587315476956E-2"/>
                  <c:y val="1.6675825239977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52-4ECE-9AD2-00F840B05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50657167858438E-2"/>
                  <c:y val="1.6675825239977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52-4ECE-9AD2-00F840B05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'!$L$227:$R$227</c:f>
              <c:strCache>
                <c:ptCount val="7"/>
                <c:pt idx="0">
                  <c:v>CE</c:v>
                </c:pt>
                <c:pt idx="1">
                  <c:v>CSE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'!$L$228:$R$228</c:f>
              <c:numCache>
                <c:formatCode>General</c:formatCode>
                <c:ptCount val="7"/>
                <c:pt idx="0">
                  <c:v>28.55</c:v>
                </c:pt>
                <c:pt idx="1">
                  <c:v>25.3</c:v>
                </c:pt>
                <c:pt idx="2">
                  <c:v>18.3</c:v>
                </c:pt>
                <c:pt idx="3">
                  <c:v>11.34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52-4ECE-9AD2-00F840B05795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559342895179725E-2"/>
                  <c:y val="2.281129446462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52-4ECE-9AD2-00F840B05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'!$L$227:$R$227</c:f>
              <c:strCache>
                <c:ptCount val="7"/>
                <c:pt idx="0">
                  <c:v>CE</c:v>
                </c:pt>
                <c:pt idx="1">
                  <c:v>CSE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'!$L$229:$R$229</c:f>
              <c:numCache>
                <c:formatCode>General</c:formatCode>
                <c:ptCount val="7"/>
                <c:pt idx="0">
                  <c:v>24</c:v>
                </c:pt>
                <c:pt idx="1">
                  <c:v>20</c:v>
                </c:pt>
                <c:pt idx="2">
                  <c:v>38</c:v>
                </c:pt>
                <c:pt idx="3">
                  <c:v>38</c:v>
                </c:pt>
                <c:pt idx="4">
                  <c:v>20</c:v>
                </c:pt>
                <c:pt idx="5">
                  <c:v>24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52-4ECE-9AD2-00F840B05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79840"/>
        <c:axId val="175781376"/>
      </c:barChart>
      <c:catAx>
        <c:axId val="17577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781376"/>
        <c:crosses val="autoZero"/>
        <c:auto val="1"/>
        <c:lblAlgn val="ctr"/>
        <c:lblOffset val="100"/>
        <c:noMultiLvlLbl val="0"/>
      </c:catAx>
      <c:valAx>
        <c:axId val="175781376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7798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5345328623212959"/>
          <c:y val="0.25610128397289061"/>
          <c:w val="0.2077788084553272"/>
          <c:h val="0.1609994274641608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>
                <a:effectLst/>
              </a:rPr>
              <a:t>Funding Research project - 2020</a:t>
            </a:r>
            <a:endParaRPr lang="en-IN" sz="16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964621653848862E-2"/>
          <c:y val="0.14684542332170236"/>
          <c:w val="0.89756147789218654"/>
          <c:h val="0.70367988723631769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2147909115274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791-4AED-92EF-5044486C9C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0769230769230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91-4AED-92EF-5044486C9C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8662364074940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91-4AED-92EF-5044486C9C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'!$V$227:$AB$227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'!$V$228:$AB$228</c:f>
              <c:numCache>
                <c:formatCode>General</c:formatCode>
                <c:ptCount val="7"/>
                <c:pt idx="0">
                  <c:v>22</c:v>
                </c:pt>
                <c:pt idx="1">
                  <c:v>8.9</c:v>
                </c:pt>
                <c:pt idx="2">
                  <c:v>6</c:v>
                </c:pt>
                <c:pt idx="3">
                  <c:v>2.7</c:v>
                </c:pt>
                <c:pt idx="4">
                  <c:v>0.17699999999999999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91-4AED-92EF-5044486C9C2C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sheet(4-5-23).xlsx]Marks wise-per faculty '!$V$227:$AB$227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'!$V$229:$AB$229</c:f>
              <c:numCache>
                <c:formatCode>General</c:formatCode>
                <c:ptCount val="7"/>
                <c:pt idx="0">
                  <c:v>32</c:v>
                </c:pt>
                <c:pt idx="1">
                  <c:v>16</c:v>
                </c:pt>
                <c:pt idx="2">
                  <c:v>36</c:v>
                </c:pt>
                <c:pt idx="3">
                  <c:v>18</c:v>
                </c:pt>
                <c:pt idx="4">
                  <c:v>22</c:v>
                </c:pt>
                <c:pt idx="5">
                  <c:v>20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91-4AED-92EF-5044486C9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06336"/>
        <c:axId val="175807872"/>
      </c:barChart>
      <c:catAx>
        <c:axId val="17580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807872"/>
        <c:crosses val="autoZero"/>
        <c:auto val="1"/>
        <c:lblAlgn val="ctr"/>
        <c:lblOffset val="100"/>
        <c:noMultiLvlLbl val="0"/>
      </c:catAx>
      <c:valAx>
        <c:axId val="175807872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80633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1988289925297799"/>
          <c:y val="0.22494281689676299"/>
          <c:w val="0.2360615788411064"/>
          <c:h val="0.2176037717507533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IN" sz="1800" b="1" i="0" baseline="0">
                <a:solidFill>
                  <a:srgbClr val="C00000"/>
                </a:solidFill>
                <a:effectLst/>
              </a:rPr>
              <a:t>Funding Research project - 2023</a:t>
            </a:r>
            <a:endParaRPr lang="en-IN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181874583215708"/>
          <c:w val="0.89768681488343371"/>
          <c:h val="0.68437233558483423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2.1977381503782617E-2"/>
                  <c:y val="2.5867614032386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17-4B79-AC83-E54BC0FE59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526401111625753E-2"/>
                  <c:y val="1.0347045612954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17-4B79-AC83-E54BC0FE59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6361083164211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4D-4FF0-A5E8-04423528B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'!$AH$227:$AN$227</c:f>
              <c:strCache>
                <c:ptCount val="7"/>
                <c:pt idx="0">
                  <c:v>ME</c:v>
                </c:pt>
                <c:pt idx="1">
                  <c:v>CSE</c:v>
                </c:pt>
                <c:pt idx="2">
                  <c:v>ECE</c:v>
                </c:pt>
                <c:pt idx="3">
                  <c:v>IT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'!$AH$228:$AN$228</c:f>
              <c:numCache>
                <c:formatCode>General</c:formatCode>
                <c:ptCount val="7"/>
                <c:pt idx="0">
                  <c:v>49.98</c:v>
                </c:pt>
                <c:pt idx="1">
                  <c:v>43.15</c:v>
                </c:pt>
                <c:pt idx="2">
                  <c:v>30.25</c:v>
                </c:pt>
                <c:pt idx="3">
                  <c:v>28.93</c:v>
                </c:pt>
                <c:pt idx="4">
                  <c:v>13.51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4D-4FF0-A5E8-04423528BAE0}"/>
            </c:ext>
          </c:extLst>
        </c:ser>
        <c:ser>
          <c:idx val="1"/>
          <c:order val="1"/>
          <c:tx>
            <c:v>Target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4D-4FF0-A5E8-04423528BAE0}"/>
              </c:ext>
            </c:extLst>
          </c:dPt>
          <c:dPt>
            <c:idx val="1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4D-4FF0-A5E8-04423528BAE0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4D-4FF0-A5E8-04423528BAE0}"/>
              </c:ext>
            </c:extLst>
          </c:dPt>
          <c:dPt>
            <c:idx val="3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4D-4FF0-A5E8-04423528BAE0}"/>
              </c:ext>
            </c:extLst>
          </c:dPt>
          <c:dPt>
            <c:idx val="4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4D-4FF0-A5E8-04423528BAE0}"/>
              </c:ext>
            </c:extLst>
          </c:dPt>
          <c:dPt>
            <c:idx val="5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4D-4FF0-A5E8-04423528BAE0}"/>
              </c:ext>
            </c:extLst>
          </c:dPt>
          <c:dPt>
            <c:idx val="6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84D-4FF0-A5E8-04423528BAE0}"/>
              </c:ext>
            </c:extLst>
          </c:dPt>
          <c:dLbls>
            <c:dLbl>
              <c:idx val="0"/>
              <c:layout>
                <c:manualLayout>
                  <c:x val="0"/>
                  <c:y val="1.0347045612954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4D-4FF0-A5E8-04423528B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19607843137254E-3"/>
                  <c:y val="-3.02264088378434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4D-4FF0-A5E8-04423528B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7330837006738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4D-4FF0-A5E8-04423528B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'!$AH$227:$AN$227</c:f>
              <c:strCache>
                <c:ptCount val="7"/>
                <c:pt idx="0">
                  <c:v>ME</c:v>
                </c:pt>
                <c:pt idx="1">
                  <c:v>CSE</c:v>
                </c:pt>
                <c:pt idx="2">
                  <c:v>ECE</c:v>
                </c:pt>
                <c:pt idx="3">
                  <c:v>IT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'!$AH$229:$AN$229</c:f>
              <c:numCache>
                <c:formatCode>General</c:formatCode>
                <c:ptCount val="7"/>
                <c:pt idx="0">
                  <c:v>46</c:v>
                </c:pt>
                <c:pt idx="1">
                  <c:v>36</c:v>
                </c:pt>
                <c:pt idx="2">
                  <c:v>50</c:v>
                </c:pt>
                <c:pt idx="3">
                  <c:v>30</c:v>
                </c:pt>
                <c:pt idx="4">
                  <c:v>32</c:v>
                </c:pt>
                <c:pt idx="5">
                  <c:v>18</c:v>
                </c:pt>
                <c:pt idx="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84D-4FF0-A5E8-04423528B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72640"/>
        <c:axId val="175874432"/>
      </c:barChart>
      <c:catAx>
        <c:axId val="1758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874432"/>
        <c:crosses val="autoZero"/>
        <c:auto val="1"/>
        <c:lblAlgn val="ctr"/>
        <c:lblOffset val="100"/>
        <c:noMultiLvlLbl val="0"/>
      </c:catAx>
      <c:valAx>
        <c:axId val="175874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17587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05091091554729"/>
          <c:y val="0.22022301549571921"/>
          <c:w val="0.23598971452119541"/>
          <c:h val="0.15526214984308612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>
                <a:effectLst/>
              </a:rPr>
              <a:t>Funding Research Projects-2022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006571930351036E-2"/>
          <c:y val="0.19480351414406533"/>
          <c:w val="0.89434489500241332"/>
          <c:h val="0.65304058146577837"/>
        </c:manualLayout>
      </c:layout>
      <c:barChart>
        <c:barDir val="col"/>
        <c:grouping val="clustered"/>
        <c:varyColors val="0"/>
        <c:ser>
          <c:idx val="0"/>
          <c:order val="0"/>
          <c:tx>
            <c:v>Amount in Lakhs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6686811356814227E-3"/>
                  <c:y val="1.78571428571428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FE-44AD-B142-2724673191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7857142857142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12.9</a:t>
                    </a:r>
                  </a:p>
                  <a:p>
                    <a:r>
                      <a:rPr lang="en-US" sz="1200" b="0" dirty="0" smtClean="0"/>
                      <a:t>(7.5+5.4)</a:t>
                    </a:r>
                    <a:endParaRPr lang="en-US" sz="1200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FE-44AD-B142-2724673191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sheet(4-5-23).xlsx]Total Consolidated data'!$B$54:$H$54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sheet(4-5-23).xlsx]Total Consolidated data'!$B$55:$H$55</c:f>
              <c:numCache>
                <c:formatCode>General</c:formatCode>
                <c:ptCount val="7"/>
                <c:pt idx="0">
                  <c:v>28.73</c:v>
                </c:pt>
                <c:pt idx="1">
                  <c:v>17.850000000000001</c:v>
                </c:pt>
                <c:pt idx="2">
                  <c:v>12.9</c:v>
                </c:pt>
                <c:pt idx="3">
                  <c:v>12</c:v>
                </c:pt>
                <c:pt idx="4">
                  <c:v>10.5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FE-44AD-B142-272467319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63904"/>
        <c:axId val="175565440"/>
      </c:barChart>
      <c:catAx>
        <c:axId val="17556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565440"/>
        <c:crosses val="autoZero"/>
        <c:auto val="1"/>
        <c:lblAlgn val="ctr"/>
        <c:lblOffset val="100"/>
        <c:noMultiLvlLbl val="0"/>
      </c:catAx>
      <c:valAx>
        <c:axId val="175565440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56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51824725210596"/>
          <c:y val="0.33982232990107009"/>
          <c:w val="0.26797698209987381"/>
          <c:h val="0.1220449006374203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1" i="0" baseline="0">
                <a:solidFill>
                  <a:srgbClr val="C00000"/>
                </a:solidFill>
                <a:effectLst/>
              </a:rPr>
              <a:t>Funding Research project - 2023</a:t>
            </a:r>
            <a:endParaRPr lang="en-IN" sz="1600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6356683862793012"/>
          <c:w val="0.87549866398468257"/>
          <c:h val="0.61938274957009687"/>
        </c:manualLayout>
      </c:layout>
      <c:barChart>
        <c:barDir val="col"/>
        <c:grouping val="clustered"/>
        <c:varyColors val="0"/>
        <c:ser>
          <c:idx val="0"/>
          <c:order val="0"/>
          <c:tx>
            <c:v>Amount in Lakhs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0"/>
                  <c:y val="-2.29885057471264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13.51/32</a:t>
                    </a:r>
                  </a:p>
                  <a:p>
                    <a:r>
                      <a:rPr lang="en-US" b="0" dirty="0" smtClean="0"/>
                      <a:t>(8.71+4.8)</a:t>
                    </a:r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C9-44D2-87D9-CCA017AE3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'!$AH$227:$AN$227</c:f>
              <c:strCache>
                <c:ptCount val="7"/>
                <c:pt idx="0">
                  <c:v>ME</c:v>
                </c:pt>
                <c:pt idx="1">
                  <c:v>CSE</c:v>
                </c:pt>
                <c:pt idx="2">
                  <c:v>ECE</c:v>
                </c:pt>
                <c:pt idx="3">
                  <c:v>IT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'!$AH$228:$AN$228</c:f>
              <c:numCache>
                <c:formatCode>General</c:formatCode>
                <c:ptCount val="7"/>
                <c:pt idx="0">
                  <c:v>49.98</c:v>
                </c:pt>
                <c:pt idx="1">
                  <c:v>43.15</c:v>
                </c:pt>
                <c:pt idx="2">
                  <c:v>30.25</c:v>
                </c:pt>
                <c:pt idx="3">
                  <c:v>28.93</c:v>
                </c:pt>
                <c:pt idx="4">
                  <c:v>13.51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6-408D-B7B0-ED2504AD7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00384"/>
        <c:axId val="175601920"/>
      </c:barChart>
      <c:catAx>
        <c:axId val="17560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601920"/>
        <c:crosses val="autoZero"/>
        <c:auto val="1"/>
        <c:lblAlgn val="ctr"/>
        <c:lblOffset val="100"/>
        <c:noMultiLvlLbl val="0"/>
      </c:catAx>
      <c:valAx>
        <c:axId val="17560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17560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07822980460774"/>
          <c:y val="0.30641868042356774"/>
          <c:w val="0.29941290382309749"/>
          <c:h val="0.14376776178839715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>
                <a:effectLst/>
              </a:rPr>
              <a:t>Funding Research Projects-2021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22300699912510938"/>
          <c:y val="4.6296296296296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524030807624451E-2"/>
          <c:y val="0.22732648002333042"/>
          <c:w val="0.91686997117163638"/>
          <c:h val="0.5664156824146982"/>
        </c:manualLayout>
      </c:layout>
      <c:barChart>
        <c:barDir val="col"/>
        <c:grouping val="clustered"/>
        <c:varyColors val="0"/>
        <c:ser>
          <c:idx val="0"/>
          <c:order val="0"/>
          <c:tx>
            <c:v>Amount in Lakhs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585435857754544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28.55</a:t>
                    </a:r>
                  </a:p>
                  <a:p>
                    <a:r>
                      <a:rPr lang="en-US" sz="1200" b="0" dirty="0" smtClean="0"/>
                      <a:t>(19.5+9.05)</a:t>
                    </a:r>
                    <a:endParaRPr lang="en-US" sz="1200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3A-40DB-B82A-7DCC1B126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70871715509092E-3"/>
                  <c:y val="2.976190476190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3A-40DB-B82A-7DCC1B126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3A-40DB-B82A-7DCC1B126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sheet(4-5-23).xlsx]Total Consolidated data'!$L$54:$R$54</c:f>
              <c:strCache>
                <c:ptCount val="7"/>
                <c:pt idx="0">
                  <c:v>CE</c:v>
                </c:pt>
                <c:pt idx="1">
                  <c:v>CSE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sheet(4-5-23).xlsx]Total Consolidated data'!$L$55:$R$55</c:f>
              <c:numCache>
                <c:formatCode>General</c:formatCode>
                <c:ptCount val="7"/>
                <c:pt idx="0">
                  <c:v>28.55</c:v>
                </c:pt>
                <c:pt idx="1">
                  <c:v>25.3</c:v>
                </c:pt>
                <c:pt idx="2">
                  <c:v>18.3</c:v>
                </c:pt>
                <c:pt idx="3">
                  <c:v>11.34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3A-40DB-B82A-7DCC1B126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63648"/>
        <c:axId val="176765184"/>
      </c:barChart>
      <c:catAx>
        <c:axId val="17676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765184"/>
        <c:crosses val="autoZero"/>
        <c:auto val="1"/>
        <c:lblAlgn val="ctr"/>
        <c:lblOffset val="100"/>
        <c:noMultiLvlLbl val="0"/>
      </c:catAx>
      <c:valAx>
        <c:axId val="176765184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76364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3773468941382327"/>
          <c:y val="0.38535068533100031"/>
          <c:w val="0.27893197725284341"/>
          <c:h val="9.492381160688245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>
                <a:effectLst/>
              </a:rPr>
              <a:t>Funding Research Projects-2020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43285214348206E-2"/>
          <c:y val="0.1746559397466621"/>
          <c:w val="0.90023381452318463"/>
          <c:h val="0.65312107725664725"/>
        </c:manualLayout>
      </c:layout>
      <c:barChart>
        <c:barDir val="col"/>
        <c:grouping val="clustered"/>
        <c:varyColors val="0"/>
        <c:ser>
          <c:idx val="0"/>
          <c:order val="0"/>
          <c:tx>
            <c:v>Amount in Lakhs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1.0752688172043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8.9</a:t>
                    </a:r>
                  </a:p>
                  <a:p>
                    <a:r>
                      <a:rPr lang="en-US" sz="1200" b="0" dirty="0" smtClean="0"/>
                      <a:t>(7.39+1.5)</a:t>
                    </a:r>
                    <a:endParaRPr lang="en-US" sz="1200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7C-436C-8038-D5855523A2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'[R&amp;D Review Excel sheet(4-5-23).xlsx]Total Consolidated data'!$V$54:$AB$54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EIE</c:v>
                </c:pt>
                <c:pt idx="6">
                  <c:v>CSE</c:v>
                </c:pt>
              </c:strCache>
            </c:strRef>
          </c:cat>
          <c:val>
            <c:numRef>
              <c:f>'[R&amp;D Review Excel sheet(4-5-23).xlsx]Total Consolidated data'!$V$55:$AB$55</c:f>
              <c:numCache>
                <c:formatCode>General</c:formatCode>
                <c:ptCount val="7"/>
                <c:pt idx="0">
                  <c:v>22</c:v>
                </c:pt>
                <c:pt idx="1">
                  <c:v>8.9</c:v>
                </c:pt>
                <c:pt idx="2">
                  <c:v>6</c:v>
                </c:pt>
                <c:pt idx="3">
                  <c:v>2.7</c:v>
                </c:pt>
                <c:pt idx="4">
                  <c:v>0.17699999999999999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7C-436C-8038-D5855523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99744"/>
        <c:axId val="176801280"/>
      </c:barChart>
      <c:catAx>
        <c:axId val="1767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801280"/>
        <c:crosses val="autoZero"/>
        <c:auto val="1"/>
        <c:lblAlgn val="ctr"/>
        <c:lblOffset val="100"/>
        <c:noMultiLvlLbl val="0"/>
      </c:catAx>
      <c:valAx>
        <c:axId val="176801280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79974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0"/>
            </a:pPr>
            <a:endParaRPr lang="en-US"/>
          </a:p>
        </c:txPr>
      </c:legendEntry>
      <c:layout>
        <c:manualLayout>
          <c:xMode val="edge"/>
          <c:yMode val="edge"/>
          <c:x val="0.64178837524341714"/>
          <c:y val="0.30870478146753394"/>
          <c:w val="0.33222594050743659"/>
          <c:h val="0.1292545202682997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 smtClean="0">
                <a:effectLst/>
              </a:rPr>
              <a:t>Funding Research Projects </a:t>
            </a:r>
            <a:r>
              <a:rPr lang="en-IN" sz="1400" b="0" i="0" baseline="0" dirty="0" smtClean="0">
                <a:effectLst/>
              </a:rPr>
              <a:t>(Lakhs) </a:t>
            </a:r>
            <a:r>
              <a:rPr lang="en-IN" sz="1400" b="1" i="0" baseline="0" dirty="0" smtClean="0">
                <a:effectLst/>
              </a:rPr>
              <a:t>per faculty - 2022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6039872071648426"/>
          <c:y val="3.4763233637671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177447657508231E-2"/>
          <c:y val="0.18590034799090835"/>
          <c:w val="0.90691551420713634"/>
          <c:h val="0.672630764904387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2.21/2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277117533059737E-3"/>
                  <c:y val="1.190476190476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1.37/2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0.68/2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0.42/2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0.16/2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0B1-4FFD-A128-EA2C17EFA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'!$B$206:$H$206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'!$B$207:$H$207</c:f>
              <c:numCache>
                <c:formatCode>General</c:formatCode>
                <c:ptCount val="7"/>
                <c:pt idx="0">
                  <c:v>2.21</c:v>
                </c:pt>
                <c:pt idx="1">
                  <c:v>1.37</c:v>
                </c:pt>
                <c:pt idx="2">
                  <c:v>0.68</c:v>
                </c:pt>
                <c:pt idx="3">
                  <c:v>0.6</c:v>
                </c:pt>
                <c:pt idx="4">
                  <c:v>0.42</c:v>
                </c:pt>
                <c:pt idx="5">
                  <c:v>0.16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B1-4FFD-A128-EA2C17EFA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77952"/>
        <c:axId val="176879488"/>
      </c:barChart>
      <c:catAx>
        <c:axId val="1768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879488"/>
        <c:crosses val="autoZero"/>
        <c:auto val="1"/>
        <c:lblAlgn val="ctr"/>
        <c:lblOffset val="100"/>
        <c:noMultiLvlLbl val="0"/>
      </c:catAx>
      <c:valAx>
        <c:axId val="176879488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87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 smtClean="0">
                <a:effectLst/>
              </a:rPr>
              <a:t>Funding Research Projects </a:t>
            </a:r>
            <a:r>
              <a:rPr lang="en-IN" sz="1400" b="0" i="0" baseline="0" dirty="0" smtClean="0">
                <a:effectLst/>
              </a:rPr>
              <a:t>(Lakhs) </a:t>
            </a:r>
            <a:r>
              <a:rPr lang="en-IN" sz="1400" b="1" i="0" baseline="0" dirty="0" smtClean="0">
                <a:effectLst/>
              </a:rPr>
              <a:t>per faculty - 2021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2009582239720035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426290463692037E-2"/>
          <c:y val="0.16810648668916386"/>
          <c:w val="0.8960037182852143"/>
          <c:h val="0.69042463442069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2.53/2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1.87/2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0.96/2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A26-47E8-9CAE-BB42CF2374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'!$L$206:$R$206</c:f>
              <c:strCache>
                <c:ptCount val="7"/>
                <c:pt idx="0">
                  <c:v>CSE</c:v>
                </c:pt>
                <c:pt idx="1">
                  <c:v>CE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'Marks wise-per faculty '!$L$207:$R$207</c:f>
              <c:numCache>
                <c:formatCode>General</c:formatCode>
                <c:ptCount val="7"/>
                <c:pt idx="0">
                  <c:v>2.5299999999999998</c:v>
                </c:pt>
                <c:pt idx="1">
                  <c:v>1.87</c:v>
                </c:pt>
                <c:pt idx="2">
                  <c:v>0.96</c:v>
                </c:pt>
                <c:pt idx="3">
                  <c:v>0.6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26-47E8-9CAE-BB42CF237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36064"/>
        <c:axId val="176937600"/>
      </c:barChart>
      <c:catAx>
        <c:axId val="17693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937600"/>
        <c:crosses val="autoZero"/>
        <c:auto val="1"/>
        <c:lblAlgn val="ctr"/>
        <c:lblOffset val="100"/>
        <c:noMultiLvlLbl val="0"/>
      </c:catAx>
      <c:valAx>
        <c:axId val="17693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936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ME-SCI Equivalent Publications </a:t>
            </a:r>
            <a:r>
              <a:rPr lang="en-IN" sz="1400" b="1" i="0" baseline="0" dirty="0" smtClean="0">
                <a:effectLst/>
              </a:rPr>
              <a:t>per faculty-</a:t>
            </a:r>
          </a:p>
          <a:p>
            <a:pPr>
              <a:defRPr sz="1400"/>
            </a:pPr>
            <a:r>
              <a:rPr lang="en-IN" sz="1400" b="1" i="0" baseline="0" dirty="0" smtClean="0">
                <a:effectLst/>
              </a:rPr>
              <a:t> (</a:t>
            </a:r>
            <a:r>
              <a:rPr lang="en-IN" sz="1400" b="1" i="0" baseline="0" dirty="0">
                <a:effectLst/>
              </a:rPr>
              <a:t>only Faculty)</a:t>
            </a:r>
            <a:endParaRPr lang="en-IN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574215502170116E-2"/>
          <c:y val="0.16714129483814524"/>
          <c:w val="0.93442578449782987"/>
          <c:h val="0.6672717993584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'[2023 R&amp;D Review Engg data(11-3-24).xlsx]ME-New'!$C$113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2241905238100032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78-4806-9287-3441D06B9F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data(11-3-24).xlsx]ME-New'!$C$114:$C$117</c:f>
              <c:numCache>
                <c:formatCode>General</c:formatCode>
                <c:ptCount val="4"/>
                <c:pt idx="0">
                  <c:v>0.8</c:v>
                </c:pt>
                <c:pt idx="1">
                  <c:v>0.4</c:v>
                </c:pt>
                <c:pt idx="2">
                  <c:v>0.5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E-4C5E-B7BF-ED858FF92674}"/>
            </c:ext>
          </c:extLst>
        </c:ser>
        <c:ser>
          <c:idx val="1"/>
          <c:order val="1"/>
          <c:tx>
            <c:strRef>
              <c:f>'[2023 R&amp;D Review Engg data(11-3-24).xlsx]ME-New'!$D$113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019408880447875E-16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data(11-3-24).xlsx]ME-New'!$D$114:$D$117</c:f>
              <c:numCache>
                <c:formatCode>General</c:formatCode>
                <c:ptCount val="4"/>
                <c:pt idx="0">
                  <c:v>0.5</c:v>
                </c:pt>
                <c:pt idx="1">
                  <c:v>0.9</c:v>
                </c:pt>
                <c:pt idx="2">
                  <c:v>0.2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AE-4C5E-B7BF-ED858FF92674}"/>
            </c:ext>
          </c:extLst>
        </c:ser>
        <c:ser>
          <c:idx val="2"/>
          <c:order val="2"/>
          <c:tx>
            <c:strRef>
              <c:f>'[2023 R&amp;D Review Engg data(11-3-24).xlsx]ME-New'!$E$113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900971857422383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6166708333753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40714464287512E-3"/>
                  <c:y val="1.3888888888888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data(11-3-24).xlsx]ME-New'!$E$114:$E$117</c:f>
              <c:numCache>
                <c:formatCode>General</c:formatCode>
                <c:ptCount val="4"/>
                <c:pt idx="0">
                  <c:v>0.54</c:v>
                </c:pt>
                <c:pt idx="1">
                  <c:v>0.31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AE-4C5E-B7BF-ED858FF92674}"/>
            </c:ext>
          </c:extLst>
        </c:ser>
        <c:ser>
          <c:idx val="3"/>
          <c:order val="3"/>
          <c:tx>
            <c:strRef>
              <c:f>'[2023 R&amp;D Review Engg data(11-3-24).xlsx]ME-New'!$F$113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20952619050016E-2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40714464287512E-3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60476309525008E-3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AE-4C5E-B7BF-ED858FF926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data(11-3-24).xlsx]ME-New'!$F$114:$F$117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0.37</c:v>
                </c:pt>
                <c:pt idx="2">
                  <c:v>0.24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AE-4C5E-B7BF-ED858FF926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388096"/>
        <c:axId val="168389632"/>
      </c:barChart>
      <c:catAx>
        <c:axId val="1683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389632"/>
        <c:crosses val="autoZero"/>
        <c:auto val="1"/>
        <c:lblAlgn val="ctr"/>
        <c:lblOffset val="100"/>
        <c:noMultiLvlLbl val="0"/>
      </c:catAx>
      <c:valAx>
        <c:axId val="16838963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38809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6783355205599301"/>
          <c:y val="0.22365339749198018"/>
          <c:w val="0.76827755905511808"/>
          <c:h val="0.1543132108486439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Funding Research Projects </a:t>
            </a:r>
            <a:r>
              <a:rPr lang="en-IN" sz="1600" b="0" i="0" baseline="0" dirty="0" smtClean="0">
                <a:effectLst/>
              </a:rPr>
              <a:t>(Lakhs) </a:t>
            </a:r>
            <a:r>
              <a:rPr lang="en-IN" sz="1600" b="1" i="0" baseline="0" dirty="0" smtClean="0">
                <a:effectLst/>
              </a:rPr>
              <a:t>per faculty - 2020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14361431146069001"/>
          <c:y val="6.3610955681266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843690717299754E-2"/>
          <c:y val="0.17763621152187406"/>
          <c:w val="0.90349547843042499"/>
          <c:h val="0.65260907985613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1.4/2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0.96/2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0.33/2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0.02/2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B2-4D16-B0BA-7E6286CEED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'!$V$206:$AB$206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'Marks wise-per faculty '!$V$207:$AB$207</c:f>
              <c:numCache>
                <c:formatCode>General</c:formatCode>
                <c:ptCount val="7"/>
                <c:pt idx="0">
                  <c:v>1.4</c:v>
                </c:pt>
                <c:pt idx="1">
                  <c:v>0.96</c:v>
                </c:pt>
                <c:pt idx="2">
                  <c:v>0.33</c:v>
                </c:pt>
                <c:pt idx="3">
                  <c:v>0.3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8B2-4D16-B0BA-7E6286CEE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77792"/>
        <c:axId val="176979328"/>
      </c:barChart>
      <c:catAx>
        <c:axId val="1769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979328"/>
        <c:crosses val="autoZero"/>
        <c:auto val="1"/>
        <c:lblAlgn val="ctr"/>
        <c:lblOffset val="100"/>
        <c:noMultiLvlLbl val="0"/>
      </c:catAx>
      <c:valAx>
        <c:axId val="176979328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977792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en-IN" sz="1400" b="1" i="0" baseline="0" dirty="0" smtClean="0">
                <a:solidFill>
                  <a:srgbClr val="C00000"/>
                </a:solidFill>
                <a:effectLst/>
              </a:rPr>
              <a:t>Funding Research Projects </a:t>
            </a:r>
            <a:r>
              <a:rPr lang="en-IN" sz="1400" b="0" i="0" baseline="0" dirty="0" smtClean="0">
                <a:solidFill>
                  <a:srgbClr val="C00000"/>
                </a:solidFill>
                <a:effectLst/>
              </a:rPr>
              <a:t>(Lakhs) </a:t>
            </a:r>
            <a:r>
              <a:rPr lang="en-IN" sz="1400" b="1" i="0" baseline="0" dirty="0" smtClean="0">
                <a:solidFill>
                  <a:srgbClr val="C00000"/>
                </a:solidFill>
                <a:effectLst/>
              </a:rPr>
              <a:t>per faculty – </a:t>
            </a:r>
          </a:p>
          <a:p>
            <a:pPr>
              <a:defRPr sz="1400">
                <a:solidFill>
                  <a:srgbClr val="C00000"/>
                </a:solidFill>
              </a:defRPr>
            </a:pPr>
            <a:r>
              <a:rPr lang="en-IN" sz="1400" b="1" i="0" baseline="0" dirty="0" smtClean="0">
                <a:solidFill>
                  <a:srgbClr val="C00000"/>
                </a:solidFill>
                <a:effectLst/>
              </a:rPr>
              <a:t>2023</a:t>
            </a:r>
            <a:endParaRPr lang="en-IN" sz="1400" dirty="0">
              <a:solidFill>
                <a:srgbClr val="C00000"/>
              </a:solidFill>
              <a:effectLst/>
            </a:endParaRPr>
          </a:p>
        </c:rich>
      </c:tx>
      <c:layout>
        <c:manualLayout>
          <c:xMode val="edge"/>
          <c:yMode val="edge"/>
          <c:x val="0.21424994952554008"/>
          <c:y val="3.319632226571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500279085335004E-2"/>
          <c:y val="0.18281419515634076"/>
          <c:w val="0.89740601358653693"/>
          <c:h val="0.644129170637629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2.4/2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2.17/2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1.93/2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923076923076927E-3"/>
                  <c:y val="-3.31963222657143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1.21/2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0.67/2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0DA-4493-A19C-F5A3450E0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'!$AH$206:$AN$206</c:f>
              <c:strCache>
                <c:ptCount val="7"/>
                <c:pt idx="0">
                  <c:v>CSE</c:v>
                </c:pt>
                <c:pt idx="1">
                  <c:v>ME</c:v>
                </c:pt>
                <c:pt idx="2">
                  <c:v>IT</c:v>
                </c:pt>
                <c:pt idx="3">
                  <c:v>ECE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'!$AH$207:$AN$207</c:f>
              <c:numCache>
                <c:formatCode>General</c:formatCode>
                <c:ptCount val="7"/>
                <c:pt idx="0">
                  <c:v>2.4</c:v>
                </c:pt>
                <c:pt idx="1">
                  <c:v>2.17</c:v>
                </c:pt>
                <c:pt idx="2">
                  <c:v>1.93</c:v>
                </c:pt>
                <c:pt idx="3">
                  <c:v>1.21</c:v>
                </c:pt>
                <c:pt idx="4">
                  <c:v>0.67</c:v>
                </c:pt>
                <c:pt idx="5">
                  <c:v>0.11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94B-B083-C0A7D20A9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24000"/>
        <c:axId val="177042176"/>
      </c:barChart>
      <c:catAx>
        <c:axId val="1770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7042176"/>
        <c:crosses val="autoZero"/>
        <c:auto val="1"/>
        <c:lblAlgn val="ctr"/>
        <c:lblOffset val="100"/>
        <c:noMultiLvlLbl val="0"/>
      </c:catAx>
      <c:valAx>
        <c:axId val="177042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702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Funding Research Projects - 2022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2826380279582764"/>
          <c:y val="3.4763310836145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177447657508231E-2"/>
          <c:y val="0.18590034799090835"/>
          <c:w val="0.90691551420713634"/>
          <c:h val="0.672630764904387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8.4829126054491565E-3"/>
                  <c:y val="-1.78576115485564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14-4316-855B-82200BA961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'!$B$206:$H$206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'!$B$207:$H$207</c:f>
              <c:numCache>
                <c:formatCode>General</c:formatCode>
                <c:ptCount val="7"/>
                <c:pt idx="0">
                  <c:v>2.21</c:v>
                </c:pt>
                <c:pt idx="1">
                  <c:v>1.37</c:v>
                </c:pt>
                <c:pt idx="2">
                  <c:v>0.68</c:v>
                </c:pt>
                <c:pt idx="3">
                  <c:v>0.6</c:v>
                </c:pt>
                <c:pt idx="4">
                  <c:v>0.42</c:v>
                </c:pt>
                <c:pt idx="5">
                  <c:v>0.16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14-4316-855B-82200BA96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03616"/>
        <c:axId val="177105152"/>
      </c:barChart>
      <c:catAx>
        <c:axId val="1771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7105152"/>
        <c:crosses val="autoZero"/>
        <c:auto val="1"/>
        <c:lblAlgn val="ctr"/>
        <c:lblOffset val="100"/>
        <c:noMultiLvlLbl val="0"/>
      </c:catAx>
      <c:valAx>
        <c:axId val="177105152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710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Funding Research Projects - 2021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4818044619422572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426290463692037E-2"/>
          <c:y val="0.16810648668916386"/>
          <c:w val="0.87378149606299205"/>
          <c:h val="0.69042463442069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'!$L$206:$R$206</c:f>
              <c:strCache>
                <c:ptCount val="7"/>
                <c:pt idx="0">
                  <c:v>CSE</c:v>
                </c:pt>
                <c:pt idx="1">
                  <c:v>CE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'Marks wise-per faculty '!$L$207:$R$207</c:f>
              <c:numCache>
                <c:formatCode>General</c:formatCode>
                <c:ptCount val="7"/>
                <c:pt idx="0">
                  <c:v>2.5299999999999998</c:v>
                </c:pt>
                <c:pt idx="1">
                  <c:v>1.87</c:v>
                </c:pt>
                <c:pt idx="2">
                  <c:v>0.96</c:v>
                </c:pt>
                <c:pt idx="3">
                  <c:v>0.6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03-465D-B660-44B1E7666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57056"/>
        <c:axId val="176558848"/>
      </c:barChart>
      <c:catAx>
        <c:axId val="17655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558848"/>
        <c:crosses val="autoZero"/>
        <c:auto val="1"/>
        <c:lblAlgn val="ctr"/>
        <c:lblOffset val="100"/>
        <c:noMultiLvlLbl val="0"/>
      </c:catAx>
      <c:valAx>
        <c:axId val="17655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55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 smtClean="0">
                <a:effectLst/>
              </a:rPr>
              <a:t>Funding Research Projects - 2020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2814030156704987"/>
          <c:y val="6.9706661213933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412638854882607E-2"/>
          <c:y val="0.1837321364200793"/>
          <c:w val="0.87788151991213004"/>
          <c:h val="0.65870500475434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'!$V$206:$AB$206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'Marks wise-per faculty '!$V$207:$AB$207</c:f>
              <c:numCache>
                <c:formatCode>General</c:formatCode>
                <c:ptCount val="7"/>
                <c:pt idx="0">
                  <c:v>1.4</c:v>
                </c:pt>
                <c:pt idx="1">
                  <c:v>0.96</c:v>
                </c:pt>
                <c:pt idx="2">
                  <c:v>0.33</c:v>
                </c:pt>
                <c:pt idx="3">
                  <c:v>0.3</c:v>
                </c:pt>
                <c:pt idx="4">
                  <c:v>0.02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5C-4C72-A50F-4125BB20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92384"/>
        <c:axId val="176593920"/>
      </c:barChart>
      <c:catAx>
        <c:axId val="1765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593920"/>
        <c:crosses val="autoZero"/>
        <c:auto val="1"/>
        <c:lblAlgn val="ctr"/>
        <c:lblOffset val="100"/>
        <c:noMultiLvlLbl val="0"/>
      </c:catAx>
      <c:valAx>
        <c:axId val="176593920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59238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en-IN" sz="1600" b="1" i="0" baseline="0" dirty="0" smtClean="0">
                <a:solidFill>
                  <a:srgbClr val="C00000"/>
                </a:solidFill>
                <a:effectLst/>
              </a:rPr>
              <a:t>Funding </a:t>
            </a:r>
            <a:r>
              <a:rPr lang="en-IN" sz="1600" b="1" i="0" baseline="0" dirty="0">
                <a:solidFill>
                  <a:srgbClr val="C00000"/>
                </a:solidFill>
                <a:effectLst/>
              </a:rPr>
              <a:t>Research Projects-2023</a:t>
            </a:r>
            <a:endParaRPr lang="en-IN" sz="1600" dirty="0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'Marks wise-per faculty '!$AH$206:$AN$206</c:f>
              <c:strCache>
                <c:ptCount val="7"/>
                <c:pt idx="0">
                  <c:v>CSE</c:v>
                </c:pt>
                <c:pt idx="1">
                  <c:v>ME</c:v>
                </c:pt>
                <c:pt idx="2">
                  <c:v>IT</c:v>
                </c:pt>
                <c:pt idx="3">
                  <c:v>ECE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'!$AH$207:$AN$207</c:f>
              <c:numCache>
                <c:formatCode>General</c:formatCode>
                <c:ptCount val="7"/>
                <c:pt idx="0">
                  <c:v>2.4</c:v>
                </c:pt>
                <c:pt idx="1">
                  <c:v>2.17</c:v>
                </c:pt>
                <c:pt idx="2">
                  <c:v>1.93</c:v>
                </c:pt>
                <c:pt idx="3">
                  <c:v>1.21</c:v>
                </c:pt>
                <c:pt idx="4">
                  <c:v>0.67</c:v>
                </c:pt>
                <c:pt idx="5">
                  <c:v>0.11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94B-B083-C0A7D20A9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19904"/>
        <c:axId val="176621440"/>
      </c:barChart>
      <c:catAx>
        <c:axId val="17661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621440"/>
        <c:crosses val="autoZero"/>
        <c:auto val="1"/>
        <c:lblAlgn val="ctr"/>
        <c:lblOffset val="100"/>
        <c:noMultiLvlLbl val="0"/>
      </c:catAx>
      <c:valAx>
        <c:axId val="17662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61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71186051238545E-2"/>
          <c:y val="9.6491963149377011E-2"/>
          <c:w val="0.9544491688538933"/>
          <c:h val="0.54298295023051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30-4287-818C-43FECE50337C}"/>
              </c:ext>
            </c:extLst>
          </c:dPt>
          <c:dPt>
            <c:idx val="7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30-4287-818C-43FECE50337C}"/>
              </c:ext>
            </c:extLst>
          </c:dPt>
          <c:dPt>
            <c:idx val="11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30-4287-818C-43FECE50337C}"/>
              </c:ext>
            </c:extLst>
          </c:dPt>
          <c:dPt>
            <c:idx val="15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30-4287-818C-43FECE50337C}"/>
              </c:ext>
            </c:extLst>
          </c:dPt>
          <c:dPt>
            <c:idx val="19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30-4287-818C-43FECE50337C}"/>
              </c:ext>
            </c:extLst>
          </c:dPt>
          <c:dPt>
            <c:idx val="23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30-4287-818C-43FECE50337C}"/>
              </c:ext>
            </c:extLst>
          </c:dPt>
          <c:dPt>
            <c:idx val="27"/>
            <c:invertIfNegative val="0"/>
            <c:bubble3D val="0"/>
            <c:spPr>
              <a:pattFill prst="lgCheck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30-4287-818C-43FECE5033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1.09/1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0.11/0.125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2.4/2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smtClean="0"/>
                      <a:t>3.6/3.125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1.31/1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0.05/0.125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1.93/2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dirty="0" smtClean="0"/>
                      <a:t>3.29/3.125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0.7/1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0.044/0.125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1.21/2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smtClean="0"/>
                      <a:t>1.95/3.125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0.34/1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0.09/0.125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2.17/2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3.5211267605633804E-3"/>
                  <c:y val="6.8640077914595213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dirty="0" smtClean="0"/>
                      <a:t>2.6/3.125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0.4/1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0.09/0.125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mtClean="0"/>
                      <a:t>0.67/2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smtClean="0"/>
                      <a:t>1.16/3.125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mtClean="0"/>
                      <a:t>0.89/1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3.77520428530276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0.13/0.125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mtClean="0"/>
                      <a:t>0.11/2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smtClean="0"/>
                      <a:t>1.13/3.125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smtClean="0"/>
                      <a:t>0.75/1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smtClean="0"/>
                      <a:t>0.05/0.125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1.0563380281690141E-2"/>
                  <c:y val="3.43200389572977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smtClean="0"/>
                      <a:t>0.8/3.125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'Consolidated  Marks-per faculty'!$B$95:$AC$96</c:f>
              <c:multiLvlStrCache>
                <c:ptCount val="28"/>
                <c:lvl>
                  <c:pt idx="0">
                    <c:v>Publication</c:v>
                  </c:pt>
                  <c:pt idx="1">
                    <c:v>Patents</c:v>
                  </c:pt>
                  <c:pt idx="2">
                    <c:v>Projects</c:v>
                  </c:pt>
                  <c:pt idx="3">
                    <c:v>Total</c:v>
                  </c:pt>
                  <c:pt idx="4">
                    <c:v>Publication</c:v>
                  </c:pt>
                  <c:pt idx="5">
                    <c:v>Patents</c:v>
                  </c:pt>
                  <c:pt idx="6">
                    <c:v>Projects</c:v>
                  </c:pt>
                  <c:pt idx="7">
                    <c:v>Total</c:v>
                  </c:pt>
                  <c:pt idx="8">
                    <c:v>Publication</c:v>
                  </c:pt>
                  <c:pt idx="9">
                    <c:v>Patents</c:v>
                  </c:pt>
                  <c:pt idx="10">
                    <c:v>Projects</c:v>
                  </c:pt>
                  <c:pt idx="11">
                    <c:v>Total</c:v>
                  </c:pt>
                  <c:pt idx="12">
                    <c:v>Publication</c:v>
                  </c:pt>
                  <c:pt idx="13">
                    <c:v>Patents</c:v>
                  </c:pt>
                  <c:pt idx="14">
                    <c:v>Projects</c:v>
                  </c:pt>
                  <c:pt idx="15">
                    <c:v>Total</c:v>
                  </c:pt>
                  <c:pt idx="16">
                    <c:v>Publication</c:v>
                  </c:pt>
                  <c:pt idx="17">
                    <c:v>Patents</c:v>
                  </c:pt>
                  <c:pt idx="18">
                    <c:v>Projects</c:v>
                  </c:pt>
                  <c:pt idx="19">
                    <c:v>Total</c:v>
                  </c:pt>
                  <c:pt idx="20">
                    <c:v>Publication</c:v>
                  </c:pt>
                  <c:pt idx="21">
                    <c:v>Patents</c:v>
                  </c:pt>
                  <c:pt idx="22">
                    <c:v>Projects</c:v>
                  </c:pt>
                  <c:pt idx="23">
                    <c:v>Total</c:v>
                  </c:pt>
                  <c:pt idx="24">
                    <c:v>Publication</c:v>
                  </c:pt>
                  <c:pt idx="25">
                    <c:v>Patents</c:v>
                  </c:pt>
                  <c:pt idx="26">
                    <c:v>Projects</c:v>
                  </c:pt>
                  <c:pt idx="27">
                    <c:v>Total</c:v>
                  </c:pt>
                </c:lvl>
                <c:lvl>
                  <c:pt idx="0">
                    <c:v>CSE -Points</c:v>
                  </c:pt>
                  <c:pt idx="4">
                    <c:v>IT-Points</c:v>
                  </c:pt>
                  <c:pt idx="8">
                    <c:v>ECE-Points</c:v>
                  </c:pt>
                  <c:pt idx="12">
                    <c:v>ME-Points</c:v>
                  </c:pt>
                  <c:pt idx="16">
                    <c:v>CE-Points</c:v>
                  </c:pt>
                  <c:pt idx="20">
                    <c:v>EIE-Points</c:v>
                  </c:pt>
                  <c:pt idx="24">
                    <c:v>EEE-Points</c:v>
                  </c:pt>
                </c:lvl>
              </c:multiLvlStrCache>
            </c:multiLvlStrRef>
          </c:cat>
          <c:val>
            <c:numRef>
              <c:f>'Consolidated  Marks-per faculty'!$B$97:$AC$97</c:f>
              <c:numCache>
                <c:formatCode>General</c:formatCode>
                <c:ptCount val="28"/>
                <c:pt idx="0">
                  <c:v>1.0900000000000001</c:v>
                </c:pt>
                <c:pt idx="1">
                  <c:v>0.11</c:v>
                </c:pt>
                <c:pt idx="2">
                  <c:v>2.4</c:v>
                </c:pt>
                <c:pt idx="3">
                  <c:v>3.6</c:v>
                </c:pt>
                <c:pt idx="4">
                  <c:v>1.31</c:v>
                </c:pt>
                <c:pt idx="5">
                  <c:v>0.06</c:v>
                </c:pt>
                <c:pt idx="6">
                  <c:v>1.93</c:v>
                </c:pt>
                <c:pt idx="7">
                  <c:v>3.3</c:v>
                </c:pt>
                <c:pt idx="8">
                  <c:v>0.7</c:v>
                </c:pt>
                <c:pt idx="9">
                  <c:v>4.3999999999999997E-2</c:v>
                </c:pt>
                <c:pt idx="10">
                  <c:v>1.21</c:v>
                </c:pt>
                <c:pt idx="11">
                  <c:v>1.95</c:v>
                </c:pt>
                <c:pt idx="12">
                  <c:v>0.34</c:v>
                </c:pt>
                <c:pt idx="13">
                  <c:v>0.09</c:v>
                </c:pt>
                <c:pt idx="14">
                  <c:v>2.17</c:v>
                </c:pt>
                <c:pt idx="15">
                  <c:v>2.6</c:v>
                </c:pt>
                <c:pt idx="16">
                  <c:v>0.4</c:v>
                </c:pt>
                <c:pt idx="17">
                  <c:v>0.09</c:v>
                </c:pt>
                <c:pt idx="18">
                  <c:v>0.67</c:v>
                </c:pt>
                <c:pt idx="19">
                  <c:v>1.1599999999999999</c:v>
                </c:pt>
                <c:pt idx="20">
                  <c:v>0.89</c:v>
                </c:pt>
                <c:pt idx="21">
                  <c:v>0.13</c:v>
                </c:pt>
                <c:pt idx="22">
                  <c:v>0.11</c:v>
                </c:pt>
                <c:pt idx="23">
                  <c:v>1.1299999999999999</c:v>
                </c:pt>
                <c:pt idx="24">
                  <c:v>0.75</c:v>
                </c:pt>
                <c:pt idx="25">
                  <c:v>0.05</c:v>
                </c:pt>
                <c:pt idx="26">
                  <c:v>0</c:v>
                </c:pt>
                <c:pt idx="27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30-4287-818C-43FECE503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149440"/>
        <c:axId val="177150976"/>
      </c:barChart>
      <c:catAx>
        <c:axId val="17714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7150976"/>
        <c:crosses val="autoZero"/>
        <c:auto val="1"/>
        <c:lblAlgn val="ctr"/>
        <c:lblOffset val="100"/>
        <c:noMultiLvlLbl val="0"/>
      </c:catAx>
      <c:valAx>
        <c:axId val="177150976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714944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21313619858032E-2"/>
          <c:y val="6.5407661808231432E-2"/>
          <c:w val="0.94486088427600079"/>
          <c:h val="0.6243843189814039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63-4883-B7B7-1F7FABC1D40B}"/>
              </c:ext>
            </c:extLst>
          </c:dPt>
          <c:dPt>
            <c:idx val="7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63-4883-B7B7-1F7FABC1D40B}"/>
              </c:ext>
            </c:extLst>
          </c:dPt>
          <c:dPt>
            <c:idx val="11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63-4883-B7B7-1F7FABC1D40B}"/>
              </c:ext>
            </c:extLst>
          </c:dPt>
          <c:dPt>
            <c:idx val="15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63-4883-B7B7-1F7FABC1D40B}"/>
              </c:ext>
            </c:extLst>
          </c:dPt>
          <c:dPt>
            <c:idx val="19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63-4883-B7B7-1F7FABC1D40B}"/>
              </c:ext>
            </c:extLst>
          </c:dPt>
          <c:dPt>
            <c:idx val="23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63-4883-B7B7-1F7FABC1D40B}"/>
              </c:ext>
            </c:extLst>
          </c:dPt>
          <c:dPt>
            <c:idx val="27"/>
            <c:invertIfNegative val="0"/>
            <c:bubble3D val="0"/>
            <c:spPr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63-4883-B7B7-1F7FABC1D40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0.82/1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0.14/0.18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2.21/2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3.17/3.18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0.19/0.18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1.37/2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2.06/3.18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0.41/1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0.08/0.18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0.6/2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1.09/3.18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0.26/1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0.06/0.18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0.68/2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1/3.18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0.68/1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0.09/0.18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0.77/3.18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mtClean="0"/>
                      <a:t>0.25/1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mtClean="0"/>
                      <a:t>0.04/0.18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mtClean="0"/>
                      <a:t>0.42/2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0.71/3.18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smtClean="0"/>
                      <a:t>0.42/1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smtClean="0"/>
                      <a:t>0.03/0.18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mtClean="0"/>
                      <a:t>0.16/2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E71-42AE-9452-F5BB85B46D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3856B8"/>
                        </a:solidFill>
                      </a:defRPr>
                    </a:pPr>
                    <a:r>
                      <a:rPr lang="en-US" sz="1200" smtClean="0"/>
                      <a:t>0.61/3.18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863-4883-B7B7-1F7FABC1D4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'Consolidated  Marks-per faculty'!$B$2:$AC$3</c:f>
              <c:multiLvlStrCache>
                <c:ptCount val="28"/>
                <c:lvl>
                  <c:pt idx="0">
                    <c:v>Publication</c:v>
                  </c:pt>
                  <c:pt idx="1">
                    <c:v>Patents</c:v>
                  </c:pt>
                  <c:pt idx="2">
                    <c:v>Projects</c:v>
                  </c:pt>
                  <c:pt idx="3">
                    <c:v>Total</c:v>
                  </c:pt>
                  <c:pt idx="4">
                    <c:v>Publication</c:v>
                  </c:pt>
                  <c:pt idx="5">
                    <c:v>Patents</c:v>
                  </c:pt>
                  <c:pt idx="6">
                    <c:v>Projects</c:v>
                  </c:pt>
                  <c:pt idx="7">
                    <c:v>Total</c:v>
                  </c:pt>
                  <c:pt idx="8">
                    <c:v>Publication</c:v>
                  </c:pt>
                  <c:pt idx="9">
                    <c:v>Patents</c:v>
                  </c:pt>
                  <c:pt idx="10">
                    <c:v>Projects</c:v>
                  </c:pt>
                  <c:pt idx="11">
                    <c:v>Total</c:v>
                  </c:pt>
                  <c:pt idx="12">
                    <c:v>Publication</c:v>
                  </c:pt>
                  <c:pt idx="13">
                    <c:v>Patents</c:v>
                  </c:pt>
                  <c:pt idx="14">
                    <c:v>Projects</c:v>
                  </c:pt>
                  <c:pt idx="15">
                    <c:v>Total</c:v>
                  </c:pt>
                  <c:pt idx="16">
                    <c:v>Publication</c:v>
                  </c:pt>
                  <c:pt idx="17">
                    <c:v>Patents</c:v>
                  </c:pt>
                  <c:pt idx="18">
                    <c:v>Projects</c:v>
                  </c:pt>
                  <c:pt idx="19">
                    <c:v>Total</c:v>
                  </c:pt>
                  <c:pt idx="20">
                    <c:v>Publication</c:v>
                  </c:pt>
                  <c:pt idx="21">
                    <c:v>Patents</c:v>
                  </c:pt>
                  <c:pt idx="22">
                    <c:v>Projects</c:v>
                  </c:pt>
                  <c:pt idx="23">
                    <c:v>Total</c:v>
                  </c:pt>
                  <c:pt idx="24">
                    <c:v>Publication</c:v>
                  </c:pt>
                  <c:pt idx="25">
                    <c:v>Patents</c:v>
                  </c:pt>
                  <c:pt idx="26">
                    <c:v>Projects</c:v>
                  </c:pt>
                  <c:pt idx="27">
                    <c:v>Total</c:v>
                  </c:pt>
                </c:lvl>
                <c:lvl>
                  <c:pt idx="0">
                    <c:v>IT-Points</c:v>
                  </c:pt>
                  <c:pt idx="4">
                    <c:v>CSE -Points</c:v>
                  </c:pt>
                  <c:pt idx="8">
                    <c:v>ECE-Points</c:v>
                  </c:pt>
                  <c:pt idx="12">
                    <c:v>CE-Points</c:v>
                  </c:pt>
                  <c:pt idx="16">
                    <c:v>EEE-Points</c:v>
                  </c:pt>
                  <c:pt idx="20">
                    <c:v>ME-Points</c:v>
                  </c:pt>
                  <c:pt idx="24">
                    <c:v>EIE-Points</c:v>
                  </c:pt>
                </c:lvl>
              </c:multiLvlStrCache>
            </c:multiLvlStrRef>
          </c:cat>
          <c:val>
            <c:numRef>
              <c:f>'Consolidated  Marks-per faculty'!$B$4:$AC$4</c:f>
              <c:numCache>
                <c:formatCode>General</c:formatCode>
                <c:ptCount val="28"/>
                <c:pt idx="0">
                  <c:v>0.82</c:v>
                </c:pt>
                <c:pt idx="1">
                  <c:v>0.14000000000000001</c:v>
                </c:pt>
                <c:pt idx="2">
                  <c:v>2.21</c:v>
                </c:pt>
                <c:pt idx="3">
                  <c:v>3.17</c:v>
                </c:pt>
                <c:pt idx="4">
                  <c:v>0.5</c:v>
                </c:pt>
                <c:pt idx="5">
                  <c:v>0.19</c:v>
                </c:pt>
                <c:pt idx="6">
                  <c:v>1.37</c:v>
                </c:pt>
                <c:pt idx="7">
                  <c:v>2.06</c:v>
                </c:pt>
                <c:pt idx="8">
                  <c:v>0.41</c:v>
                </c:pt>
                <c:pt idx="9">
                  <c:v>0.08</c:v>
                </c:pt>
                <c:pt idx="10">
                  <c:v>0.6</c:v>
                </c:pt>
                <c:pt idx="11">
                  <c:v>1.0900000000000001</c:v>
                </c:pt>
                <c:pt idx="12">
                  <c:v>0.26</c:v>
                </c:pt>
                <c:pt idx="13">
                  <c:v>0.06</c:v>
                </c:pt>
                <c:pt idx="14">
                  <c:v>0.68</c:v>
                </c:pt>
                <c:pt idx="15">
                  <c:v>1</c:v>
                </c:pt>
                <c:pt idx="16">
                  <c:v>0.68</c:v>
                </c:pt>
                <c:pt idx="17">
                  <c:v>0.09</c:v>
                </c:pt>
                <c:pt idx="18">
                  <c:v>0</c:v>
                </c:pt>
                <c:pt idx="19">
                  <c:v>0.77</c:v>
                </c:pt>
                <c:pt idx="20">
                  <c:v>0.25</c:v>
                </c:pt>
                <c:pt idx="21">
                  <c:v>0.04</c:v>
                </c:pt>
                <c:pt idx="22">
                  <c:v>0.42</c:v>
                </c:pt>
                <c:pt idx="23">
                  <c:v>0.71</c:v>
                </c:pt>
                <c:pt idx="24">
                  <c:v>0.42</c:v>
                </c:pt>
                <c:pt idx="25">
                  <c:v>0.03</c:v>
                </c:pt>
                <c:pt idx="26">
                  <c:v>0.16</c:v>
                </c:pt>
                <c:pt idx="27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63-4883-B7B7-1F7FABC1D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96896"/>
        <c:axId val="177298432"/>
      </c:barChart>
      <c:catAx>
        <c:axId val="17729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7298432"/>
        <c:crosses val="autoZero"/>
        <c:auto val="1"/>
        <c:lblAlgn val="ctr"/>
        <c:lblOffset val="100"/>
        <c:noMultiLvlLbl val="0"/>
      </c:catAx>
      <c:valAx>
        <c:axId val="177298432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729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9099588533965E-2"/>
          <c:y val="4.0852376264360599E-2"/>
          <c:w val="0.94575158454538166"/>
          <c:h val="0.646983448756849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D-4E7A-ADF7-173513249AD2}"/>
              </c:ext>
            </c:extLst>
          </c:dPt>
          <c:dPt>
            <c:idx val="7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D-4E7A-ADF7-173513249AD2}"/>
              </c:ext>
            </c:extLst>
          </c:dPt>
          <c:dPt>
            <c:idx val="11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5D-4E7A-ADF7-173513249AD2}"/>
              </c:ext>
            </c:extLst>
          </c:dPt>
          <c:dPt>
            <c:idx val="15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5D-4E7A-ADF7-173513249AD2}"/>
              </c:ext>
            </c:extLst>
          </c:dPt>
          <c:dPt>
            <c:idx val="19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5D-4E7A-ADF7-173513249AD2}"/>
              </c:ext>
            </c:extLst>
          </c:dPt>
          <c:dPt>
            <c:idx val="23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5D-4E7A-ADF7-173513249AD2}"/>
              </c:ext>
            </c:extLst>
          </c:dPt>
          <c:dPt>
            <c:idx val="27"/>
            <c:invertIfNegative val="0"/>
            <c:bubble3D val="0"/>
            <c:spPr>
              <a:pattFill prst="lgCheck">
                <a:fgClr>
                  <a:srgbClr val="7030A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5D-4E7A-ADF7-173513249A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0.33/1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0.19/0.18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2.53/2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3.05/3.18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0.36/1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0.05/0.18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0.6/2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1.01/3.18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0.59/1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0.17/0.18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0.76/3.18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0.1/1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0.05/0.18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1.87/2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2.02/3.18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0.14/1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0.04/0.18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mtClean="0"/>
                      <a:t>0.96/2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1.14/3.18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mtClean="0"/>
                      <a:t>0.53/1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mtClean="0"/>
                      <a:t>0.028/0.18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0.56/3.18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smtClean="0"/>
                      <a:t>0.34/1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smtClean="0"/>
                      <a:t>0.045/0.18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mtClean="0"/>
                      <a:t>0/2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071-45BE-A25C-9101E36155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smtClean="0"/>
                      <a:t>0.39/3.18</a:t>
                    </a:r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45D-4E7A-ADF7-173513249A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'[2023 R&amp;D Review Engg-Final(26-3-24) -Duplicate data graphs position change.xlsx]Consolidated  Marks-per faculty'!$B$32:$AC$33</c:f>
              <c:multiLvlStrCache>
                <c:ptCount val="28"/>
                <c:lvl>
                  <c:pt idx="0">
                    <c:v>Publication</c:v>
                  </c:pt>
                  <c:pt idx="1">
                    <c:v>Patents</c:v>
                  </c:pt>
                  <c:pt idx="2">
                    <c:v>Projects</c:v>
                  </c:pt>
                  <c:pt idx="3">
                    <c:v>Total</c:v>
                  </c:pt>
                  <c:pt idx="4">
                    <c:v>Publication</c:v>
                  </c:pt>
                  <c:pt idx="5">
                    <c:v>Patents</c:v>
                  </c:pt>
                  <c:pt idx="6">
                    <c:v>Projects</c:v>
                  </c:pt>
                  <c:pt idx="7">
                    <c:v>Total</c:v>
                  </c:pt>
                  <c:pt idx="8">
                    <c:v>Publication</c:v>
                  </c:pt>
                  <c:pt idx="9">
                    <c:v>Patents</c:v>
                  </c:pt>
                  <c:pt idx="10">
                    <c:v>Projects</c:v>
                  </c:pt>
                  <c:pt idx="11">
                    <c:v>Total</c:v>
                  </c:pt>
                  <c:pt idx="12">
                    <c:v>Publication</c:v>
                  </c:pt>
                  <c:pt idx="13">
                    <c:v>Patents</c:v>
                  </c:pt>
                  <c:pt idx="14">
                    <c:v>Projects</c:v>
                  </c:pt>
                  <c:pt idx="15">
                    <c:v>Total</c:v>
                  </c:pt>
                  <c:pt idx="16">
                    <c:v>Publication</c:v>
                  </c:pt>
                  <c:pt idx="17">
                    <c:v>Patents</c:v>
                  </c:pt>
                  <c:pt idx="18">
                    <c:v>Projects</c:v>
                  </c:pt>
                  <c:pt idx="19">
                    <c:v>Total</c:v>
                  </c:pt>
                  <c:pt idx="20">
                    <c:v>Publication</c:v>
                  </c:pt>
                  <c:pt idx="21">
                    <c:v>Patents</c:v>
                  </c:pt>
                  <c:pt idx="22">
                    <c:v>Projects</c:v>
                  </c:pt>
                  <c:pt idx="23">
                    <c:v>Total</c:v>
                  </c:pt>
                  <c:pt idx="24">
                    <c:v>Publication</c:v>
                  </c:pt>
                  <c:pt idx="25">
                    <c:v>Patents</c:v>
                  </c:pt>
                  <c:pt idx="26">
                    <c:v>Projects</c:v>
                  </c:pt>
                  <c:pt idx="27">
                    <c:v>Total</c:v>
                  </c:pt>
                </c:lvl>
                <c:lvl>
                  <c:pt idx="0">
                    <c:v>CSE -Points</c:v>
                  </c:pt>
                  <c:pt idx="4">
                    <c:v>ECE-Points</c:v>
                  </c:pt>
                  <c:pt idx="8">
                    <c:v>IT-Points</c:v>
                  </c:pt>
                  <c:pt idx="12">
                    <c:v>CE-Points</c:v>
                  </c:pt>
                  <c:pt idx="16">
                    <c:v>ME-Points</c:v>
                  </c:pt>
                  <c:pt idx="20">
                    <c:v>EEE-Points</c:v>
                  </c:pt>
                  <c:pt idx="24">
                    <c:v>EIE-Points</c:v>
                  </c:pt>
                </c:lvl>
              </c:multiLvlStrCache>
            </c:multiLvlStrRef>
          </c:cat>
          <c:val>
            <c:numRef>
              <c:f>'[2023 R&amp;D Review Engg-Final(26-3-24) -Duplicate data graphs position change.xlsx]Consolidated  Marks-per faculty'!$B$34:$AC$34</c:f>
              <c:numCache>
                <c:formatCode>General</c:formatCode>
                <c:ptCount val="28"/>
                <c:pt idx="0">
                  <c:v>0.33</c:v>
                </c:pt>
                <c:pt idx="1">
                  <c:v>0.19</c:v>
                </c:pt>
                <c:pt idx="2">
                  <c:v>2.5299999999999998</c:v>
                </c:pt>
                <c:pt idx="3">
                  <c:v>3.05</c:v>
                </c:pt>
                <c:pt idx="4">
                  <c:v>0.36</c:v>
                </c:pt>
                <c:pt idx="5">
                  <c:v>0.05</c:v>
                </c:pt>
                <c:pt idx="6">
                  <c:v>0.6</c:v>
                </c:pt>
                <c:pt idx="7">
                  <c:v>1.01</c:v>
                </c:pt>
                <c:pt idx="8">
                  <c:v>0.59</c:v>
                </c:pt>
                <c:pt idx="9">
                  <c:v>0.17</c:v>
                </c:pt>
                <c:pt idx="10">
                  <c:v>0</c:v>
                </c:pt>
                <c:pt idx="11">
                  <c:v>0.76</c:v>
                </c:pt>
                <c:pt idx="12">
                  <c:v>0.1</c:v>
                </c:pt>
                <c:pt idx="13">
                  <c:v>0.05</c:v>
                </c:pt>
                <c:pt idx="14">
                  <c:v>1.87</c:v>
                </c:pt>
                <c:pt idx="15">
                  <c:v>2.02</c:v>
                </c:pt>
                <c:pt idx="16">
                  <c:v>0.14000000000000001</c:v>
                </c:pt>
                <c:pt idx="17">
                  <c:v>0.04</c:v>
                </c:pt>
                <c:pt idx="18">
                  <c:v>0.96</c:v>
                </c:pt>
                <c:pt idx="19">
                  <c:v>1.1399999999999999</c:v>
                </c:pt>
                <c:pt idx="20">
                  <c:v>0.53</c:v>
                </c:pt>
                <c:pt idx="21">
                  <c:v>2.8000000000000001E-2</c:v>
                </c:pt>
                <c:pt idx="22">
                  <c:v>0</c:v>
                </c:pt>
                <c:pt idx="23">
                  <c:v>0.56000000000000005</c:v>
                </c:pt>
                <c:pt idx="24">
                  <c:v>0.34</c:v>
                </c:pt>
                <c:pt idx="25">
                  <c:v>4.4999999999999998E-2</c:v>
                </c:pt>
                <c:pt idx="26">
                  <c:v>0</c:v>
                </c:pt>
                <c:pt idx="27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45D-4E7A-ADF7-173513249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71328"/>
        <c:axId val="132018176"/>
      </c:barChart>
      <c:catAx>
        <c:axId val="13197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2018176"/>
        <c:crosses val="autoZero"/>
        <c:auto val="1"/>
        <c:lblAlgn val="ctr"/>
        <c:lblOffset val="100"/>
        <c:noMultiLvlLbl val="0"/>
      </c:catAx>
      <c:valAx>
        <c:axId val="132018176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1971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82897830292579E-2"/>
          <c:y val="2.3156167979002624E-2"/>
          <c:w val="0.96942931586903591"/>
          <c:h val="0.87623958689946368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pattFill prst="pct75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smtClean="0"/>
                      <a:t>3.6/3.125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 smtClean="0"/>
                      <a:t>3.29/3.125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474180573193281E-3"/>
                  <c:y val="1.15722355357754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1.95/3.125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549439347604492E-3"/>
                  <c:y val="7.4073218373934501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2.6/3.125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997377268620991E-3"/>
                  <c:y val="-3.74834531553121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1.16/3.125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93679918450561E-2"/>
                  <c:y val="1.212121212121212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1.13/3.125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126762515873952E-2"/>
                  <c:y val="-3.83179276503480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0.8/3.125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Average!$B$112:$H$112</c:f>
              <c:strCache>
                <c:ptCount val="7"/>
                <c:pt idx="0">
                  <c:v>CSE-Points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Average!$B$113:$H$113</c:f>
              <c:numCache>
                <c:formatCode>General</c:formatCode>
                <c:ptCount val="7"/>
                <c:pt idx="0">
                  <c:v>3.6</c:v>
                </c:pt>
                <c:pt idx="1">
                  <c:v>3.3</c:v>
                </c:pt>
                <c:pt idx="2">
                  <c:v>1.95</c:v>
                </c:pt>
                <c:pt idx="3">
                  <c:v>2.6</c:v>
                </c:pt>
                <c:pt idx="4">
                  <c:v>1.1599999999999999</c:v>
                </c:pt>
                <c:pt idx="5">
                  <c:v>1.1299999999999999</c:v>
                </c:pt>
                <c:pt idx="6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C0-40EB-A53C-82DF022668DF}"/>
            </c:ext>
          </c:extLst>
        </c:ser>
        <c:ser>
          <c:idx val="1"/>
          <c:order val="1"/>
          <c:tx>
            <c:v>2022</c:v>
          </c:tx>
          <c:spPr>
            <a:pattFill prst="pct75">
              <a:fgClr>
                <a:srgbClr val="0070C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385680047473296E-2"/>
                  <c:y val="-0.2644927536231884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2.06/3.18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9344458554625E-2"/>
                  <c:y val="1.449275362318840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3.17/3.18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6997868562887E-2"/>
                  <c:y val="-3.26089809425995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1.09/3.18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41127180245387E-2"/>
                  <c:y val="-0.1244399748944425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0.71/3.18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948361146385703E-3"/>
                  <c:y val="-2.898550724637674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1/3.18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431926401235298E-2"/>
                  <c:y val="-1.449275362318840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0.61/3.18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474180573193281E-3"/>
                  <c:y val="-1.0869565217391304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0.77/3.18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Average!$B$112:$H$112</c:f>
              <c:strCache>
                <c:ptCount val="7"/>
                <c:pt idx="0">
                  <c:v>CSE-Points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Average!$B$114:$H$114</c:f>
              <c:numCache>
                <c:formatCode>General</c:formatCode>
                <c:ptCount val="7"/>
                <c:pt idx="0">
                  <c:v>2.06</c:v>
                </c:pt>
                <c:pt idx="1">
                  <c:v>3.17</c:v>
                </c:pt>
                <c:pt idx="2">
                  <c:v>1.0900000000000001</c:v>
                </c:pt>
                <c:pt idx="3">
                  <c:v>0.71</c:v>
                </c:pt>
                <c:pt idx="4">
                  <c:v>1</c:v>
                </c:pt>
                <c:pt idx="5">
                  <c:v>0.61</c:v>
                </c:pt>
                <c:pt idx="6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C0-40EB-A53C-82DF022668DF}"/>
            </c:ext>
          </c:extLst>
        </c:ser>
        <c:ser>
          <c:idx val="2"/>
          <c:order val="2"/>
          <c:tx>
            <c:v>2021</c:v>
          </c:tx>
          <c:spPr>
            <a:pattFill prst="pct75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5494393476044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3.05/3.18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58217372575633E-2"/>
                  <c:y val="1.08695652173913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0.76/3.18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896722292773124E-3"/>
                  <c:y val="-3.6234736962227547E-3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1.01/3.18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71151885830785E-2"/>
                  <c:y val="2.424242424242424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1.14/3.18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3811636705818E-3"/>
                  <c:y val="7.24637681159420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2.02/3.18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79606731692612E-2"/>
                  <c:y val="1.08695652173913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0.39/3.18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982275330142631E-2"/>
                  <c:y val="-1.240671003081136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0.56/3.18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4C0-40EB-A53C-82DF022668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Average!$B$112:$H$112</c:f>
              <c:strCache>
                <c:ptCount val="7"/>
                <c:pt idx="0">
                  <c:v>CSE-Points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Average!$B$115:$H$115</c:f>
              <c:numCache>
                <c:formatCode>General</c:formatCode>
                <c:ptCount val="7"/>
                <c:pt idx="0">
                  <c:v>3.05</c:v>
                </c:pt>
                <c:pt idx="1">
                  <c:v>0.76</c:v>
                </c:pt>
                <c:pt idx="2">
                  <c:v>1.01</c:v>
                </c:pt>
                <c:pt idx="3">
                  <c:v>1.1399999999999999</c:v>
                </c:pt>
                <c:pt idx="4">
                  <c:v>2.02</c:v>
                </c:pt>
                <c:pt idx="5">
                  <c:v>0.39</c:v>
                </c:pt>
                <c:pt idx="6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4C0-40EB-A53C-82DF02266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81920"/>
        <c:axId val="132116480"/>
      </c:barChart>
      <c:catAx>
        <c:axId val="13208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2116480"/>
        <c:crosses val="autoZero"/>
        <c:auto val="1"/>
        <c:lblAlgn val="ctr"/>
        <c:lblOffset val="100"/>
        <c:noMultiLvlLbl val="0"/>
      </c:catAx>
      <c:valAx>
        <c:axId val="13211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08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36457038229362"/>
          <c:y val="4.7054661645555176E-2"/>
          <c:w val="0.36647262268239833"/>
          <c:h val="9.7026962538773548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EEE-Funding Research Projects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058617672790901E-2"/>
          <c:y val="0.25653203071838243"/>
          <c:w val="0.86921059121583755"/>
          <c:h val="0.6068169065073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'EEE-New'!$P$64:$P$67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0.17699999999999999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63-40E6-86E3-E4F1AB9509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782464"/>
        <c:axId val="168789504"/>
      </c:barChart>
      <c:catAx>
        <c:axId val="1687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8789504"/>
        <c:crosses val="autoZero"/>
        <c:auto val="1"/>
        <c:lblAlgn val="ctr"/>
        <c:lblOffset val="100"/>
        <c:noMultiLvlLbl val="0"/>
      </c:catAx>
      <c:valAx>
        <c:axId val="168789504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78246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790021023077098"/>
          <c:y val="0.28747321686480504"/>
          <c:w val="0.46635287255759694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45375945653849E-2"/>
          <c:y val="4.2813331915281042E-2"/>
          <c:w val="0.94568135324996139"/>
          <c:h val="0.83247343407519525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115 %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92320349501765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105.3 %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D6-48E2-A595-0514B437FB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62.4 %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83 %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37 %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36.2 %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25.6 %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Average!$Q$5:$W$5</c:f>
              <c:numCache>
                <c:formatCode>General</c:formatCode>
                <c:ptCount val="7"/>
                <c:pt idx="0">
                  <c:v>115</c:v>
                </c:pt>
                <c:pt idx="1">
                  <c:v>105.6</c:v>
                </c:pt>
                <c:pt idx="2">
                  <c:v>62.4</c:v>
                </c:pt>
                <c:pt idx="3">
                  <c:v>83</c:v>
                </c:pt>
                <c:pt idx="4">
                  <c:v>37</c:v>
                </c:pt>
                <c:pt idx="5">
                  <c:v>36.200000000000003</c:v>
                </c:pt>
                <c:pt idx="6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F-4AD2-AE57-316C48B8837C}"/>
            </c:ext>
          </c:extLst>
        </c:ser>
        <c:ser>
          <c:idx val="1"/>
          <c:order val="1"/>
          <c:tx>
            <c:v>2022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996989346919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3F-4AD2-AE57-316C48B883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764705882352941E-3"/>
                  <c:y val="1.736111585769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Average!$Q$6:$W$6</c:f>
              <c:numCache>
                <c:formatCode>General</c:formatCode>
                <c:ptCount val="7"/>
                <c:pt idx="0">
                  <c:v>65</c:v>
                </c:pt>
                <c:pt idx="1">
                  <c:v>100</c:v>
                </c:pt>
                <c:pt idx="2">
                  <c:v>34</c:v>
                </c:pt>
                <c:pt idx="3">
                  <c:v>22</c:v>
                </c:pt>
                <c:pt idx="4">
                  <c:v>31</c:v>
                </c:pt>
                <c:pt idx="5">
                  <c:v>19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3F-4AD2-AE57-316C48B8837C}"/>
            </c:ext>
          </c:extLst>
        </c:ser>
        <c:ser>
          <c:idx val="2"/>
          <c:order val="2"/>
          <c:tx>
            <c:v>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Average!$Q$7:$W$7</c:f>
              <c:numCache>
                <c:formatCode>General</c:formatCode>
                <c:ptCount val="7"/>
                <c:pt idx="0">
                  <c:v>96</c:v>
                </c:pt>
                <c:pt idx="1">
                  <c:v>24</c:v>
                </c:pt>
                <c:pt idx="2">
                  <c:v>32</c:v>
                </c:pt>
                <c:pt idx="3">
                  <c:v>36</c:v>
                </c:pt>
                <c:pt idx="4">
                  <c:v>64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3F-4AD2-AE57-316C48B88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077696"/>
        <c:axId val="178079232"/>
      </c:barChart>
      <c:catAx>
        <c:axId val="17807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079232"/>
        <c:crosses val="autoZero"/>
        <c:auto val="1"/>
        <c:lblAlgn val="ctr"/>
        <c:lblOffset val="100"/>
        <c:noMultiLvlLbl val="0"/>
      </c:catAx>
      <c:valAx>
        <c:axId val="17807923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807769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59277182723483091"/>
          <c:y val="0.12685863048409626"/>
          <c:w val="0.39691610699397867"/>
          <c:h val="7.154304770343381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01209631404762E-2"/>
          <c:y val="6.6571011956838733E-2"/>
          <c:w val="0.95619879036859523"/>
          <c:h val="0.75034576035138467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80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92 %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76.5</a:t>
                    </a:r>
                    <a:r>
                      <a:rPr lang="en-US" sz="1800" baseline="0" smtClean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42.8 %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47 %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44 %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22.4 %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22.2 %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 faculty consolidate'!$B$275:$H$275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ME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'per faculty consolidate'!$B$276:$H$276</c:f>
              <c:numCache>
                <c:formatCode>General</c:formatCode>
                <c:ptCount val="7"/>
                <c:pt idx="0">
                  <c:v>92</c:v>
                </c:pt>
                <c:pt idx="1">
                  <c:v>76.5</c:v>
                </c:pt>
                <c:pt idx="2">
                  <c:v>42.8</c:v>
                </c:pt>
                <c:pt idx="3">
                  <c:v>47</c:v>
                </c:pt>
                <c:pt idx="4">
                  <c:v>44</c:v>
                </c:pt>
                <c:pt idx="5">
                  <c:v>22.4</c:v>
                </c:pt>
                <c:pt idx="6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72-4CEA-8054-324DBDE99A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113920"/>
        <c:axId val="178145536"/>
      </c:barChart>
      <c:catAx>
        <c:axId val="1781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145536"/>
        <c:crosses val="autoZero"/>
        <c:auto val="1"/>
        <c:lblAlgn val="ctr"/>
        <c:lblOffset val="100"/>
        <c:noMultiLvlLbl val="0"/>
      </c:catAx>
      <c:valAx>
        <c:axId val="1781455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811392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C4F2B-298C-4028-B197-E89678701D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D19B55-8EC4-40E2-A518-7B10BC6DAB1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88"/>
            </a:spcAft>
          </a:pPr>
          <a:r>
            <a:rPr lang="en-US" sz="1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About the Institution – General – Campus (</a:t>
          </a:r>
          <a:r>
            <a:rPr lang="en-US" sz="1800" b="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Video</a:t>
          </a:r>
          <a:r>
            <a:rPr lang="en-US" sz="1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-</a:t>
          </a:r>
          <a:r>
            <a:rPr lang="en-US" sz="1800" b="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Sky view</a:t>
          </a:r>
          <a:r>
            <a:rPr lang="en-US" sz="1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Admissions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interactive session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life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Hostels – facilities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Beyond teaching –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fests – Innovation day, AFOSEC,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etc</a:t>
          </a:r>
          <a:endParaRPr lang="en-IN" sz="1800" b="1" dirty="0">
            <a:solidFill>
              <a:schemeClr val="bg1"/>
            </a:solidFill>
            <a:latin typeface="+mn-lt"/>
          </a:endParaRPr>
        </a:p>
      </dgm:t>
    </dgm:pt>
    <dgm:pt modelId="{D52A2823-0E96-4013-A339-B9C15676A175}" type="parTrans" cxnId="{080D0C42-B162-4A1A-A019-2FAAA76B2C53}">
      <dgm:prSet/>
      <dgm:spPr/>
      <dgm:t>
        <a:bodyPr/>
        <a:lstStyle/>
        <a:p>
          <a:endParaRPr lang="en-IN"/>
        </a:p>
      </dgm:t>
    </dgm:pt>
    <dgm:pt modelId="{C63BDF16-9685-4FFA-921A-1AF446BBB530}" type="sibTrans" cxnId="{080D0C42-B162-4A1A-A019-2FAAA76B2C53}">
      <dgm:prSet/>
      <dgm:spPr/>
      <dgm:t>
        <a:bodyPr/>
        <a:lstStyle/>
        <a:p>
          <a:endParaRPr lang="en-IN"/>
        </a:p>
      </dgm:t>
    </dgm:pt>
    <dgm:pt modelId="{62F690E2-6E67-458B-A4D0-B599BC66F93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en-US" sz="1800" b="1" dirty="0" smtClean="0">
              <a:solidFill>
                <a:srgbClr val="FFFF00"/>
              </a:solidFill>
            </a:rPr>
            <a:t>Showcasing its strengths through….</a:t>
          </a:r>
          <a:endParaRPr lang="en-IN" sz="1800" b="1" dirty="0" smtClean="0">
            <a:solidFill>
              <a:srgbClr val="FFFF00"/>
            </a:solidFill>
          </a:endParaRP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Innovations / Hackathons 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Product developments - Product Exhibitions on IITs/NITs platforms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Prominent Publications &amp; Patents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Placements </a:t>
          </a:r>
          <a:endParaRPr lang="en-US" sz="1800" b="1" dirty="0" smtClean="0">
            <a:solidFill>
              <a:schemeClr val="bg1"/>
            </a:solidFill>
          </a:endParaRP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Student awards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Faculty Awards</a:t>
          </a:r>
        </a:p>
      </dgm:t>
    </dgm:pt>
    <dgm:pt modelId="{8996355B-EDBD-43F1-A61F-841A4F4D3437}" type="parTrans" cxnId="{4B16663B-C8E0-4A25-9795-0441F59069CC}">
      <dgm:prSet/>
      <dgm:spPr/>
      <dgm:t>
        <a:bodyPr/>
        <a:lstStyle/>
        <a:p>
          <a:endParaRPr lang="en-IN"/>
        </a:p>
      </dgm:t>
    </dgm:pt>
    <dgm:pt modelId="{BEF988D8-535C-4F3A-87EC-BEE6E0F2AE18}" type="sibTrans" cxnId="{4B16663B-C8E0-4A25-9795-0441F59069CC}">
      <dgm:prSet/>
      <dgm:spPr/>
      <dgm:t>
        <a:bodyPr/>
        <a:lstStyle/>
        <a:p>
          <a:endParaRPr lang="en-IN"/>
        </a:p>
      </dgm:t>
    </dgm:pt>
    <dgm:pt modelId="{9610287F-4D4A-4187-BD3D-15A449400B68}" type="pres">
      <dgm:prSet presAssocID="{050C4F2B-298C-4028-B197-E89678701D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A23572B5-D63A-465F-B984-F00F91880789}" type="pres">
      <dgm:prSet presAssocID="{050C4F2B-298C-4028-B197-E89678701DC2}" presName="Name1" presStyleCnt="0"/>
      <dgm:spPr/>
    </dgm:pt>
    <dgm:pt modelId="{FD4E77EE-02B3-4501-91D3-9E31BC932579}" type="pres">
      <dgm:prSet presAssocID="{050C4F2B-298C-4028-B197-E89678701DC2}" presName="cycle" presStyleCnt="0"/>
      <dgm:spPr/>
    </dgm:pt>
    <dgm:pt modelId="{B49F209B-BAB7-4FC7-873D-59A3CD676F73}" type="pres">
      <dgm:prSet presAssocID="{050C4F2B-298C-4028-B197-E89678701DC2}" presName="srcNode" presStyleLbl="node1" presStyleIdx="0" presStyleCnt="2"/>
      <dgm:spPr/>
    </dgm:pt>
    <dgm:pt modelId="{2A06B74B-1D8C-4446-9A1A-70BFDAD9C77A}" type="pres">
      <dgm:prSet presAssocID="{050C4F2B-298C-4028-B197-E89678701DC2}" presName="conn" presStyleLbl="parChTrans1D2" presStyleIdx="0" presStyleCnt="1"/>
      <dgm:spPr/>
      <dgm:t>
        <a:bodyPr/>
        <a:lstStyle/>
        <a:p>
          <a:endParaRPr lang="en-IN"/>
        </a:p>
      </dgm:t>
    </dgm:pt>
    <dgm:pt modelId="{5B3894F4-074A-4F24-8F90-553A6E145B91}" type="pres">
      <dgm:prSet presAssocID="{050C4F2B-298C-4028-B197-E89678701DC2}" presName="extraNode" presStyleLbl="node1" presStyleIdx="0" presStyleCnt="2"/>
      <dgm:spPr/>
    </dgm:pt>
    <dgm:pt modelId="{786BB777-07B4-4190-BBE5-347F9B20263A}" type="pres">
      <dgm:prSet presAssocID="{050C4F2B-298C-4028-B197-E89678701DC2}" presName="dstNode" presStyleLbl="node1" presStyleIdx="0" presStyleCnt="2"/>
      <dgm:spPr/>
    </dgm:pt>
    <dgm:pt modelId="{01047D8E-6E97-40C2-B062-8A7E7A6653E1}" type="pres">
      <dgm:prSet presAssocID="{21D19B55-8EC4-40E2-A518-7B10BC6DAB17}" presName="text_1" presStyleLbl="node1" presStyleIdx="0" presStyleCnt="2" custScaleX="98843" custScaleY="149603" custLinFactNeighborX="2231" custLinFactNeighborY="-25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7A720-FBC5-42DC-A434-97DDFE1CB06C}" type="pres">
      <dgm:prSet presAssocID="{21D19B55-8EC4-40E2-A518-7B10BC6DAB17}" presName="accent_1" presStyleCnt="0"/>
      <dgm:spPr/>
    </dgm:pt>
    <dgm:pt modelId="{DDAC3741-8BE8-4386-AC3A-9A27FD0C30D7}" type="pres">
      <dgm:prSet presAssocID="{21D19B55-8EC4-40E2-A518-7B10BC6DAB17}" presName="accentRepeatNode" presStyleLbl="solidFgAcc1" presStyleIdx="0" presStyleCnt="2" custScaleX="88980" custScaleY="106667" custLinFactNeighborX="369" custLinFactNeighborY="-2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93C272-A330-45E9-9F9B-D68BE79D5479}" type="pres">
      <dgm:prSet presAssocID="{62F690E2-6E67-458B-A4D0-B599BC66F932}" presName="text_2" presStyleLbl="node1" presStyleIdx="1" presStyleCnt="2" custScaleY="146950" custLinFactNeighborX="695" custLinFactNeighborY="10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48F200-526E-49F8-B39A-2BE1BB812A84}" type="pres">
      <dgm:prSet presAssocID="{62F690E2-6E67-458B-A4D0-B599BC66F932}" presName="accent_2" presStyleCnt="0"/>
      <dgm:spPr/>
    </dgm:pt>
    <dgm:pt modelId="{CBD22F57-F629-40DD-817F-1219EF45D43E}" type="pres">
      <dgm:prSet presAssocID="{62F690E2-6E67-458B-A4D0-B599BC66F932}" presName="accentRepeatNode" presStyleLbl="solidFgAcc1" presStyleIdx="1" presStyleCnt="2" custScaleX="90344" custScaleY="105437" custLinFactNeighborX="-8758" custLinFactNeighborY="71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</dgm:ptLst>
  <dgm:cxnLst>
    <dgm:cxn modelId="{5045402B-7FC5-4472-AB1F-84BF18DBD8BD}" type="presOf" srcId="{050C4F2B-298C-4028-B197-E89678701DC2}" destId="{9610287F-4D4A-4187-BD3D-15A449400B68}" srcOrd="0" destOrd="0" presId="urn:microsoft.com/office/officeart/2008/layout/VerticalCurvedList"/>
    <dgm:cxn modelId="{4B16663B-C8E0-4A25-9795-0441F59069CC}" srcId="{050C4F2B-298C-4028-B197-E89678701DC2}" destId="{62F690E2-6E67-458B-A4D0-B599BC66F932}" srcOrd="1" destOrd="0" parTransId="{8996355B-EDBD-43F1-A61F-841A4F4D3437}" sibTransId="{BEF988D8-535C-4F3A-87EC-BEE6E0F2AE18}"/>
    <dgm:cxn modelId="{94AD77F9-6070-4A31-A71E-A2492FCAB086}" type="presOf" srcId="{21D19B55-8EC4-40E2-A518-7B10BC6DAB17}" destId="{01047D8E-6E97-40C2-B062-8A7E7A6653E1}" srcOrd="0" destOrd="0" presId="urn:microsoft.com/office/officeart/2008/layout/VerticalCurvedList"/>
    <dgm:cxn modelId="{07A97C48-ACCE-4493-AADA-D2A31759D8E2}" type="presOf" srcId="{C63BDF16-9685-4FFA-921A-1AF446BBB530}" destId="{2A06B74B-1D8C-4446-9A1A-70BFDAD9C77A}" srcOrd="0" destOrd="0" presId="urn:microsoft.com/office/officeart/2008/layout/VerticalCurvedList"/>
    <dgm:cxn modelId="{1ED972F7-F65E-4F86-96C9-A5831288A30E}" type="presOf" srcId="{62F690E2-6E67-458B-A4D0-B599BC66F932}" destId="{0093C272-A330-45E9-9F9B-D68BE79D5479}" srcOrd="0" destOrd="0" presId="urn:microsoft.com/office/officeart/2008/layout/VerticalCurvedList"/>
    <dgm:cxn modelId="{080D0C42-B162-4A1A-A019-2FAAA76B2C53}" srcId="{050C4F2B-298C-4028-B197-E89678701DC2}" destId="{21D19B55-8EC4-40E2-A518-7B10BC6DAB17}" srcOrd="0" destOrd="0" parTransId="{D52A2823-0E96-4013-A339-B9C15676A175}" sibTransId="{C63BDF16-9685-4FFA-921A-1AF446BBB530}"/>
    <dgm:cxn modelId="{5AE6540B-26D6-413B-B488-396271858EE8}" type="presParOf" srcId="{9610287F-4D4A-4187-BD3D-15A449400B68}" destId="{A23572B5-D63A-465F-B984-F00F91880789}" srcOrd="0" destOrd="0" presId="urn:microsoft.com/office/officeart/2008/layout/VerticalCurvedList"/>
    <dgm:cxn modelId="{1943E235-1533-4EED-B155-8E760AD0627A}" type="presParOf" srcId="{A23572B5-D63A-465F-B984-F00F91880789}" destId="{FD4E77EE-02B3-4501-91D3-9E31BC932579}" srcOrd="0" destOrd="0" presId="urn:microsoft.com/office/officeart/2008/layout/VerticalCurvedList"/>
    <dgm:cxn modelId="{17090C5C-43F1-4232-8531-C9BF1FB18E7E}" type="presParOf" srcId="{FD4E77EE-02B3-4501-91D3-9E31BC932579}" destId="{B49F209B-BAB7-4FC7-873D-59A3CD676F73}" srcOrd="0" destOrd="0" presId="urn:microsoft.com/office/officeart/2008/layout/VerticalCurvedList"/>
    <dgm:cxn modelId="{E79229BA-34EF-4188-A525-D86493B1F025}" type="presParOf" srcId="{FD4E77EE-02B3-4501-91D3-9E31BC932579}" destId="{2A06B74B-1D8C-4446-9A1A-70BFDAD9C77A}" srcOrd="1" destOrd="0" presId="urn:microsoft.com/office/officeart/2008/layout/VerticalCurvedList"/>
    <dgm:cxn modelId="{B7F38D4E-78BD-4B20-A350-0F00C42209F8}" type="presParOf" srcId="{FD4E77EE-02B3-4501-91D3-9E31BC932579}" destId="{5B3894F4-074A-4F24-8F90-553A6E145B91}" srcOrd="2" destOrd="0" presId="urn:microsoft.com/office/officeart/2008/layout/VerticalCurvedList"/>
    <dgm:cxn modelId="{A19A0E80-AC49-4FFF-B6AB-F64503FD4186}" type="presParOf" srcId="{FD4E77EE-02B3-4501-91D3-9E31BC932579}" destId="{786BB777-07B4-4190-BBE5-347F9B20263A}" srcOrd="3" destOrd="0" presId="urn:microsoft.com/office/officeart/2008/layout/VerticalCurvedList"/>
    <dgm:cxn modelId="{69FE2EAE-6551-4225-90C6-FCD26C985DED}" type="presParOf" srcId="{A23572B5-D63A-465F-B984-F00F91880789}" destId="{01047D8E-6E97-40C2-B062-8A7E7A6653E1}" srcOrd="1" destOrd="0" presId="urn:microsoft.com/office/officeart/2008/layout/VerticalCurvedList"/>
    <dgm:cxn modelId="{BBA34EF8-2A54-4415-B195-496ED38DBE08}" type="presParOf" srcId="{A23572B5-D63A-465F-B984-F00F91880789}" destId="{DAC7A720-FBC5-42DC-A434-97DDFE1CB06C}" srcOrd="2" destOrd="0" presId="urn:microsoft.com/office/officeart/2008/layout/VerticalCurvedList"/>
    <dgm:cxn modelId="{FBB403AE-6350-4F52-B257-12EAE78DBA84}" type="presParOf" srcId="{DAC7A720-FBC5-42DC-A434-97DDFE1CB06C}" destId="{DDAC3741-8BE8-4386-AC3A-9A27FD0C30D7}" srcOrd="0" destOrd="0" presId="urn:microsoft.com/office/officeart/2008/layout/VerticalCurvedList"/>
    <dgm:cxn modelId="{01026AA1-C0ED-4DD4-9DB2-FF5D539842E8}" type="presParOf" srcId="{A23572B5-D63A-465F-B984-F00F91880789}" destId="{0093C272-A330-45E9-9F9B-D68BE79D5479}" srcOrd="3" destOrd="0" presId="urn:microsoft.com/office/officeart/2008/layout/VerticalCurvedList"/>
    <dgm:cxn modelId="{A688A109-2DAB-4CE6-A4C4-717F37BDA812}" type="presParOf" srcId="{A23572B5-D63A-465F-B984-F00F91880789}" destId="{D148F200-526E-49F8-B39A-2BE1BB812A84}" srcOrd="4" destOrd="0" presId="urn:microsoft.com/office/officeart/2008/layout/VerticalCurvedList"/>
    <dgm:cxn modelId="{1C7D0CEC-3DF4-4D70-A84D-120454D90C17}" type="presParOf" srcId="{D148F200-526E-49F8-B39A-2BE1BB812A84}" destId="{CBD22F57-F629-40DD-817F-1219EF45D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C4F2B-298C-4028-B197-E89678701D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D19B55-8EC4-40E2-A518-7B10BC6DAB1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E-Content-Lectures:</a:t>
          </a:r>
          <a:r>
            <a:rPr lang="en-US" sz="1800" b="1" dirty="0" smtClean="0">
              <a:solidFill>
                <a:schemeClr val="bg1"/>
              </a:solidFill>
            </a:rPr>
            <a:t> Enthusiastic-Presentations by selective faculty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E-content of very recent &amp; emerging trends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Synchronous/Asynchronous interactions 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Maintenance of audience with follow-up  through answering queries /Feedback</a:t>
          </a:r>
          <a:endParaRPr lang="en-IN" sz="1800" dirty="0">
            <a:solidFill>
              <a:schemeClr val="bg1"/>
            </a:solidFill>
          </a:endParaRPr>
        </a:p>
      </dgm:t>
    </dgm:pt>
    <dgm:pt modelId="{D52A2823-0E96-4013-A339-B9C15676A175}" type="parTrans" cxnId="{080D0C42-B162-4A1A-A019-2FAAA76B2C53}">
      <dgm:prSet/>
      <dgm:spPr/>
      <dgm:t>
        <a:bodyPr/>
        <a:lstStyle/>
        <a:p>
          <a:endParaRPr lang="en-IN"/>
        </a:p>
      </dgm:t>
    </dgm:pt>
    <dgm:pt modelId="{C63BDF16-9685-4FFA-921A-1AF446BBB530}" type="sibTrans" cxnId="{080D0C42-B162-4A1A-A019-2FAAA76B2C53}">
      <dgm:prSet/>
      <dgm:spPr/>
      <dgm:t>
        <a:bodyPr/>
        <a:lstStyle/>
        <a:p>
          <a:endParaRPr lang="en-IN"/>
        </a:p>
      </dgm:t>
    </dgm:pt>
    <dgm:pt modelId="{62F690E2-6E67-458B-A4D0-B599BC66F932}">
      <dgm:prSet phldrT="[Text]" custT="1"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solidFill>
                <a:srgbClr val="FFFF00"/>
              </a:solidFill>
              <a:effectLst/>
              <a:latin typeface="+mn-lt"/>
              <a:cs typeface="Times New Roman" pitchFamily="18" charset="0"/>
            </a:rPr>
            <a:t>Students’ Experiences: 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Acquiring Knowledge &amp; Skill in VRSEC campus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Gold medal receiver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Getting placement with high package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Innovator ….Start-up 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entrepreneur </a:t>
          </a:r>
        </a:p>
        <a:p>
          <a:pPr>
            <a:spcAft>
              <a:spcPct val="35000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 feed - back how VRSEC is different from others</a:t>
          </a:r>
          <a:endParaRPr lang="en-IN" sz="1800" b="1" dirty="0">
            <a:solidFill>
              <a:schemeClr val="bg1"/>
            </a:solidFill>
            <a:latin typeface="+mn-lt"/>
          </a:endParaRPr>
        </a:p>
      </dgm:t>
    </dgm:pt>
    <dgm:pt modelId="{8996355B-EDBD-43F1-A61F-841A4F4D3437}" type="parTrans" cxnId="{4B16663B-C8E0-4A25-9795-0441F59069CC}">
      <dgm:prSet/>
      <dgm:spPr/>
      <dgm:t>
        <a:bodyPr/>
        <a:lstStyle/>
        <a:p>
          <a:endParaRPr lang="en-IN"/>
        </a:p>
      </dgm:t>
    </dgm:pt>
    <dgm:pt modelId="{BEF988D8-535C-4F3A-87EC-BEE6E0F2AE18}" type="sibTrans" cxnId="{4B16663B-C8E0-4A25-9795-0441F59069CC}">
      <dgm:prSet/>
      <dgm:spPr/>
      <dgm:t>
        <a:bodyPr/>
        <a:lstStyle/>
        <a:p>
          <a:endParaRPr lang="en-IN"/>
        </a:p>
      </dgm:t>
    </dgm:pt>
    <dgm:pt modelId="{3A301F77-26BB-448B-B855-D0E1C2A7810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>
              <a:solidFill>
                <a:srgbClr val="FFC000"/>
              </a:solidFill>
            </a:rPr>
            <a:t>Alumni:</a:t>
          </a:r>
          <a:r>
            <a:rPr lang="en-IN" sz="1800" b="1" dirty="0" smtClean="0"/>
            <a:t> Alumni meets in India &amp; Alumni meets across the Globe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/>
            <a:t>Alumni Contributions to the Institution….Innovative Labs on their Names / Scholarships / Internships / Placements / Knowledge sharing / etc.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>
              <a:solidFill>
                <a:srgbClr val="FFFF00"/>
              </a:solidFill>
            </a:rPr>
            <a:t>Honour to Prominent Alumni who contributed to the Society &amp; Institute, etc.</a:t>
          </a:r>
          <a:endParaRPr lang="en-IN" sz="1800" b="1" dirty="0" smtClean="0"/>
        </a:p>
      </dgm:t>
    </dgm:pt>
    <dgm:pt modelId="{39167D1E-1796-4028-8BE7-937F572CC6D3}" type="parTrans" cxnId="{F21709B9-7860-4EF2-9CD6-04DD38159B5B}">
      <dgm:prSet/>
      <dgm:spPr/>
      <dgm:t>
        <a:bodyPr/>
        <a:lstStyle/>
        <a:p>
          <a:endParaRPr lang="en-IN"/>
        </a:p>
      </dgm:t>
    </dgm:pt>
    <dgm:pt modelId="{5383478D-B2FC-416F-A771-A6510FA4006E}" type="sibTrans" cxnId="{F21709B9-7860-4EF2-9CD6-04DD38159B5B}">
      <dgm:prSet/>
      <dgm:spPr/>
      <dgm:t>
        <a:bodyPr/>
        <a:lstStyle/>
        <a:p>
          <a:endParaRPr lang="en-IN"/>
        </a:p>
      </dgm:t>
    </dgm:pt>
    <dgm:pt modelId="{9610287F-4D4A-4187-BD3D-15A449400B68}" type="pres">
      <dgm:prSet presAssocID="{050C4F2B-298C-4028-B197-E89678701D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A23572B5-D63A-465F-B984-F00F91880789}" type="pres">
      <dgm:prSet presAssocID="{050C4F2B-298C-4028-B197-E89678701DC2}" presName="Name1" presStyleCnt="0"/>
      <dgm:spPr/>
    </dgm:pt>
    <dgm:pt modelId="{FD4E77EE-02B3-4501-91D3-9E31BC932579}" type="pres">
      <dgm:prSet presAssocID="{050C4F2B-298C-4028-B197-E89678701DC2}" presName="cycle" presStyleCnt="0"/>
      <dgm:spPr/>
    </dgm:pt>
    <dgm:pt modelId="{B49F209B-BAB7-4FC7-873D-59A3CD676F73}" type="pres">
      <dgm:prSet presAssocID="{050C4F2B-298C-4028-B197-E89678701DC2}" presName="srcNode" presStyleLbl="node1" presStyleIdx="0" presStyleCnt="3"/>
      <dgm:spPr/>
    </dgm:pt>
    <dgm:pt modelId="{2A06B74B-1D8C-4446-9A1A-70BFDAD9C77A}" type="pres">
      <dgm:prSet presAssocID="{050C4F2B-298C-4028-B197-E89678701DC2}" presName="conn" presStyleLbl="parChTrans1D2" presStyleIdx="0" presStyleCnt="1"/>
      <dgm:spPr/>
      <dgm:t>
        <a:bodyPr/>
        <a:lstStyle/>
        <a:p>
          <a:endParaRPr lang="en-IN"/>
        </a:p>
      </dgm:t>
    </dgm:pt>
    <dgm:pt modelId="{5B3894F4-074A-4F24-8F90-553A6E145B91}" type="pres">
      <dgm:prSet presAssocID="{050C4F2B-298C-4028-B197-E89678701DC2}" presName="extraNode" presStyleLbl="node1" presStyleIdx="0" presStyleCnt="3"/>
      <dgm:spPr/>
    </dgm:pt>
    <dgm:pt modelId="{786BB777-07B4-4190-BBE5-347F9B20263A}" type="pres">
      <dgm:prSet presAssocID="{050C4F2B-298C-4028-B197-E89678701DC2}" presName="dstNode" presStyleLbl="node1" presStyleIdx="0" presStyleCnt="3"/>
      <dgm:spPr/>
    </dgm:pt>
    <dgm:pt modelId="{01047D8E-6E97-40C2-B062-8A7E7A6653E1}" type="pres">
      <dgm:prSet presAssocID="{21D19B55-8EC4-40E2-A518-7B10BC6DAB17}" presName="text_1" presStyleLbl="node1" presStyleIdx="0" presStyleCnt="3" custScaleX="97790" custScaleY="133333" custLinFactNeighborX="2231" custLinFactNeighborY="-25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7A720-FBC5-42DC-A434-97DDFE1CB06C}" type="pres">
      <dgm:prSet presAssocID="{21D19B55-8EC4-40E2-A518-7B10BC6DAB17}" presName="accent_1" presStyleCnt="0"/>
      <dgm:spPr/>
    </dgm:pt>
    <dgm:pt modelId="{DDAC3741-8BE8-4386-AC3A-9A27FD0C30D7}" type="pres">
      <dgm:prSet presAssocID="{21D19B55-8EC4-40E2-A518-7B10BC6DAB17}" presName="accentRepeatNode" presStyleLbl="solidFgAcc1" presStyleIdx="0" presStyleCnt="3" custScaleX="88980" custScaleY="106667" custLinFactNeighborX="369" custLinFactNeighborY="-2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93C272-A330-45E9-9F9B-D68BE79D5479}" type="pres">
      <dgm:prSet presAssocID="{62F690E2-6E67-458B-A4D0-B599BC66F932}" presName="text_2" presStyleLbl="node1" presStyleIdx="1" presStyleCnt="3" custScaleY="183333" custLinFactNeighborX="412" custLinFactNeighborY="-31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48F200-526E-49F8-B39A-2BE1BB812A84}" type="pres">
      <dgm:prSet presAssocID="{62F690E2-6E67-458B-A4D0-B599BC66F932}" presName="accent_2" presStyleCnt="0"/>
      <dgm:spPr/>
    </dgm:pt>
    <dgm:pt modelId="{CBD22F57-F629-40DD-817F-1219EF45D43E}" type="pres">
      <dgm:prSet presAssocID="{62F690E2-6E67-458B-A4D0-B599BC66F932}" presName="accentRepeatNode" presStyleLbl="solidFgAcc1" presStyleIdx="1" presStyleCnt="3" custScaleX="89073" custScaleY="113334" custLinFactNeighborX="-7449" custLinFactNeighborY="-33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A652130-ACFE-42CC-AF62-4613E4D47A56}" type="pres">
      <dgm:prSet presAssocID="{3A301F77-26BB-448B-B855-D0E1C2A7810F}" presName="text_3" presStyleLbl="node1" presStyleIdx="2" presStyleCnt="3" custScaleY="136387" custLinFactNeighborX="401" custLinFactNeighborY="215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2D127D-0D3C-4966-AA5F-2423960BC73E}" type="pres">
      <dgm:prSet presAssocID="{3A301F77-26BB-448B-B855-D0E1C2A7810F}" presName="accent_3" presStyleCnt="0"/>
      <dgm:spPr/>
    </dgm:pt>
    <dgm:pt modelId="{A168F199-702D-40FE-A8F7-890F25010EAB}" type="pres">
      <dgm:prSet presAssocID="{3A301F77-26BB-448B-B855-D0E1C2A7810F}" presName="accentRepeatNode" presStyleLbl="solidFgAcc1" presStyleIdx="2" presStyleCnt="3" custScaleX="94173" custScaleY="108752" custLinFactNeighborX="-8236" custLinFactNeighborY="122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</dgm:ptLst>
  <dgm:cxnLst>
    <dgm:cxn modelId="{F21709B9-7860-4EF2-9CD6-04DD38159B5B}" srcId="{050C4F2B-298C-4028-B197-E89678701DC2}" destId="{3A301F77-26BB-448B-B855-D0E1C2A7810F}" srcOrd="2" destOrd="0" parTransId="{39167D1E-1796-4028-8BE7-937F572CC6D3}" sibTransId="{5383478D-B2FC-416F-A771-A6510FA4006E}"/>
    <dgm:cxn modelId="{FA136BCF-4FE9-4705-B16B-89A57DB8839C}" type="presOf" srcId="{3A301F77-26BB-448B-B855-D0E1C2A7810F}" destId="{8A652130-ACFE-42CC-AF62-4613E4D47A56}" srcOrd="0" destOrd="0" presId="urn:microsoft.com/office/officeart/2008/layout/VerticalCurvedList"/>
    <dgm:cxn modelId="{574C899C-2E89-41C2-AB5B-187C4A6ADC72}" type="presOf" srcId="{050C4F2B-298C-4028-B197-E89678701DC2}" destId="{9610287F-4D4A-4187-BD3D-15A449400B68}" srcOrd="0" destOrd="0" presId="urn:microsoft.com/office/officeart/2008/layout/VerticalCurvedList"/>
    <dgm:cxn modelId="{1543D630-2D87-4A34-990D-8D24C51611E3}" type="presOf" srcId="{62F690E2-6E67-458B-A4D0-B599BC66F932}" destId="{0093C272-A330-45E9-9F9B-D68BE79D5479}" srcOrd="0" destOrd="0" presId="urn:microsoft.com/office/officeart/2008/layout/VerticalCurvedList"/>
    <dgm:cxn modelId="{21D1B16D-0C90-43D6-B7AC-922717FEFBA0}" type="presOf" srcId="{C63BDF16-9685-4FFA-921A-1AF446BBB530}" destId="{2A06B74B-1D8C-4446-9A1A-70BFDAD9C77A}" srcOrd="0" destOrd="0" presId="urn:microsoft.com/office/officeart/2008/layout/VerticalCurvedList"/>
    <dgm:cxn modelId="{080D0C42-B162-4A1A-A019-2FAAA76B2C53}" srcId="{050C4F2B-298C-4028-B197-E89678701DC2}" destId="{21D19B55-8EC4-40E2-A518-7B10BC6DAB17}" srcOrd="0" destOrd="0" parTransId="{D52A2823-0E96-4013-A339-B9C15676A175}" sibTransId="{C63BDF16-9685-4FFA-921A-1AF446BBB530}"/>
    <dgm:cxn modelId="{4B16663B-C8E0-4A25-9795-0441F59069CC}" srcId="{050C4F2B-298C-4028-B197-E89678701DC2}" destId="{62F690E2-6E67-458B-A4D0-B599BC66F932}" srcOrd="1" destOrd="0" parTransId="{8996355B-EDBD-43F1-A61F-841A4F4D3437}" sibTransId="{BEF988D8-535C-4F3A-87EC-BEE6E0F2AE18}"/>
    <dgm:cxn modelId="{5FA294B5-DEB9-4521-B649-74C749554D4A}" type="presOf" srcId="{21D19B55-8EC4-40E2-A518-7B10BC6DAB17}" destId="{01047D8E-6E97-40C2-B062-8A7E7A6653E1}" srcOrd="0" destOrd="0" presId="urn:microsoft.com/office/officeart/2008/layout/VerticalCurvedList"/>
    <dgm:cxn modelId="{729D2295-8643-4325-ADCD-6585A0F9F185}" type="presParOf" srcId="{9610287F-4D4A-4187-BD3D-15A449400B68}" destId="{A23572B5-D63A-465F-B984-F00F91880789}" srcOrd="0" destOrd="0" presId="urn:microsoft.com/office/officeart/2008/layout/VerticalCurvedList"/>
    <dgm:cxn modelId="{4050F91F-5303-4112-A34C-70FEC77A026B}" type="presParOf" srcId="{A23572B5-D63A-465F-B984-F00F91880789}" destId="{FD4E77EE-02B3-4501-91D3-9E31BC932579}" srcOrd="0" destOrd="0" presId="urn:microsoft.com/office/officeart/2008/layout/VerticalCurvedList"/>
    <dgm:cxn modelId="{0A7BE3DA-1211-447F-BEF4-BB1109793B27}" type="presParOf" srcId="{FD4E77EE-02B3-4501-91D3-9E31BC932579}" destId="{B49F209B-BAB7-4FC7-873D-59A3CD676F73}" srcOrd="0" destOrd="0" presId="urn:microsoft.com/office/officeart/2008/layout/VerticalCurvedList"/>
    <dgm:cxn modelId="{F504AC9F-05DC-4A79-A207-18BC5CFF5B96}" type="presParOf" srcId="{FD4E77EE-02B3-4501-91D3-9E31BC932579}" destId="{2A06B74B-1D8C-4446-9A1A-70BFDAD9C77A}" srcOrd="1" destOrd="0" presId="urn:microsoft.com/office/officeart/2008/layout/VerticalCurvedList"/>
    <dgm:cxn modelId="{CD9F8DF1-E959-42E2-A57B-C61B6FBBD502}" type="presParOf" srcId="{FD4E77EE-02B3-4501-91D3-9E31BC932579}" destId="{5B3894F4-074A-4F24-8F90-553A6E145B91}" srcOrd="2" destOrd="0" presId="urn:microsoft.com/office/officeart/2008/layout/VerticalCurvedList"/>
    <dgm:cxn modelId="{C24438B5-C7C5-4DD1-A76B-6BC7C3A5B249}" type="presParOf" srcId="{FD4E77EE-02B3-4501-91D3-9E31BC932579}" destId="{786BB777-07B4-4190-BBE5-347F9B20263A}" srcOrd="3" destOrd="0" presId="urn:microsoft.com/office/officeart/2008/layout/VerticalCurvedList"/>
    <dgm:cxn modelId="{015CF4E8-D3A1-44FD-BC62-E75762ED2DCA}" type="presParOf" srcId="{A23572B5-D63A-465F-B984-F00F91880789}" destId="{01047D8E-6E97-40C2-B062-8A7E7A6653E1}" srcOrd="1" destOrd="0" presId="urn:microsoft.com/office/officeart/2008/layout/VerticalCurvedList"/>
    <dgm:cxn modelId="{0B27EB7D-3AB9-4A8C-90C1-238E1EFF5F4E}" type="presParOf" srcId="{A23572B5-D63A-465F-B984-F00F91880789}" destId="{DAC7A720-FBC5-42DC-A434-97DDFE1CB06C}" srcOrd="2" destOrd="0" presId="urn:microsoft.com/office/officeart/2008/layout/VerticalCurvedList"/>
    <dgm:cxn modelId="{019A2C3B-C4BE-4A5A-8978-D7849542B56F}" type="presParOf" srcId="{DAC7A720-FBC5-42DC-A434-97DDFE1CB06C}" destId="{DDAC3741-8BE8-4386-AC3A-9A27FD0C30D7}" srcOrd="0" destOrd="0" presId="urn:microsoft.com/office/officeart/2008/layout/VerticalCurvedList"/>
    <dgm:cxn modelId="{6EEBAFD7-39AA-4E16-A9F4-910478E87CA8}" type="presParOf" srcId="{A23572B5-D63A-465F-B984-F00F91880789}" destId="{0093C272-A330-45E9-9F9B-D68BE79D5479}" srcOrd="3" destOrd="0" presId="urn:microsoft.com/office/officeart/2008/layout/VerticalCurvedList"/>
    <dgm:cxn modelId="{2A4B07B3-D215-4ECD-85F8-E87EBBB381CA}" type="presParOf" srcId="{A23572B5-D63A-465F-B984-F00F91880789}" destId="{D148F200-526E-49F8-B39A-2BE1BB812A84}" srcOrd="4" destOrd="0" presId="urn:microsoft.com/office/officeart/2008/layout/VerticalCurvedList"/>
    <dgm:cxn modelId="{26456FCB-901D-4EBE-B555-D18A425C27BA}" type="presParOf" srcId="{D148F200-526E-49F8-B39A-2BE1BB812A84}" destId="{CBD22F57-F629-40DD-817F-1219EF45D43E}" srcOrd="0" destOrd="0" presId="urn:microsoft.com/office/officeart/2008/layout/VerticalCurvedList"/>
    <dgm:cxn modelId="{A18D43DB-585C-4C4B-B511-C5E26543EFD5}" type="presParOf" srcId="{A23572B5-D63A-465F-B984-F00F91880789}" destId="{8A652130-ACFE-42CC-AF62-4613E4D47A56}" srcOrd="5" destOrd="0" presId="urn:microsoft.com/office/officeart/2008/layout/VerticalCurvedList"/>
    <dgm:cxn modelId="{0883E559-6F51-4494-926F-4FCC2197F4C3}" type="presParOf" srcId="{A23572B5-D63A-465F-B984-F00F91880789}" destId="{E92D127D-0D3C-4966-AA5F-2423960BC73E}" srcOrd="6" destOrd="0" presId="urn:microsoft.com/office/officeart/2008/layout/VerticalCurvedList"/>
    <dgm:cxn modelId="{1F20D77D-287E-434D-84A7-C7A48BEFACA0}" type="presParOf" srcId="{E92D127D-0D3C-4966-AA5F-2423960BC73E}" destId="{A168F199-702D-40FE-A8F7-890F25010E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BB695-3458-4ADA-B5F0-A397C6BEA045}" type="doc">
      <dgm:prSet loTypeId="urn:microsoft.com/office/officeart/2005/8/layout/v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835F267-64B4-4F43-A3AE-3C99C65A720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0" y="2314090"/>
          <a:ext cx="2438400" cy="700641"/>
        </a:xfrm>
        <a:ln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SE Optimization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AA25995-35DE-4DCB-928A-B4624CA4D799}" type="parTrans" cxnId="{ED16D216-9C69-4A81-B8D9-46C657ADA47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33FFD90-2B66-4882-AF8C-C4656AA984C7}" type="sibTrans" cxnId="{ED16D216-9C69-4A81-B8D9-46C657ADA47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DE89E184-103E-4F1E-941F-6CF31EB624E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0" y="772678"/>
          <a:ext cx="2438400" cy="700641"/>
        </a:xfrm>
        <a:ln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Industry Partnerships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A06C27E-83D6-47BA-9086-BB244158FC72}" type="parTrans" cxnId="{E81AF652-FD9D-49E9-8C12-6CB6B890001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22B3A1C-13C9-4EAD-927E-35E73A73B92E}" type="sibTrans" cxnId="{E81AF652-FD9D-49E9-8C12-6CB6B890001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9E2AC0D-49A2-4D59-9910-7D1BA7F781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438400" y="772678"/>
          <a:ext cx="3657600" cy="700641"/>
        </a:xfrm>
        <a:ln/>
      </dgm:spPr>
      <dgm:t>
        <a:bodyPr/>
        <a:lstStyle/>
        <a:p>
          <a:r>
            <a:rPr lang="en-US" sz="2000" dirty="0" smtClean="0">
              <a:solidFill>
                <a:prstClr val="black"/>
              </a:solidFill>
            </a:rPr>
            <a:t>Discuss joint projects, internships, and opportunities for students to engage with the industry. </a:t>
          </a:r>
          <a:endParaRPr lang="en-US" sz="2000" dirty="0">
            <a:solidFill>
              <a:prstClr val="black"/>
            </a:solidFill>
          </a:endParaRPr>
        </a:p>
      </dgm:t>
    </dgm:pt>
    <dgm:pt modelId="{AE3CE17B-F858-44DC-B4C9-CB8D4352A141}" type="parTrans" cxnId="{51D82C1F-64FF-4FF1-A66A-1C4CBFCFD88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D9159AF-DCCA-43C4-B02E-5F967A58D007}" type="sibTrans" cxnId="{51D82C1F-64FF-4FF1-A66A-1C4CBFCFD88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FE97C3-1215-4082-A7CA-DA61721607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438400" y="2314090"/>
          <a:ext cx="3657600" cy="700641"/>
        </a:xfrm>
        <a:ln/>
      </dgm:spPr>
      <dgm:t>
        <a:bodyPr/>
        <a:lstStyle/>
        <a:p>
          <a:r>
            <a:rPr lang="en-US" sz="2000" dirty="0" smtClean="0">
              <a:solidFill>
                <a:prstClr val="black"/>
              </a:solidFill>
            </a:rPr>
            <a:t>Optimize video titles and tags with relevant keywords to improve search engine visibility and to find the institute more easily. </a:t>
          </a:r>
          <a:endParaRPr lang="en-US" sz="2000" dirty="0">
            <a:solidFill>
              <a:prstClr val="black"/>
            </a:solidFill>
          </a:endParaRPr>
        </a:p>
      </dgm:t>
    </dgm:pt>
    <dgm:pt modelId="{19D0EEDC-C2A1-45A6-A7CF-B16F4B23D043}" type="parTrans" cxnId="{54D4DFBF-A0EA-49BA-8661-4E62C3A28044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F817DEC9-532F-4DC9-8743-7C1844E5D3FF}" type="sibTrans" cxnId="{54D4DFBF-A0EA-49BA-8661-4E62C3A28044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26C24CE-DDE6-459A-AF57-EA5CFDAC3D5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Thought Leadership Series</a:t>
          </a:r>
          <a:endParaRPr lang="en-IN" sz="2400" dirty="0"/>
        </a:p>
      </dgm:t>
    </dgm:pt>
    <dgm:pt modelId="{4C97FB0E-6DB4-4E5C-B3BD-B3BF4A861553}" type="parTrans" cxnId="{047BAB84-265C-4377-AEC4-951C009F0C45}">
      <dgm:prSet/>
      <dgm:spPr/>
      <dgm:t>
        <a:bodyPr/>
        <a:lstStyle/>
        <a:p>
          <a:endParaRPr lang="en-IN"/>
        </a:p>
      </dgm:t>
    </dgm:pt>
    <dgm:pt modelId="{24D72F8F-4F9B-4ABE-B184-A75DC1396BBB}" type="sibTrans" cxnId="{047BAB84-265C-4377-AEC4-951C009F0C45}">
      <dgm:prSet/>
      <dgm:spPr/>
      <dgm:t>
        <a:bodyPr/>
        <a:lstStyle/>
        <a:p>
          <a:endParaRPr lang="en-IN"/>
        </a:p>
      </dgm:t>
    </dgm:pt>
    <dgm:pt modelId="{F2E4EC3F-FD33-48A2-AC35-BD09BB5CAC5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Featuring discussions, interviews, and presentations by prominent figures in academia and industry. </a:t>
          </a:r>
          <a:endParaRPr lang="en-IN" sz="2000" dirty="0"/>
        </a:p>
      </dgm:t>
    </dgm:pt>
    <dgm:pt modelId="{C76D7C71-60AA-43B5-A6F1-ACA8FA9F8EAF}" type="parTrans" cxnId="{0B9D46FF-32B1-40FA-8FD4-A8DEF266E739}">
      <dgm:prSet/>
      <dgm:spPr/>
      <dgm:t>
        <a:bodyPr/>
        <a:lstStyle/>
        <a:p>
          <a:endParaRPr lang="en-IN"/>
        </a:p>
      </dgm:t>
    </dgm:pt>
    <dgm:pt modelId="{94CDB7A1-911D-4D38-8FA0-E96AC89FC0DC}" type="sibTrans" cxnId="{0B9D46FF-32B1-40FA-8FD4-A8DEF266E739}">
      <dgm:prSet/>
      <dgm:spPr/>
      <dgm:t>
        <a:bodyPr/>
        <a:lstStyle/>
        <a:p>
          <a:endParaRPr lang="en-IN"/>
        </a:p>
      </dgm:t>
    </dgm:pt>
    <dgm:pt modelId="{DBF318B9-30F4-4072-B993-73475A357C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27D7116-BC7A-40CC-9344-244003E8198D}" type="parTrans" cxnId="{4FBCC3A2-7BB2-4CDE-A3C0-8CAC42DEF912}">
      <dgm:prSet/>
      <dgm:spPr/>
      <dgm:t>
        <a:bodyPr/>
        <a:lstStyle/>
        <a:p>
          <a:endParaRPr lang="en-IN"/>
        </a:p>
      </dgm:t>
    </dgm:pt>
    <dgm:pt modelId="{5657DF22-83F7-4473-90F9-7188989162D9}" type="sibTrans" cxnId="{4FBCC3A2-7BB2-4CDE-A3C0-8CAC42DEF912}">
      <dgm:prSet/>
      <dgm:spPr/>
      <dgm:t>
        <a:bodyPr/>
        <a:lstStyle/>
        <a:p>
          <a:endParaRPr lang="en-IN"/>
        </a:p>
      </dgm:t>
    </dgm:pt>
    <dgm:pt modelId="{36D50A0B-B829-4A4F-A311-74406883FC3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International Collaborations</a:t>
          </a:r>
          <a:endParaRPr lang="en-IN" sz="2400" dirty="0"/>
        </a:p>
      </dgm:t>
    </dgm:pt>
    <dgm:pt modelId="{D7229FEA-85A6-4318-896B-7EE9FB5AFB9C}" type="parTrans" cxnId="{15775E52-03FA-4C87-AC94-578AFC216289}">
      <dgm:prSet/>
      <dgm:spPr/>
      <dgm:t>
        <a:bodyPr/>
        <a:lstStyle/>
        <a:p>
          <a:endParaRPr lang="en-IN"/>
        </a:p>
      </dgm:t>
    </dgm:pt>
    <dgm:pt modelId="{82D109CF-79BF-475A-8FDE-4BF194431DA1}" type="sibTrans" cxnId="{15775E52-03FA-4C87-AC94-578AFC216289}">
      <dgm:prSet/>
      <dgm:spPr/>
      <dgm:t>
        <a:bodyPr/>
        <a:lstStyle/>
        <a:p>
          <a:endParaRPr lang="en-IN"/>
        </a:p>
      </dgm:t>
    </dgm:pt>
    <dgm:pt modelId="{FCDF6349-40E0-4F54-ADF2-F9BB27EE205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Highlights of Collaborations with international universities &amp; organizations, joint research projects and global initiatives</a:t>
          </a:r>
          <a:endParaRPr lang="en-IN" sz="2000" dirty="0">
            <a:solidFill>
              <a:prstClr val="black"/>
            </a:solidFill>
          </a:endParaRPr>
        </a:p>
      </dgm:t>
    </dgm:pt>
    <dgm:pt modelId="{0F55BD25-A33C-4582-A802-66239364EB27}" type="parTrans" cxnId="{91B72FCA-AB77-4763-B07D-F0F1E1061843}">
      <dgm:prSet/>
      <dgm:spPr/>
      <dgm:t>
        <a:bodyPr/>
        <a:lstStyle/>
        <a:p>
          <a:endParaRPr lang="en-IN"/>
        </a:p>
      </dgm:t>
    </dgm:pt>
    <dgm:pt modelId="{276D9175-9480-4BC5-AA78-C4ED7B103561}" type="sibTrans" cxnId="{91B72FCA-AB77-4763-B07D-F0F1E1061843}">
      <dgm:prSet/>
      <dgm:spPr/>
      <dgm:t>
        <a:bodyPr/>
        <a:lstStyle/>
        <a:p>
          <a:endParaRPr lang="en-IN"/>
        </a:p>
      </dgm:t>
    </dgm:pt>
    <dgm:pt modelId="{DFEBF905-3681-48ED-8D3D-703FA4F3254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FD3E304-38CA-41E7-A4E3-63E49FB9DDEA}" type="parTrans" cxnId="{5606AF21-232C-4331-A298-5103592182EC}">
      <dgm:prSet/>
      <dgm:spPr/>
      <dgm:t>
        <a:bodyPr/>
        <a:lstStyle/>
        <a:p>
          <a:endParaRPr lang="en-IN"/>
        </a:p>
      </dgm:t>
    </dgm:pt>
    <dgm:pt modelId="{EAD6DA50-1A6E-47F5-9DFA-347CDB9E2606}" type="sibTrans" cxnId="{5606AF21-232C-4331-A298-5103592182EC}">
      <dgm:prSet/>
      <dgm:spPr/>
      <dgm:t>
        <a:bodyPr/>
        <a:lstStyle/>
        <a:p>
          <a:endParaRPr lang="en-IN"/>
        </a:p>
      </dgm:t>
    </dgm:pt>
    <dgm:pt modelId="{9679B362-0D54-427D-B844-BBC9762FF8A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Cross-Promotion</a:t>
          </a:r>
          <a:endParaRPr lang="en-IN" sz="2400" dirty="0"/>
        </a:p>
      </dgm:t>
    </dgm:pt>
    <dgm:pt modelId="{8A588A51-F0C8-4312-B325-5D7040764840}" type="parTrans" cxnId="{3A8EF4E3-56A4-4BDE-A01C-BC0C72788BCB}">
      <dgm:prSet/>
      <dgm:spPr/>
      <dgm:t>
        <a:bodyPr/>
        <a:lstStyle/>
        <a:p>
          <a:endParaRPr lang="en-IN"/>
        </a:p>
      </dgm:t>
    </dgm:pt>
    <dgm:pt modelId="{9E27B0A1-DE0E-4A5C-B002-C2BCBD38EA3D}" type="sibTrans" cxnId="{3A8EF4E3-56A4-4BDE-A01C-BC0C72788BCB}">
      <dgm:prSet/>
      <dgm:spPr/>
      <dgm:t>
        <a:bodyPr/>
        <a:lstStyle/>
        <a:p>
          <a:endParaRPr lang="en-IN"/>
        </a:p>
      </dgm:t>
    </dgm:pt>
    <dgm:pt modelId="{744368DD-D69C-4D18-A1F4-845FD233AC7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Create a cohesive online presence to reinforce the institute's brand. </a:t>
          </a:r>
          <a:endParaRPr lang="en-IN" sz="2000" dirty="0">
            <a:solidFill>
              <a:prstClr val="black"/>
            </a:solidFill>
          </a:endParaRPr>
        </a:p>
      </dgm:t>
    </dgm:pt>
    <dgm:pt modelId="{7F8AE252-648E-493B-B0C0-3C39A586B9D9}" type="parTrans" cxnId="{C399306E-A97F-400B-ABC0-AD414F728958}">
      <dgm:prSet/>
      <dgm:spPr/>
      <dgm:t>
        <a:bodyPr/>
        <a:lstStyle/>
        <a:p>
          <a:endParaRPr lang="en-IN"/>
        </a:p>
      </dgm:t>
    </dgm:pt>
    <dgm:pt modelId="{65FDA0AF-B269-44B9-AC60-7D4DE7C69A77}" type="sibTrans" cxnId="{C399306E-A97F-400B-ABC0-AD414F728958}">
      <dgm:prSet/>
      <dgm:spPr/>
      <dgm:t>
        <a:bodyPr/>
        <a:lstStyle/>
        <a:p>
          <a:endParaRPr lang="en-IN"/>
        </a:p>
      </dgm:t>
    </dgm:pt>
    <dgm:pt modelId="{C21A12D9-946F-45BF-8401-7AD61FDBAECA}" type="pres">
      <dgm:prSet presAssocID="{153BB695-3458-4ADA-B5F0-A397C6BEA0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058C617-F258-4A04-9DBB-C3B39517906F}" type="pres">
      <dgm:prSet presAssocID="{E26C24CE-DDE6-459A-AF57-EA5CFDAC3D54}" presName="linNode" presStyleCnt="0"/>
      <dgm:spPr/>
    </dgm:pt>
    <dgm:pt modelId="{095CD5C5-8691-4097-9FAB-0813DCF56729}" type="pres">
      <dgm:prSet presAssocID="{E26C24CE-DDE6-459A-AF57-EA5CFDAC3D54}" presName="parentShp" presStyleLbl="node1" presStyleIdx="0" presStyleCnt="5" custScaleX="100622" custLinFactNeighborX="-4895" custLinFactNeighborY="-7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209FA5-BB11-4B6C-BD5C-4B8438AA8E28}" type="pres">
      <dgm:prSet presAssocID="{E26C24CE-DDE6-459A-AF57-EA5CFDAC3D54}" presName="childShp" presStyleLbl="bgAccFollowNode1" presStyleIdx="0" presStyleCnt="5" custScaleX="109789" custLinFactNeighborX="5529" custLinFactNeighborY="-10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3861E1-2071-411C-ABEE-7035396F37B2}" type="pres">
      <dgm:prSet presAssocID="{24D72F8F-4F9B-4ABE-B184-A75DC1396BBB}" presName="spacing" presStyleCnt="0"/>
      <dgm:spPr/>
    </dgm:pt>
    <dgm:pt modelId="{D24BE5F8-C653-4666-84E8-4297B65BD891}" type="pres">
      <dgm:prSet presAssocID="{DE89E184-103E-4F1E-941F-6CF31EB624E6}" presName="linNode" presStyleCnt="0"/>
      <dgm:spPr/>
    </dgm:pt>
    <dgm:pt modelId="{EE40F538-9F54-4849-9A0A-8A75695A493B}" type="pres">
      <dgm:prSet presAssocID="{DE89E184-103E-4F1E-941F-6CF31EB624E6}" presName="parentShp" presStyleLbl="node1" presStyleIdx="1" presStyleCnt="5" custScaleX="94116" custLinFactNeighborX="-93" custLinFactNeighborY="6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3EE39B7D-F082-4901-80B8-4F0D4C19A339}" type="pres">
      <dgm:prSet presAssocID="{DE89E184-103E-4F1E-941F-6CF31EB624E6}" presName="childShp" presStyleLbl="bgAccFollowNode1" presStyleIdx="1" presStyleCnt="5" custScaleX="102651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IN"/>
        </a:p>
      </dgm:t>
    </dgm:pt>
    <dgm:pt modelId="{CE1EA2E5-D026-48FF-85DE-960898D361D7}" type="pres">
      <dgm:prSet presAssocID="{022B3A1C-13C9-4EAD-927E-35E73A73B92E}" presName="spacing" presStyleCnt="0"/>
      <dgm:spPr/>
    </dgm:pt>
    <dgm:pt modelId="{79A03207-34B6-4669-A1AC-4E8446F097C9}" type="pres">
      <dgm:prSet presAssocID="{36D50A0B-B829-4A4F-A311-74406883FC37}" presName="linNode" presStyleCnt="0"/>
      <dgm:spPr/>
    </dgm:pt>
    <dgm:pt modelId="{BFAD6856-C1D6-4539-A668-C043E9DA5894}" type="pres">
      <dgm:prSet presAssocID="{36D50A0B-B829-4A4F-A311-74406883FC37}" presName="parentShp" presStyleLbl="node1" presStyleIdx="2" presStyleCnt="5" custScaleX="95784" custLinFactNeighborX="-895" custLinFactNeighborY="13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8759C8-FA51-4D1B-8E91-24A362AC2C0A}" type="pres">
      <dgm:prSet presAssocID="{36D50A0B-B829-4A4F-A311-74406883FC37}" presName="childShp" presStyleLbl="bgAccFollowNode1" presStyleIdx="2" presStyleCnt="5" custScaleX="102901" custScaleY="1537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8CD1AC-2844-4A27-BDE2-0B70BCBEDAA2}" type="pres">
      <dgm:prSet presAssocID="{82D109CF-79BF-475A-8FDE-4BF194431DA1}" presName="spacing" presStyleCnt="0"/>
      <dgm:spPr/>
    </dgm:pt>
    <dgm:pt modelId="{D8091222-2148-47B6-80AC-2A4764C1EF0B}" type="pres">
      <dgm:prSet presAssocID="{3835F267-64B4-4F43-A3AE-3C99C65A720B}" presName="linNode" presStyleCnt="0"/>
      <dgm:spPr/>
    </dgm:pt>
    <dgm:pt modelId="{8EBEA960-C248-4203-BCE6-5380DC926C24}" type="pres">
      <dgm:prSet presAssocID="{3835F267-64B4-4F43-A3AE-3C99C65A720B}" presName="parentShp" presStyleLbl="node1" presStyleIdx="3" presStyleCnt="5" custScaleX="95743" custScaleY="129152" custLinFactNeighborX="-32" custLinFactNeighborY="-55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3CA65E96-1D3A-4329-A23B-3C6D9607B9C1}" type="pres">
      <dgm:prSet presAssocID="{3835F267-64B4-4F43-A3AE-3C99C65A720B}" presName="childShp" presStyleLbl="bgAccFollowNode1" presStyleIdx="3" presStyleCnt="5" custScaleX="102874" custScaleY="145172" custLinFactNeighborX="0" custLinFactNeighborY="-860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IN"/>
        </a:p>
      </dgm:t>
    </dgm:pt>
    <dgm:pt modelId="{D9E8DC0B-7544-4DD4-9B11-56E5EB504A4B}" type="pres">
      <dgm:prSet presAssocID="{333FFD90-2B66-4882-AF8C-C4656AA984C7}" presName="spacing" presStyleCnt="0"/>
      <dgm:spPr/>
    </dgm:pt>
    <dgm:pt modelId="{D4D65853-6EF7-453A-AB7A-6A7B6874518A}" type="pres">
      <dgm:prSet presAssocID="{9679B362-0D54-427D-B844-BBC9762FF8AC}" presName="linNode" presStyleCnt="0"/>
      <dgm:spPr/>
    </dgm:pt>
    <dgm:pt modelId="{BC89EEE3-F093-40E8-A92D-7A31C00EC1ED}" type="pres">
      <dgm:prSet presAssocID="{9679B362-0D54-427D-B844-BBC9762FF8AC}" presName="parentShp" presStyleLbl="node1" presStyleIdx="4" presStyleCnt="5" custScaleX="95838" custScaleY="127261" custLinFactNeighborX="-3264" custLinFactNeighborY="-113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985798-8757-44B2-AA4A-FD482CE4FB30}" type="pres">
      <dgm:prSet presAssocID="{9679B362-0D54-427D-B844-BBC9762FF8AC}" presName="childShp" presStyleLbl="bgAccFollowNode1" presStyleIdx="4" presStyleCnt="5" custScaleX="102146" custScaleY="124887" custLinFactNeighborX="-980" custLinFactNeighborY="-139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FBCC3A2-7BB2-4CDE-A3C0-8CAC42DEF912}" srcId="{DE89E184-103E-4F1E-941F-6CF31EB624E6}" destId="{DBF318B9-30F4-4072-B993-73475A357CB4}" srcOrd="1" destOrd="0" parTransId="{627D7116-BC7A-40CC-9344-244003E8198D}" sibTransId="{5657DF22-83F7-4473-90F9-7188989162D9}"/>
    <dgm:cxn modelId="{E7CEC56B-4550-4DC0-821B-00FBBD1C9A63}" type="presOf" srcId="{DE89E184-103E-4F1E-941F-6CF31EB624E6}" destId="{EE40F538-9F54-4849-9A0A-8A75695A493B}" srcOrd="0" destOrd="0" presId="urn:microsoft.com/office/officeart/2005/8/layout/vList6"/>
    <dgm:cxn modelId="{A34A2DF1-1615-465F-B3C6-B4189B1ED45F}" type="presOf" srcId="{153BB695-3458-4ADA-B5F0-A397C6BEA045}" destId="{C21A12D9-946F-45BF-8401-7AD61FDBAECA}" srcOrd="0" destOrd="0" presId="urn:microsoft.com/office/officeart/2005/8/layout/vList6"/>
    <dgm:cxn modelId="{047BAB84-265C-4377-AEC4-951C009F0C45}" srcId="{153BB695-3458-4ADA-B5F0-A397C6BEA045}" destId="{E26C24CE-DDE6-459A-AF57-EA5CFDAC3D54}" srcOrd="0" destOrd="0" parTransId="{4C97FB0E-6DB4-4E5C-B3BD-B3BF4A861553}" sibTransId="{24D72F8F-4F9B-4ABE-B184-A75DC1396BBB}"/>
    <dgm:cxn modelId="{3A8EF4E3-56A4-4BDE-A01C-BC0C72788BCB}" srcId="{153BB695-3458-4ADA-B5F0-A397C6BEA045}" destId="{9679B362-0D54-427D-B844-BBC9762FF8AC}" srcOrd="4" destOrd="0" parTransId="{8A588A51-F0C8-4312-B325-5D7040764840}" sibTransId="{9E27B0A1-DE0E-4A5C-B002-C2BCBD38EA3D}"/>
    <dgm:cxn modelId="{ED16D216-9C69-4A81-B8D9-46C657ADA470}" srcId="{153BB695-3458-4ADA-B5F0-A397C6BEA045}" destId="{3835F267-64B4-4F43-A3AE-3C99C65A720B}" srcOrd="3" destOrd="0" parTransId="{5AA25995-35DE-4DCB-928A-B4624CA4D799}" sibTransId="{333FFD90-2B66-4882-AF8C-C4656AA984C7}"/>
    <dgm:cxn modelId="{7BF1E368-80BC-443D-9372-46B02300BA9B}" type="presOf" srcId="{FCDF6349-40E0-4F54-ADF2-F9BB27EE205C}" destId="{808759C8-FA51-4D1B-8E91-24A362AC2C0A}" srcOrd="0" destOrd="0" presId="urn:microsoft.com/office/officeart/2005/8/layout/vList6"/>
    <dgm:cxn modelId="{91B72FCA-AB77-4763-B07D-F0F1E1061843}" srcId="{36D50A0B-B829-4A4F-A311-74406883FC37}" destId="{FCDF6349-40E0-4F54-ADF2-F9BB27EE205C}" srcOrd="0" destOrd="0" parTransId="{0F55BD25-A33C-4582-A802-66239364EB27}" sibTransId="{276D9175-9480-4BC5-AA78-C4ED7B103561}"/>
    <dgm:cxn modelId="{85C330BD-29AE-4A5F-AF03-1D25AC13FECD}" type="presOf" srcId="{9679B362-0D54-427D-B844-BBC9762FF8AC}" destId="{BC89EEE3-F093-40E8-A92D-7A31C00EC1ED}" srcOrd="0" destOrd="0" presId="urn:microsoft.com/office/officeart/2005/8/layout/vList6"/>
    <dgm:cxn modelId="{C9BB0D22-4B80-47B0-BBAC-B01E1C019509}" type="presOf" srcId="{DBF318B9-30F4-4072-B993-73475A357CB4}" destId="{3EE39B7D-F082-4901-80B8-4F0D4C19A339}" srcOrd="0" destOrd="1" presId="urn:microsoft.com/office/officeart/2005/8/layout/vList6"/>
    <dgm:cxn modelId="{05BA65A8-ECD4-4F8F-BB59-8E13A524E699}" type="presOf" srcId="{E9E2AC0D-49A2-4D59-9910-7D1BA7F78172}" destId="{3EE39B7D-F082-4901-80B8-4F0D4C19A339}" srcOrd="0" destOrd="0" presId="urn:microsoft.com/office/officeart/2005/8/layout/vList6"/>
    <dgm:cxn modelId="{C399306E-A97F-400B-ABC0-AD414F728958}" srcId="{9679B362-0D54-427D-B844-BBC9762FF8AC}" destId="{744368DD-D69C-4D18-A1F4-845FD233AC74}" srcOrd="0" destOrd="0" parTransId="{7F8AE252-648E-493B-B0C0-3C39A586B9D9}" sibTransId="{65FDA0AF-B269-44B9-AC60-7D4DE7C69A77}"/>
    <dgm:cxn modelId="{7F912ABA-37A5-4D1D-BF4C-52E0AF5715F9}" type="presOf" srcId="{F2E4EC3F-FD33-48A2-AC35-BD09BB5CAC54}" destId="{2B209FA5-BB11-4B6C-BD5C-4B8438AA8E28}" srcOrd="0" destOrd="0" presId="urn:microsoft.com/office/officeart/2005/8/layout/vList6"/>
    <dgm:cxn modelId="{0B9D46FF-32B1-40FA-8FD4-A8DEF266E739}" srcId="{E26C24CE-DDE6-459A-AF57-EA5CFDAC3D54}" destId="{F2E4EC3F-FD33-48A2-AC35-BD09BB5CAC54}" srcOrd="0" destOrd="0" parTransId="{C76D7C71-60AA-43B5-A6F1-ACA8FA9F8EAF}" sibTransId="{94CDB7A1-911D-4D38-8FA0-E96AC89FC0DC}"/>
    <dgm:cxn modelId="{268AFFBF-4D25-4F5E-82CB-D2A81EE52E65}" type="presOf" srcId="{31FE97C3-1215-4082-A7CA-DA617216079D}" destId="{3CA65E96-1D3A-4329-A23B-3C6D9607B9C1}" srcOrd="0" destOrd="0" presId="urn:microsoft.com/office/officeart/2005/8/layout/vList6"/>
    <dgm:cxn modelId="{51D82C1F-64FF-4FF1-A66A-1C4CBFCFD88F}" srcId="{DE89E184-103E-4F1E-941F-6CF31EB624E6}" destId="{E9E2AC0D-49A2-4D59-9910-7D1BA7F78172}" srcOrd="0" destOrd="0" parTransId="{AE3CE17B-F858-44DC-B4C9-CB8D4352A141}" sibTransId="{ED9159AF-DCCA-43C4-B02E-5F967A58D007}"/>
    <dgm:cxn modelId="{680319BC-5F38-48DD-8797-B82FB8B95A4F}" type="presOf" srcId="{3835F267-64B4-4F43-A3AE-3C99C65A720B}" destId="{8EBEA960-C248-4203-BCE6-5380DC926C24}" srcOrd="0" destOrd="0" presId="urn:microsoft.com/office/officeart/2005/8/layout/vList6"/>
    <dgm:cxn modelId="{5606AF21-232C-4331-A298-5103592182EC}" srcId="{3835F267-64B4-4F43-A3AE-3C99C65A720B}" destId="{DFEBF905-3681-48ED-8D3D-703FA4F3254E}" srcOrd="1" destOrd="0" parTransId="{BFD3E304-38CA-41E7-A4E3-63E49FB9DDEA}" sibTransId="{EAD6DA50-1A6E-47F5-9DFA-347CDB9E2606}"/>
    <dgm:cxn modelId="{15775E52-03FA-4C87-AC94-578AFC216289}" srcId="{153BB695-3458-4ADA-B5F0-A397C6BEA045}" destId="{36D50A0B-B829-4A4F-A311-74406883FC37}" srcOrd="2" destOrd="0" parTransId="{D7229FEA-85A6-4318-896B-7EE9FB5AFB9C}" sibTransId="{82D109CF-79BF-475A-8FDE-4BF194431DA1}"/>
    <dgm:cxn modelId="{61FE8479-50A1-4075-8AC1-EBC18C42AF21}" type="presOf" srcId="{36D50A0B-B829-4A4F-A311-74406883FC37}" destId="{BFAD6856-C1D6-4539-A668-C043E9DA5894}" srcOrd="0" destOrd="0" presId="urn:microsoft.com/office/officeart/2005/8/layout/vList6"/>
    <dgm:cxn modelId="{E8FB4341-6D16-430D-B663-896E2DF3D508}" type="presOf" srcId="{DFEBF905-3681-48ED-8D3D-703FA4F3254E}" destId="{3CA65E96-1D3A-4329-A23B-3C6D9607B9C1}" srcOrd="0" destOrd="1" presId="urn:microsoft.com/office/officeart/2005/8/layout/vList6"/>
    <dgm:cxn modelId="{25BCAB5E-9293-4D5B-9C72-9D54EE81C1AC}" type="presOf" srcId="{E26C24CE-DDE6-459A-AF57-EA5CFDAC3D54}" destId="{095CD5C5-8691-4097-9FAB-0813DCF56729}" srcOrd="0" destOrd="0" presId="urn:microsoft.com/office/officeart/2005/8/layout/vList6"/>
    <dgm:cxn modelId="{E81AF652-FD9D-49E9-8C12-6CB6B890001F}" srcId="{153BB695-3458-4ADA-B5F0-A397C6BEA045}" destId="{DE89E184-103E-4F1E-941F-6CF31EB624E6}" srcOrd="1" destOrd="0" parTransId="{BA06C27E-83D6-47BA-9086-BB244158FC72}" sibTransId="{022B3A1C-13C9-4EAD-927E-35E73A73B92E}"/>
    <dgm:cxn modelId="{54D4DFBF-A0EA-49BA-8661-4E62C3A28044}" srcId="{3835F267-64B4-4F43-A3AE-3C99C65A720B}" destId="{31FE97C3-1215-4082-A7CA-DA617216079D}" srcOrd="0" destOrd="0" parTransId="{19D0EEDC-C2A1-45A6-A7CF-B16F4B23D043}" sibTransId="{F817DEC9-532F-4DC9-8743-7C1844E5D3FF}"/>
    <dgm:cxn modelId="{B48DA1E1-B475-4283-BB44-DA894AE4368E}" type="presOf" srcId="{744368DD-D69C-4D18-A1F4-845FD233AC74}" destId="{EA985798-8757-44B2-AA4A-FD482CE4FB30}" srcOrd="0" destOrd="0" presId="urn:microsoft.com/office/officeart/2005/8/layout/vList6"/>
    <dgm:cxn modelId="{EC3EECBB-BF9C-434D-8DAE-1B071D8FB8EA}" type="presParOf" srcId="{C21A12D9-946F-45BF-8401-7AD61FDBAECA}" destId="{2058C617-F258-4A04-9DBB-C3B39517906F}" srcOrd="0" destOrd="0" presId="urn:microsoft.com/office/officeart/2005/8/layout/vList6"/>
    <dgm:cxn modelId="{293E904E-0886-4F38-A1E3-F01C21FA6049}" type="presParOf" srcId="{2058C617-F258-4A04-9DBB-C3B39517906F}" destId="{095CD5C5-8691-4097-9FAB-0813DCF56729}" srcOrd="0" destOrd="0" presId="urn:microsoft.com/office/officeart/2005/8/layout/vList6"/>
    <dgm:cxn modelId="{B402F47E-1A53-49C2-8F99-8DCACBDBCC77}" type="presParOf" srcId="{2058C617-F258-4A04-9DBB-C3B39517906F}" destId="{2B209FA5-BB11-4B6C-BD5C-4B8438AA8E28}" srcOrd="1" destOrd="0" presId="urn:microsoft.com/office/officeart/2005/8/layout/vList6"/>
    <dgm:cxn modelId="{A3906D95-03BC-4D6D-9531-95DE466CE518}" type="presParOf" srcId="{C21A12D9-946F-45BF-8401-7AD61FDBAECA}" destId="{063861E1-2071-411C-ABEE-7035396F37B2}" srcOrd="1" destOrd="0" presId="urn:microsoft.com/office/officeart/2005/8/layout/vList6"/>
    <dgm:cxn modelId="{8D0EA93D-534F-4A92-926C-A06A24CF599A}" type="presParOf" srcId="{C21A12D9-946F-45BF-8401-7AD61FDBAECA}" destId="{D24BE5F8-C653-4666-84E8-4297B65BD891}" srcOrd="2" destOrd="0" presId="urn:microsoft.com/office/officeart/2005/8/layout/vList6"/>
    <dgm:cxn modelId="{DAC0115F-4560-4EF4-A32E-458EF52282CB}" type="presParOf" srcId="{D24BE5F8-C653-4666-84E8-4297B65BD891}" destId="{EE40F538-9F54-4849-9A0A-8A75695A493B}" srcOrd="0" destOrd="0" presId="urn:microsoft.com/office/officeart/2005/8/layout/vList6"/>
    <dgm:cxn modelId="{D9E14F82-C6EB-4C06-9241-58EA8813F5E1}" type="presParOf" srcId="{D24BE5F8-C653-4666-84E8-4297B65BD891}" destId="{3EE39B7D-F082-4901-80B8-4F0D4C19A339}" srcOrd="1" destOrd="0" presId="urn:microsoft.com/office/officeart/2005/8/layout/vList6"/>
    <dgm:cxn modelId="{5C771637-B7E7-4464-8D06-BE500DC71AF4}" type="presParOf" srcId="{C21A12D9-946F-45BF-8401-7AD61FDBAECA}" destId="{CE1EA2E5-D026-48FF-85DE-960898D361D7}" srcOrd="3" destOrd="0" presId="urn:microsoft.com/office/officeart/2005/8/layout/vList6"/>
    <dgm:cxn modelId="{64CD4AD8-C312-41F5-944D-A18429EA3E04}" type="presParOf" srcId="{C21A12D9-946F-45BF-8401-7AD61FDBAECA}" destId="{79A03207-34B6-4669-A1AC-4E8446F097C9}" srcOrd="4" destOrd="0" presId="urn:microsoft.com/office/officeart/2005/8/layout/vList6"/>
    <dgm:cxn modelId="{E458C51F-0E77-4093-8F08-9B1EE0739D45}" type="presParOf" srcId="{79A03207-34B6-4669-A1AC-4E8446F097C9}" destId="{BFAD6856-C1D6-4539-A668-C043E9DA5894}" srcOrd="0" destOrd="0" presId="urn:microsoft.com/office/officeart/2005/8/layout/vList6"/>
    <dgm:cxn modelId="{56E539EF-ACDB-4BEA-9778-0AFE182CCD62}" type="presParOf" srcId="{79A03207-34B6-4669-A1AC-4E8446F097C9}" destId="{808759C8-FA51-4D1B-8E91-24A362AC2C0A}" srcOrd="1" destOrd="0" presId="urn:microsoft.com/office/officeart/2005/8/layout/vList6"/>
    <dgm:cxn modelId="{0A74DA17-BA88-4535-A804-BB352949FE88}" type="presParOf" srcId="{C21A12D9-946F-45BF-8401-7AD61FDBAECA}" destId="{EE8CD1AC-2844-4A27-BDE2-0B70BCBEDAA2}" srcOrd="5" destOrd="0" presId="urn:microsoft.com/office/officeart/2005/8/layout/vList6"/>
    <dgm:cxn modelId="{62FCDD60-E25B-47C5-94D9-32C7DC9425F9}" type="presParOf" srcId="{C21A12D9-946F-45BF-8401-7AD61FDBAECA}" destId="{D8091222-2148-47B6-80AC-2A4764C1EF0B}" srcOrd="6" destOrd="0" presId="urn:microsoft.com/office/officeart/2005/8/layout/vList6"/>
    <dgm:cxn modelId="{6517B129-4E91-4A33-A9AB-8ED3903C667C}" type="presParOf" srcId="{D8091222-2148-47B6-80AC-2A4764C1EF0B}" destId="{8EBEA960-C248-4203-BCE6-5380DC926C24}" srcOrd="0" destOrd="0" presId="urn:microsoft.com/office/officeart/2005/8/layout/vList6"/>
    <dgm:cxn modelId="{05529E97-20C4-415A-A63F-08AF920D5BDF}" type="presParOf" srcId="{D8091222-2148-47B6-80AC-2A4764C1EF0B}" destId="{3CA65E96-1D3A-4329-A23B-3C6D9607B9C1}" srcOrd="1" destOrd="0" presId="urn:microsoft.com/office/officeart/2005/8/layout/vList6"/>
    <dgm:cxn modelId="{0CC6193F-AABA-4216-81CA-73069266FA06}" type="presParOf" srcId="{C21A12D9-946F-45BF-8401-7AD61FDBAECA}" destId="{D9E8DC0B-7544-4DD4-9B11-56E5EB504A4B}" srcOrd="7" destOrd="0" presId="urn:microsoft.com/office/officeart/2005/8/layout/vList6"/>
    <dgm:cxn modelId="{9626CB09-34A8-4B6F-80AA-8F412F6EFF4C}" type="presParOf" srcId="{C21A12D9-946F-45BF-8401-7AD61FDBAECA}" destId="{D4D65853-6EF7-453A-AB7A-6A7B6874518A}" srcOrd="8" destOrd="0" presId="urn:microsoft.com/office/officeart/2005/8/layout/vList6"/>
    <dgm:cxn modelId="{7424333E-8A0A-4FD5-BBBD-CBB2BC9FAB38}" type="presParOf" srcId="{D4D65853-6EF7-453A-AB7A-6A7B6874518A}" destId="{BC89EEE3-F093-40E8-A92D-7A31C00EC1ED}" srcOrd="0" destOrd="0" presId="urn:microsoft.com/office/officeart/2005/8/layout/vList6"/>
    <dgm:cxn modelId="{8C2DA11D-6CE1-472A-827E-CFE086BBA663}" type="presParOf" srcId="{D4D65853-6EF7-453A-AB7A-6A7B6874518A}" destId="{EA985798-8757-44B2-AA4A-FD482CE4FB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B74B-1D8C-4446-9A1A-70BFDAD9C77A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47D8E-6E97-40C2-B062-8A7E7A6653E1}">
      <dsp:nvSpPr>
        <dsp:cNvPr id="0" name=""/>
        <dsp:cNvSpPr/>
      </dsp:nvSpPr>
      <dsp:spPr>
        <a:xfrm>
          <a:off x="940983" y="2594"/>
          <a:ext cx="8990416" cy="1888874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1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About the Institution – General – Campus (</a:t>
          </a:r>
          <a:r>
            <a:rPr lang="en-US" sz="1800" b="0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Video</a:t>
          </a:r>
          <a:r>
            <a:rPr lang="en-US" sz="1800" b="1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-</a:t>
          </a:r>
          <a:r>
            <a:rPr lang="en-US" sz="1800" b="0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Sky view</a:t>
          </a:r>
          <a:r>
            <a:rPr lang="en-US" sz="1800" b="1" kern="1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Admissions (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interactive session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life (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Hostels – facilities (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Beyond teaching –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fests – Innovation day, AFOSEC, </a:t>
          </a:r>
          <a:r>
            <a:rPr lang="en-US" sz="1800" b="1" kern="1200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etc</a:t>
          </a:r>
          <a:endParaRPr lang="en-IN" sz="1800" b="1" kern="1200" dirty="0">
            <a:solidFill>
              <a:schemeClr val="bg1"/>
            </a:solidFill>
            <a:latin typeface="+mn-lt"/>
          </a:endParaRPr>
        </a:p>
      </dsp:txBody>
      <dsp:txXfrm>
        <a:off x="940983" y="2594"/>
        <a:ext cx="8990416" cy="1888874"/>
      </dsp:txXfrm>
    </dsp:sp>
    <dsp:sp modelId="{DDAC3741-8BE8-4386-AC3A-9A27FD0C30D7}">
      <dsp:nvSpPr>
        <dsp:cNvPr id="0" name=""/>
        <dsp:cNvSpPr/>
      </dsp:nvSpPr>
      <dsp:spPr>
        <a:xfrm>
          <a:off x="78608" y="105301"/>
          <a:ext cx="1404317" cy="16834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3C272-A330-45E9-9F9B-D68BE79D5479}">
      <dsp:nvSpPr>
        <dsp:cNvPr id="0" name=""/>
        <dsp:cNvSpPr/>
      </dsp:nvSpPr>
      <dsp:spPr>
        <a:xfrm>
          <a:off x="835746" y="2362194"/>
          <a:ext cx="9095653" cy="1855377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1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Showcasing its strengths through….</a:t>
          </a:r>
          <a:endParaRPr lang="en-IN" sz="1800" b="1" kern="1200" dirty="0" smtClean="0">
            <a:solidFill>
              <a:srgbClr val="FFFF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Innovations / Hackathons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Product developments - Product Exhibitions on IITs/NITs platforms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Prominent Publications &amp; Patents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Placements </a:t>
          </a:r>
          <a:endParaRPr lang="en-US" sz="1800" b="1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Student awards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Faculty Awards</a:t>
          </a:r>
        </a:p>
      </dsp:txBody>
      <dsp:txXfrm>
        <a:off x="835746" y="2362194"/>
        <a:ext cx="9095653" cy="1855377"/>
      </dsp:txXfrm>
    </dsp:sp>
    <dsp:sp modelId="{CBD22F57-F629-40DD-817F-1219EF45D43E}">
      <dsp:nvSpPr>
        <dsp:cNvPr id="0" name=""/>
        <dsp:cNvSpPr/>
      </dsp:nvSpPr>
      <dsp:spPr>
        <a:xfrm>
          <a:off x="0" y="2438403"/>
          <a:ext cx="1425844" cy="16640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B74B-1D8C-4446-9A1A-70BFDAD9C77A}">
      <dsp:nvSpPr>
        <dsp:cNvPr id="0" name=""/>
        <dsp:cNvSpPr/>
      </dsp:nvSpPr>
      <dsp:spPr>
        <a:xfrm>
          <a:off x="-5287584" y="-809800"/>
          <a:ext cx="6296345" cy="629634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47D8E-6E97-40C2-B062-8A7E7A6653E1}">
      <dsp:nvSpPr>
        <dsp:cNvPr id="0" name=""/>
        <dsp:cNvSpPr/>
      </dsp:nvSpPr>
      <dsp:spPr>
        <a:xfrm>
          <a:off x="917383" y="77947"/>
          <a:ext cx="9014016" cy="1247128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E-Content-Lectures:</a:t>
          </a:r>
          <a:r>
            <a:rPr lang="en-US" sz="1800" b="1" kern="1200" dirty="0" smtClean="0">
              <a:solidFill>
                <a:schemeClr val="bg1"/>
              </a:solidFill>
            </a:rPr>
            <a:t> Enthusiastic-Presentations by selective faculty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E-content of very recent &amp; emerging trends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Synchronous/Asynchronous interactions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88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Maintenance of audience with follow-up  through answering queries /Feedback</a:t>
          </a:r>
          <a:endParaRPr lang="en-IN" sz="1800" kern="1200" dirty="0">
            <a:solidFill>
              <a:schemeClr val="bg1"/>
            </a:solidFill>
          </a:endParaRPr>
        </a:p>
      </dsp:txBody>
      <dsp:txXfrm>
        <a:off x="917383" y="77947"/>
        <a:ext cx="9014016" cy="1247128"/>
      </dsp:txXfrm>
    </dsp:sp>
    <dsp:sp modelId="{DDAC3741-8BE8-4386-AC3A-9A27FD0C30D7}">
      <dsp:nvSpPr>
        <dsp:cNvPr id="0" name=""/>
        <dsp:cNvSpPr/>
      </dsp:nvSpPr>
      <dsp:spPr>
        <a:xfrm>
          <a:off x="132950" y="77943"/>
          <a:ext cx="1040341" cy="1247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3C272-A330-45E9-9F9B-D68BE79D5479}">
      <dsp:nvSpPr>
        <dsp:cNvPr id="0" name=""/>
        <dsp:cNvSpPr/>
      </dsp:nvSpPr>
      <dsp:spPr>
        <a:xfrm>
          <a:off x="1025382" y="1451404"/>
          <a:ext cx="8877729" cy="17148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FFFF00"/>
              </a:solidFill>
              <a:effectLst/>
              <a:latin typeface="+mn-lt"/>
              <a:cs typeface="Times New Roman" pitchFamily="18" charset="0"/>
            </a:rPr>
            <a:t>Students’ Experiences: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Acquiring Knowledge &amp; Skill in VRSEC campus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Gold medal receiver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Getting placement with high package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Innovator ….Start-up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entrepreneur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 feed - back how VRSEC is different from others</a:t>
          </a:r>
          <a:endParaRPr lang="en-IN" sz="1800" b="1" kern="1200" dirty="0">
            <a:solidFill>
              <a:schemeClr val="bg1"/>
            </a:solidFill>
            <a:latin typeface="+mn-lt"/>
          </a:endParaRPr>
        </a:p>
      </dsp:txBody>
      <dsp:txXfrm>
        <a:off x="1025382" y="1451404"/>
        <a:ext cx="8877729" cy="1714803"/>
      </dsp:txXfrm>
    </dsp:sp>
    <dsp:sp modelId="{CBD22F57-F629-40DD-817F-1219EF45D43E}">
      <dsp:nvSpPr>
        <dsp:cNvPr id="0" name=""/>
        <dsp:cNvSpPr/>
      </dsp:nvSpPr>
      <dsp:spPr>
        <a:xfrm>
          <a:off x="380999" y="1636860"/>
          <a:ext cx="1041429" cy="13250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2130-ACFE-42CC-AF62-4613E4D47A56}">
      <dsp:nvSpPr>
        <dsp:cNvPr id="0" name=""/>
        <dsp:cNvSpPr/>
      </dsp:nvSpPr>
      <dsp:spPr>
        <a:xfrm>
          <a:off x="685770" y="3305144"/>
          <a:ext cx="9217728" cy="1275694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800" b="1" kern="1200" dirty="0" smtClean="0">
              <a:solidFill>
                <a:srgbClr val="FFC000"/>
              </a:solidFill>
            </a:rPr>
            <a:t>Alumni:</a:t>
          </a:r>
          <a:r>
            <a:rPr lang="en-IN" sz="1800" b="1" kern="1200" dirty="0" smtClean="0"/>
            <a:t> Alumni meets in India &amp; Alumni meets across the Globe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800" b="1" kern="1200" dirty="0" smtClean="0"/>
            <a:t>Alumni Contributions to the Institution….Innovative Labs on their Names / Scholarships / Internships / Placements / Knowledge sharing / etc.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800" b="1" kern="1200" dirty="0" smtClean="0">
              <a:solidFill>
                <a:srgbClr val="FFFF00"/>
              </a:solidFill>
            </a:rPr>
            <a:t>Honour to Prominent Alumni who contributed to the Society &amp; Institute, etc.</a:t>
          </a:r>
          <a:endParaRPr lang="en-IN" sz="1800" b="1" kern="1200" dirty="0" smtClean="0"/>
        </a:p>
      </dsp:txBody>
      <dsp:txXfrm>
        <a:off x="685770" y="3305144"/>
        <a:ext cx="9217728" cy="1275694"/>
      </dsp:txXfrm>
    </dsp:sp>
    <dsp:sp modelId="{A168F199-702D-40FE-A8F7-890F25010EAB}">
      <dsp:nvSpPr>
        <dsp:cNvPr id="0" name=""/>
        <dsp:cNvSpPr/>
      </dsp:nvSpPr>
      <dsp:spPr>
        <a:xfrm>
          <a:off x="1983" y="3249343"/>
          <a:ext cx="1101057" cy="12715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09FA5-BB11-4B6C-BD5C-4B8438AA8E28}">
      <dsp:nvSpPr>
        <dsp:cNvPr id="0" name=""/>
        <dsp:cNvSpPr/>
      </dsp:nvSpPr>
      <dsp:spPr>
        <a:xfrm>
          <a:off x="4081331" y="0"/>
          <a:ext cx="6662868" cy="70658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prstClr val="black"/>
              </a:solidFill>
            </a:rPr>
            <a:t>Featuring discussions, interviews, and presentations by prominent figures in academia and industry. </a:t>
          </a:r>
          <a:endParaRPr lang="en-IN" sz="2000" kern="1200" dirty="0"/>
        </a:p>
      </dsp:txBody>
      <dsp:txXfrm>
        <a:off x="4081331" y="88323"/>
        <a:ext cx="6397900" cy="529936"/>
      </dsp:txXfrm>
    </dsp:sp>
    <dsp:sp modelId="{095CD5C5-8691-4097-9FAB-0813DCF56729}">
      <dsp:nvSpPr>
        <dsp:cNvPr id="0" name=""/>
        <dsp:cNvSpPr/>
      </dsp:nvSpPr>
      <dsp:spPr>
        <a:xfrm>
          <a:off x="0" y="0"/>
          <a:ext cx="4071028" cy="706582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prstClr val="black"/>
              </a:solidFill>
            </a:rPr>
            <a:t>Thought Leadership Series</a:t>
          </a:r>
          <a:endParaRPr lang="en-IN" sz="2400" kern="1200" dirty="0"/>
        </a:p>
      </dsp:txBody>
      <dsp:txXfrm>
        <a:off x="34492" y="34492"/>
        <a:ext cx="4002044" cy="637598"/>
      </dsp:txXfrm>
    </dsp:sp>
    <dsp:sp modelId="{3EE39B7D-F082-4901-80B8-4F0D4C19A339}">
      <dsp:nvSpPr>
        <dsp:cNvPr id="0" name=""/>
        <dsp:cNvSpPr/>
      </dsp:nvSpPr>
      <dsp:spPr>
        <a:xfrm>
          <a:off x="4085793" y="780310"/>
          <a:ext cx="6617417" cy="70658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</a:rPr>
            <a:t>Discuss joint projects, internships, and opportunities for students to engage with the industry. </a:t>
          </a:r>
          <a:endParaRPr lang="en-US" sz="2000" kern="1200" dirty="0">
            <a:solidFill>
              <a:prstClr val="black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85793" y="868633"/>
        <a:ext cx="6352449" cy="529936"/>
      </dsp:txXfrm>
    </dsp:sp>
    <dsp:sp modelId="{EE40F538-9F54-4849-9A0A-8A75695A493B}">
      <dsp:nvSpPr>
        <dsp:cNvPr id="0" name=""/>
        <dsp:cNvSpPr/>
      </dsp:nvSpPr>
      <dsp:spPr>
        <a:xfrm>
          <a:off x="34993" y="826669"/>
          <a:ext cx="4044804" cy="70658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Industry Partnerships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9485" y="861161"/>
        <a:ext cx="3975820" cy="637598"/>
      </dsp:txXfrm>
    </dsp:sp>
    <dsp:sp modelId="{808759C8-FA51-4D1B-8E91-24A362AC2C0A}">
      <dsp:nvSpPr>
        <dsp:cNvPr id="0" name=""/>
        <dsp:cNvSpPr/>
      </dsp:nvSpPr>
      <dsp:spPr>
        <a:xfrm>
          <a:off x="4114807" y="1557551"/>
          <a:ext cx="6627055" cy="108671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prstClr val="black"/>
              </a:solidFill>
            </a:rPr>
            <a:t>Highlights of Collaborations with international universities &amp; organizations, joint research projects and global initiatives</a:t>
          </a:r>
          <a:endParaRPr lang="en-IN" sz="2000" kern="1200" dirty="0">
            <a:solidFill>
              <a:prstClr val="black"/>
            </a:solidFill>
          </a:endParaRPr>
        </a:p>
      </dsp:txBody>
      <dsp:txXfrm>
        <a:off x="4114807" y="1693391"/>
        <a:ext cx="6219537" cy="815037"/>
      </dsp:txXfrm>
    </dsp:sp>
    <dsp:sp modelId="{BFAD6856-C1D6-4539-A668-C043E9DA5894}">
      <dsp:nvSpPr>
        <dsp:cNvPr id="0" name=""/>
        <dsp:cNvSpPr/>
      </dsp:nvSpPr>
      <dsp:spPr>
        <a:xfrm>
          <a:off x="0" y="1757305"/>
          <a:ext cx="4112469" cy="70658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prstClr val="black"/>
              </a:solidFill>
            </a:rPr>
            <a:t>International Collaborations</a:t>
          </a:r>
          <a:endParaRPr lang="en-IN" sz="2400" kern="1200" dirty="0"/>
        </a:p>
      </dsp:txBody>
      <dsp:txXfrm>
        <a:off x="34492" y="1791797"/>
        <a:ext cx="4043485" cy="637598"/>
      </dsp:txXfrm>
    </dsp:sp>
    <dsp:sp modelId="{3CA65E96-1D3A-4329-A23B-3C6D9607B9C1}">
      <dsp:nvSpPr>
        <dsp:cNvPr id="0" name=""/>
        <dsp:cNvSpPr/>
      </dsp:nvSpPr>
      <dsp:spPr>
        <a:xfrm>
          <a:off x="4114796" y="2654096"/>
          <a:ext cx="6625316" cy="102575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</a:rPr>
            <a:t>Optimize video titles and tags with relevant keywords to improve search engine visibility and to find the institute more easily. </a:t>
          </a:r>
          <a:endParaRPr lang="en-US" sz="2000" kern="1200" dirty="0">
            <a:solidFill>
              <a:prstClr val="black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114796" y="2782316"/>
        <a:ext cx="6240656" cy="769319"/>
      </dsp:txXfrm>
    </dsp:sp>
    <dsp:sp modelId="{8EBEA960-C248-4203-BCE6-5380DC926C24}">
      <dsp:nvSpPr>
        <dsp:cNvPr id="0" name=""/>
        <dsp:cNvSpPr/>
      </dsp:nvSpPr>
      <dsp:spPr>
        <a:xfrm>
          <a:off x="2026" y="2732025"/>
          <a:ext cx="4110709" cy="91256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SE Optimization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574" y="2776573"/>
        <a:ext cx="4021613" cy="823469"/>
      </dsp:txXfrm>
    </dsp:sp>
    <dsp:sp modelId="{EA985798-8757-44B2-AA4A-FD482CE4FB30}">
      <dsp:nvSpPr>
        <dsp:cNvPr id="0" name=""/>
        <dsp:cNvSpPr/>
      </dsp:nvSpPr>
      <dsp:spPr>
        <a:xfrm>
          <a:off x="4098202" y="3720901"/>
          <a:ext cx="6578431" cy="88242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>
              <a:solidFill>
                <a:prstClr val="black"/>
              </a:solidFill>
            </a:rPr>
            <a:t>Create a cohesive online presence to reinforce the institute's brand. </a:t>
          </a:r>
          <a:endParaRPr lang="en-IN" sz="2000" kern="1200" dirty="0">
            <a:solidFill>
              <a:prstClr val="black"/>
            </a:solidFill>
          </a:endParaRPr>
        </a:p>
      </dsp:txBody>
      <dsp:txXfrm>
        <a:off x="4098202" y="3831205"/>
        <a:ext cx="6247520" cy="661821"/>
      </dsp:txXfrm>
    </dsp:sp>
    <dsp:sp modelId="{BC89EEE3-F093-40E8-A92D-7A31C00EC1ED}">
      <dsp:nvSpPr>
        <dsp:cNvPr id="0" name=""/>
        <dsp:cNvSpPr/>
      </dsp:nvSpPr>
      <dsp:spPr>
        <a:xfrm>
          <a:off x="0" y="3731217"/>
          <a:ext cx="4114788" cy="899203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prstClr val="black"/>
              </a:solidFill>
            </a:rPr>
            <a:t>Cross-Promotion</a:t>
          </a:r>
          <a:endParaRPr lang="en-IN" sz="2400" kern="1200" dirty="0"/>
        </a:p>
      </dsp:txBody>
      <dsp:txXfrm>
        <a:off x="43895" y="3775112"/>
        <a:ext cx="4026998" cy="811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0.34028</cdr:x>
      <cdr:y>0.01157</cdr:y>
    </cdr:from>
    <cdr:to>
      <cdr:x>0.65128</cdr:x>
      <cdr:y>0.16244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5750" y="31750"/>
          <a:ext cx="1421890" cy="413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CE-Patents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0.01852</cdr:y>
    </cdr:from>
    <cdr:to>
      <cdr:x>1</cdr:x>
      <cdr:y>0.13792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6664273" cy="327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 smtClean="0">
              <a:solidFill>
                <a:schemeClr val="tx1"/>
              </a:solidFill>
            </a:rPr>
            <a:t>IT -SCI </a:t>
          </a:r>
          <a:r>
            <a:rPr lang="en-IN" sz="1400" b="1" dirty="0">
              <a:solidFill>
                <a:schemeClr val="tx1"/>
              </a:solidFill>
            </a:rPr>
            <a:t>equivalent  publications (both faculty &amp; students) per faculty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0.34236</cdr:x>
      <cdr:y>0.01852</cdr:y>
    </cdr:from>
    <cdr:to>
      <cdr:x>0.65277</cdr:x>
      <cdr:y>0.14694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5275" y="50800"/>
          <a:ext cx="1419207" cy="35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/>
            <a:t>EIE-Patents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0.01939</cdr:y>
    </cdr:from>
    <cdr:to>
      <cdr:x>1</cdr:x>
      <cdr:y>0.14103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7623"/>
          <a:ext cx="5972176" cy="361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 smtClean="0">
              <a:solidFill>
                <a:schemeClr val="tx1"/>
              </a:solidFill>
            </a:rPr>
            <a:t>EIE </a:t>
          </a:r>
          <a:r>
            <a:rPr lang="en-IN" sz="1600" b="1" dirty="0">
              <a:solidFill>
                <a:schemeClr val="tx1"/>
              </a:solidFill>
            </a:rPr>
            <a:t>-SCI equivalent  publications (both faculty &amp; students) per faculty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0.15903</cdr:x>
      <cdr:y>0.03241</cdr:y>
    </cdr:from>
    <cdr:to>
      <cdr:x>0.88417</cdr:x>
      <cdr:y>0.12848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075" y="88900"/>
          <a:ext cx="3315340" cy="2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EEE</a:t>
          </a:r>
          <a:r>
            <a:rPr lang="en-IN" sz="1400" b="1" baseline="0" dirty="0"/>
            <a:t> </a:t>
          </a:r>
          <a:r>
            <a:rPr lang="en-IN" sz="1400" b="1" dirty="0"/>
            <a:t>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0.11528</cdr:x>
      <cdr:y>0.03588</cdr:y>
    </cdr:from>
    <cdr:to>
      <cdr:x>0.92931</cdr:x>
      <cdr:y>0.16667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050" y="98424"/>
          <a:ext cx="3721748" cy="35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CE-Scopus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0.08611</cdr:x>
      <cdr:y>0.04282</cdr:y>
    </cdr:from>
    <cdr:to>
      <cdr:x>0.90014</cdr:x>
      <cdr:y>0.16458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236" y="76041"/>
          <a:ext cx="3008411" cy="21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ME-Scopus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0.05808</cdr:x>
      <cdr:y>0.03448</cdr:y>
    </cdr:from>
    <cdr:to>
      <cdr:x>0.95859</cdr:x>
      <cdr:y>0.17021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348" y="68036"/>
          <a:ext cx="3276600" cy="26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IT-Scopus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0.09098</cdr:x>
      <cdr:y>0</cdr:y>
    </cdr:from>
    <cdr:to>
      <cdr:x>0.97519</cdr:x>
      <cdr:y>0.15577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9293" y="0"/>
          <a:ext cx="3200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CSE-Scopus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0.15694</cdr:x>
      <cdr:y>0.04282</cdr:y>
    </cdr:from>
    <cdr:to>
      <cdr:x>0.88208</cdr:x>
      <cdr:y>0.13889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7550" y="117475"/>
          <a:ext cx="3315334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ECE</a:t>
          </a:r>
          <a:r>
            <a:rPr lang="en-IN" sz="1400" b="1" baseline="0" dirty="0"/>
            <a:t> </a:t>
          </a:r>
          <a:r>
            <a:rPr lang="en-IN" sz="1400" b="1" dirty="0"/>
            <a:t>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0.08819</cdr:x>
      <cdr:y>5.96517E-7</cdr:y>
    </cdr:from>
    <cdr:to>
      <cdr:x>0.9686</cdr:x>
      <cdr:y>0.15733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923" y="1"/>
          <a:ext cx="3253745" cy="263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EIE-Scopus</a:t>
          </a:r>
          <a:r>
            <a:rPr lang="en-IN" sz="1400" b="1" baseline="0" dirty="0"/>
            <a:t> equivalent</a:t>
          </a:r>
          <a:r>
            <a:rPr lang="en-IN" sz="1400" b="1" dirty="0"/>
            <a:t> Student publications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0.00936</cdr:x>
      <cdr:y>0.01325</cdr:y>
    </cdr:from>
    <cdr:to>
      <cdr:x>0.99617</cdr:x>
      <cdr:y>0.16362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784" y="32657"/>
          <a:ext cx="5562600" cy="370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</a:rPr>
            <a:t>C</a:t>
          </a:r>
          <a:r>
            <a:rPr lang="en-IN" sz="1400" b="1" dirty="0" smtClean="0">
              <a:solidFill>
                <a:schemeClr val="tx1"/>
              </a:solidFill>
            </a:rPr>
            <a:t>E-SCI </a:t>
          </a:r>
          <a:r>
            <a:rPr lang="en-IN" sz="1400" b="1" dirty="0">
              <a:solidFill>
                <a:schemeClr val="tx1"/>
              </a:solidFill>
            </a:rPr>
            <a:t>equivalent  publications (both faculty &amp; students) per faculty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0.38366</cdr:x>
      <cdr:y>0.90698</cdr:y>
    </cdr:from>
    <cdr:to>
      <cdr:x>0.63345</cdr:x>
      <cdr:y>0.99128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1075" y="2971801"/>
          <a:ext cx="1465619" cy="27622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N" sz="1600" b="1">
            <a:solidFill>
              <a:srgbClr val="FF0000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0.27784</cdr:x>
      <cdr:y>0</cdr:y>
    </cdr:from>
    <cdr:to>
      <cdr:x>0.75284</cdr:x>
      <cdr:y>0.11538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4463" y="0"/>
          <a:ext cx="163176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800" b="1" dirty="0"/>
            <a:t>Patents - 2022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0.39394</cdr:x>
      <cdr:y>0.00358</cdr:y>
    </cdr:from>
    <cdr:to>
      <cdr:x>0.71568</cdr:x>
      <cdr:y>0.14132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6300" y="9525"/>
          <a:ext cx="1752964" cy="36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/>
            <a:t>Patents - 2020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0.38128</cdr:x>
      <cdr:y>0.01833</cdr:y>
    </cdr:from>
    <cdr:to>
      <cdr:x>0.70191</cdr:x>
      <cdr:y>0.13527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1" y="50800"/>
          <a:ext cx="1762125" cy="324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/>
            <a:t>Patents - 2021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0.2875</cdr:x>
      <cdr:y>0.00694</cdr:y>
    </cdr:from>
    <cdr:to>
      <cdr:x>0.7625</cdr:x>
      <cdr:y>0.1251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450" y="19050"/>
          <a:ext cx="2171700" cy="324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2000" b="1" dirty="0"/>
            <a:t> 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0.77536</cdr:x>
      <cdr:y>0.8931</cdr:y>
    </cdr:from>
    <cdr:to>
      <cdr:x>0.82188</cdr:x>
      <cdr:y>0.96729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8153400" y="3334651"/>
          <a:ext cx="489185" cy="2770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dirty="0" smtClean="0">
              <a:solidFill>
                <a:srgbClr val="FF0000"/>
              </a:solidFill>
            </a:rPr>
            <a:t>17 %</a:t>
          </a:r>
          <a:endParaRPr lang="en-IN" sz="12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0.36957</cdr:x>
      <cdr:y>4.66389E-7</cdr:y>
    </cdr:from>
    <cdr:to>
      <cdr:x>0.68174</cdr:x>
      <cdr:y>0.14297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95400" y="1"/>
          <a:ext cx="1094219" cy="306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/>
            <a:t>ME-Patents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0.01852</cdr:y>
    </cdr:from>
    <cdr:to>
      <cdr:x>1</cdr:x>
      <cdr:y>0.16495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329"/>
          <a:ext cx="6238876" cy="40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 smtClean="0">
              <a:solidFill>
                <a:schemeClr val="tx1"/>
              </a:solidFill>
            </a:rPr>
            <a:t>ME-SCI </a:t>
          </a:r>
          <a:r>
            <a:rPr lang="en-IN" sz="1400" b="1" dirty="0">
              <a:solidFill>
                <a:schemeClr val="tx1"/>
              </a:solidFill>
            </a:rPr>
            <a:t>equivalent  publications (both faculty &amp; students) per faculty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0.38298</cdr:x>
      <cdr:y>0</cdr:y>
    </cdr:from>
    <cdr:to>
      <cdr:x>0.69339</cdr:x>
      <cdr:y>0.12842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0"/>
          <a:ext cx="1111703" cy="273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EEE-Patents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0.00879</cdr:x>
      <cdr:y>0.01839</cdr:y>
    </cdr:from>
    <cdr:to>
      <cdr:x>0.96925</cdr:x>
      <cdr:y>0.13455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5553075" cy="320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 smtClean="0">
              <a:solidFill>
                <a:schemeClr val="tx1"/>
              </a:solidFill>
            </a:rPr>
            <a:t>EEE-SCI </a:t>
          </a:r>
          <a:r>
            <a:rPr lang="en-IN" sz="1400" b="1" dirty="0">
              <a:solidFill>
                <a:schemeClr val="tx1"/>
              </a:solidFill>
            </a:rPr>
            <a:t>equivalent  publications (both faculty &amp; students) per faculty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0.45003</cdr:x>
      <cdr:y>0</cdr:y>
    </cdr:from>
    <cdr:to>
      <cdr:x>0.76044</cdr:x>
      <cdr:y>0.1169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7436" y="0"/>
          <a:ext cx="1088049" cy="23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ECE-Patents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0.01802</cdr:y>
    </cdr:from>
    <cdr:to>
      <cdr:x>1</cdr:x>
      <cdr:y>0.13339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5495924" cy="325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 smtClean="0">
              <a:solidFill>
                <a:schemeClr val="tx1"/>
              </a:solidFill>
            </a:rPr>
            <a:t>ECE-SCI </a:t>
          </a:r>
          <a:r>
            <a:rPr lang="en-IN" sz="1600" b="1" dirty="0">
              <a:solidFill>
                <a:schemeClr val="tx1"/>
              </a:solidFill>
            </a:rPr>
            <a:t>equivalent  publications (both faculty &amp; students) per faculty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0.37569</cdr:x>
      <cdr:y>0.00463</cdr:y>
    </cdr:from>
    <cdr:to>
      <cdr:x>0.68611</cdr:x>
      <cdr:y>0.1369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7675" y="12700"/>
          <a:ext cx="1419207" cy="362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/>
            <a:t>IT-Patents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4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3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6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2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87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93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52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410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8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50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0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CE%20R&amp;D%20Engg-H.xlsx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E%20R&amp;D%20Engg-H.xlsx" TargetMode="Externa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EE%20R&amp;D%20Engg-H.xlsx" TargetMode="Externa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CE%20R&amp;D%20Engg-H.xlsx" TargetMode="Externa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CSE%20R&amp;D%20Engg-H.xlsx" TargetMode="Externa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IE%20R&amp;D%20Engg-H.xlsx" TargetMode="Externa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image" Target="../media/image9.png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2800" b="1" ker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ort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5" y="1463879"/>
            <a:ext cx="7567672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3238374"/>
            <a:ext cx="4660982" cy="450389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9999" y="3237612"/>
            <a:ext cx="4660983" cy="451151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6113" y="3238375"/>
            <a:ext cx="52864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IN" sz="2800" b="1" baseline="30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April</a:t>
            </a: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endParaRPr lang="en-IN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endParaRPr sz="13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12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15</a:t>
            </a:r>
            <a:r>
              <a:rPr lang="en-IN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April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2024</a:t>
            </a:r>
            <a:r>
              <a:rPr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2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College - SAHE</a:t>
            </a:r>
            <a:endParaRPr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                                                </a:t>
            </a:r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WELCOME</a:t>
            </a:r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   </a:t>
            </a:r>
            <a:r>
              <a:rPr lang="en-US" sz="1400" b="1" dirty="0" smtClean="0">
                <a:latin typeface="Garamond" pitchFamily="18" charset="0"/>
                <a:cs typeface="Garamond"/>
              </a:rPr>
              <a:t> </a:t>
            </a:r>
            <a:endParaRPr lang="en-US" sz="1400" b="1" dirty="0">
              <a:latin typeface="Garamond" pitchFamily="18" charset="0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16034" y="4515325"/>
            <a:ext cx="5179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V.R. Siddhartha Engineering College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3469" y="5015823"/>
            <a:ext cx="7544218" cy="43088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Siddhartha Academy of Higher Education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deemed to be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268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IQAC meeting,  15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April 2024. V R Siddhartha Engineering College - SAHE</a:t>
            </a:r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1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.   Multidisciplinary and Holistic Education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011" y="1826572"/>
            <a:ext cx="5248589" cy="4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2</a:t>
            </a:r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Digital Empowerment and Online 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056" y="2289655"/>
            <a:ext cx="1074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3.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Skill Development and Employability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725260" y="10668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669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569" y="2684879"/>
            <a:ext cx="5133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4.   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Research, Innovation and Entrepreneurship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722644" y="3154298"/>
            <a:ext cx="5925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5.   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Capacity Building of Teachers for Quality 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644" y="3628539"/>
            <a:ext cx="3438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6.   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Governance and Autonomy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763" y="4092133"/>
            <a:ext cx="3569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7.   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Accreditation and Excellence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763" y="4561990"/>
            <a:ext cx="4103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8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.   Equitable and Inclusive Education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4763" y="5031847"/>
            <a:ext cx="8192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9.   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Promotion of Indian Languages and Indian Knowledge Systems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4763" y="5496852"/>
            <a:ext cx="403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10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. Internationalization of Education</a:t>
            </a:r>
          </a:p>
        </p:txBody>
      </p:sp>
    </p:spTree>
    <p:extLst>
      <p:ext uri="{BB962C8B-B14F-4D97-AF65-F5344CB8AC3E}">
        <p14:creationId xmlns:p14="http://schemas.microsoft.com/office/powerpoint/2010/main" val="3882573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15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April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917339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2" name="object 5"/>
          <p:cNvSpPr txBox="1"/>
          <p:nvPr/>
        </p:nvSpPr>
        <p:spPr>
          <a:xfrm>
            <a:off x="762000" y="2514600"/>
            <a:ext cx="10744196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Universities,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expectations of the Government</a:t>
            </a: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Departmental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 &amp; D </a:t>
            </a: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Reviews – 2023, 22 &amp; 21</a:t>
            </a:r>
            <a:endParaRPr lang="en-US" sz="24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3)  Any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5164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87222" y="9906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63932"/>
              </p:ext>
            </p:extLst>
          </p:nvPr>
        </p:nvGraphicFramePr>
        <p:xfrm>
          <a:off x="649122" y="1641105"/>
          <a:ext cx="10907878" cy="4579440"/>
        </p:xfrm>
        <a:graphic>
          <a:graphicData uri="http://schemas.openxmlformats.org/drawingml/2006/table">
            <a:tbl>
              <a:tblPr firstRow="1" firstCol="1" bandRow="1"/>
              <a:tblGrid>
                <a:gridCol w="5391478"/>
                <a:gridCol w="5516400"/>
              </a:tblGrid>
              <a:tr h="617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Accreditation System  </a:t>
                      </a:r>
                      <a:endParaRPr lang="en-IN" sz="3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 2020 Vision</a:t>
                      </a:r>
                      <a:endParaRPr lang="en-IN" sz="3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9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Score-based</a:t>
                      </a:r>
                      <a:r>
                        <a:rPr lang="en-IN" sz="2000" b="1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Accreditation (1 – 4 Scale) </a:t>
                      </a:r>
                      <a:endParaRPr lang="en-IN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Binary </a:t>
                      </a:r>
                      <a:r>
                        <a:rPr lang="en-IN" sz="19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Accreditation</a:t>
                      </a:r>
                      <a:endParaRPr lang="en-IN" sz="19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Multiple </a:t>
                      </a: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Grade Accreditation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Maturity based grading</a:t>
                      </a:r>
                      <a:endParaRPr lang="en-IN" sz="19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Portal Self-Disclosure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Public Self-Disclosure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Single Accreditation 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Approved Accreditation 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One-Size-Fits-All 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University-Type-Based 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0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Input-Process</a:t>
                      </a: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-Limited Outcome approach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Majorly </a:t>
                      </a: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Outcome-Based approach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846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Generic policy benefits as an incentive for </a:t>
                      </a:r>
                      <a:r>
                        <a:rPr lang="en-IN" sz="20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accreditation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are theoretical expectations</a:t>
                      </a:r>
                      <a:endParaRPr lang="en-IN" sz="9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Empirical policy benefits to motivate </a:t>
                      </a:r>
                      <a:r>
                        <a:rPr lang="en-IN" sz="20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accreditation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are the tangible results that are observed and verified through data and analysis.</a:t>
                      </a:r>
                      <a:endParaRPr kumimoji="0" lang="en-IN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986413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3938" y="1455946"/>
            <a:ext cx="10665279" cy="48167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IN" sz="2200" b="1" kern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NAAC Major </a:t>
            </a:r>
            <a:r>
              <a:rPr lang="en-IN" sz="2200" b="1" kern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Reforms in Accreditation of Higher Education Institutions in INDIA </a:t>
            </a:r>
            <a:endParaRPr lang="en-IN" sz="2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268" y="3543992"/>
            <a:ext cx="10428618" cy="13665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2400" b="1" kern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Accredited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24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Awaiting Accreditation </a:t>
            </a:r>
            <a:r>
              <a:rPr lang="en-IN" sz="2400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(i.e. on the threshold for Accreditation)</a:t>
            </a:r>
            <a:endParaRPr lang="en-IN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24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Not Accredited </a:t>
            </a:r>
            <a:r>
              <a:rPr lang="en-IN" sz="2400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(i.e. far below the standards for accreditation</a:t>
            </a:r>
            <a:r>
              <a:rPr lang="en-IN" sz="2400" kern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1200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268" y="5321318"/>
            <a:ext cx="10225223" cy="457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90488" lvl="0" algn="just">
              <a:lnSpc>
                <a:spcPct val="115000"/>
              </a:lnSpc>
            </a:pPr>
            <a:r>
              <a:rPr lang="en-IN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N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all </a:t>
            </a:r>
            <a:r>
              <a:rPr lang="en-IN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HEIs </a:t>
            </a:r>
            <a:r>
              <a:rPr lang="en-IN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get into the accreditation process </a:t>
            </a:r>
            <a:r>
              <a:rPr lang="en-IN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IN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quality </a:t>
            </a:r>
            <a:r>
              <a:rPr lang="en-IN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endParaRPr lang="en-IN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102" y="1953751"/>
            <a:ext cx="105469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sz="2000" b="1" kern="18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Transition from the present 8-point (A-3, B-3, C,D) grading system of NAAC to an ‘Adapted Binary Accreditation System’ is proposed</a:t>
            </a:r>
            <a:r>
              <a:rPr lang="en-IN" sz="2000" b="1" kern="18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776" y="3118959"/>
            <a:ext cx="424815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400" b="1" kern="1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 Binary </a:t>
            </a:r>
            <a:r>
              <a:rPr lang="en-IN" sz="2400" b="1" kern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endParaRPr lang="en-I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6025964"/>
            <a:ext cx="6364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Dr. K. </a:t>
            </a:r>
            <a:r>
              <a:rPr lang="en-US" sz="1000" dirty="0" err="1"/>
              <a:t>Radhakrishnan</a:t>
            </a:r>
            <a:r>
              <a:rPr lang="en-US" sz="1000" dirty="0"/>
              <a:t>, Former Chairman of ISRO and Chairperson, Standing Committee of IIT Council 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990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1066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925" y="1430757"/>
            <a:ext cx="70971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Maturity Based Graded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 (Level 1 to 5)</a:t>
            </a:r>
          </a:p>
          <a:p>
            <a:pPr algn="just"/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……….to</a:t>
            </a:r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ncourage </a:t>
            </a:r>
            <a:r>
              <a:rPr lang="en-I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accredited institutions to raise their bar 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gradually</a:t>
            </a:r>
            <a:endParaRPr lang="en-IN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522" y="2472429"/>
            <a:ext cx="5691771" cy="10479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I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to 4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IN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Institutions of National Excellence.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 </a:t>
            </a:r>
          </a:p>
          <a:p>
            <a:pPr lvl="0" algn="just">
              <a:lnSpc>
                <a:spcPct val="115000"/>
              </a:lnSpc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IN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evolve </a:t>
            </a:r>
            <a:r>
              <a:rPr lang="en-IN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depth or in-breadth in disciplines from level-1 to </a:t>
            </a:r>
            <a:r>
              <a:rPr lang="en-IN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level-4</a:t>
            </a:r>
            <a:endParaRPr lang="en-I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497977"/>
            <a:ext cx="4800599" cy="104797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b="1" kern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Level-5</a:t>
            </a:r>
            <a:r>
              <a:rPr lang="en-IN" b="1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of Global Excellence for Multi-Disciplinary Research and Education.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 envisioned in NEP 2020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2385" y="3810000"/>
            <a:ext cx="50641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b="1" i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HEIs will 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 to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attain the highest level of accreditation over the years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through their </a:t>
            </a:r>
            <a:r>
              <a:rPr lang="en-IN" sz="2000" i="1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 Development Plans (IDPs</a:t>
            </a:r>
            <a:r>
              <a:rPr lang="en-IN" sz="2000" i="1" kern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thereby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eventually aim to function as </a:t>
            </a:r>
            <a:r>
              <a:rPr lang="en-IN" sz="20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self-governing, degree-granting </a:t>
            </a:r>
            <a:r>
              <a:rPr lang="en-IN" sz="20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institutions.</a:t>
            </a: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810000"/>
            <a:ext cx="5006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000" b="1" i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Expectation: </a:t>
            </a:r>
            <a:r>
              <a:rPr lang="en-IN" sz="2000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levelled accreditation shall enable Indian institutions to significantly </a:t>
            </a:r>
            <a:r>
              <a:rPr lang="en-IN" sz="20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their quality </a:t>
            </a:r>
            <a:r>
              <a:rPr lang="en-IN" sz="2000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position themselves among </a:t>
            </a:r>
            <a:r>
              <a:rPr lang="en-IN" sz="20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top </a:t>
            </a:r>
            <a:r>
              <a:rPr lang="en-IN" sz="20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institutions.</a:t>
            </a:r>
            <a:endParaRPr lang="en-IN" sz="2000" b="1" i="1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038584"/>
            <a:ext cx="1914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 in 2015, SP= IDP 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38271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024" y="2667000"/>
            <a:ext cx="3046017" cy="7848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CMM levels – </a:t>
            </a:r>
          </a:p>
          <a:p>
            <a:pPr algn="just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Capability </a:t>
            </a:r>
            <a:r>
              <a:rPr lang="en-IN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Maturity Model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0966" y="4028602"/>
            <a:ext cx="99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Level-4</a:t>
            </a:r>
          </a:p>
          <a:p>
            <a:r>
              <a:rPr lang="en-IN" sz="2000" dirty="0" smtClean="0">
                <a:latin typeface="Agency FB" panose="020B0503020202020204" pitchFamily="34" charset="0"/>
              </a:rPr>
              <a:t>TCS</a:t>
            </a:r>
            <a:r>
              <a:rPr lang="en-IN" sz="2000" dirty="0">
                <a:latin typeface="Agency FB" panose="020B0503020202020204" pitchFamily="34" charset="0"/>
              </a:rPr>
              <a:t>, </a:t>
            </a:r>
          </a:p>
          <a:p>
            <a:r>
              <a:rPr lang="en-IN" sz="2000" dirty="0">
                <a:latin typeface="Agency FB" panose="020B0503020202020204" pitchFamily="34" charset="0"/>
              </a:rPr>
              <a:t>Infosys, </a:t>
            </a:r>
          </a:p>
          <a:p>
            <a:r>
              <a:rPr lang="en-IN" sz="2000" dirty="0">
                <a:latin typeface="Agency FB" panose="020B0503020202020204" pitchFamily="34" charset="0"/>
              </a:rPr>
              <a:t>Wipro, </a:t>
            </a:r>
          </a:p>
          <a:p>
            <a:r>
              <a:rPr lang="en-IN" sz="2000" dirty="0">
                <a:latin typeface="Agency FB" panose="020B0503020202020204" pitchFamily="34" charset="0"/>
              </a:rPr>
              <a:t>HCL Tech,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377" y="4028602"/>
            <a:ext cx="1045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Level-5</a:t>
            </a:r>
          </a:p>
          <a:p>
            <a:r>
              <a:rPr lang="en-US" sz="2000" dirty="0" smtClean="0">
                <a:latin typeface="Agency FB" panose="020B0503020202020204" pitchFamily="34" charset="0"/>
              </a:rPr>
              <a:t>Microsoft, </a:t>
            </a:r>
          </a:p>
          <a:p>
            <a:r>
              <a:rPr lang="en-US" sz="2000" dirty="0" smtClean="0">
                <a:latin typeface="Agency FB" panose="020B0503020202020204" pitchFamily="34" charset="0"/>
              </a:rPr>
              <a:t>IBM, </a:t>
            </a:r>
          </a:p>
          <a:p>
            <a:r>
              <a:rPr lang="en-US" sz="2000" dirty="0" smtClean="0">
                <a:latin typeface="Agency FB" panose="020B0503020202020204" pitchFamily="34" charset="0"/>
              </a:rPr>
              <a:t>Oracle,</a:t>
            </a:r>
          </a:p>
          <a:p>
            <a:endParaRPr lang="en-IN" sz="1600" dirty="0"/>
          </a:p>
        </p:txBody>
      </p:sp>
      <p:sp>
        <p:nvSpPr>
          <p:cNvPr id="2" name="Rectangle 1"/>
          <p:cNvSpPr/>
          <p:nvPr/>
        </p:nvSpPr>
        <p:spPr>
          <a:xfrm>
            <a:off x="1410412" y="1214915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Maturity Based Graded Accreditation </a:t>
            </a:r>
            <a:endParaRPr lang="en-IN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IN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1 to 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367" y="614291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Reforms: 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76146"/>
              </p:ext>
            </p:extLst>
          </p:nvPr>
        </p:nvGraphicFramePr>
        <p:xfrm>
          <a:off x="5334000" y="605821"/>
          <a:ext cx="4724400" cy="457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26943"/>
                <a:gridCol w="2397457"/>
              </a:tblGrid>
              <a:tr h="258466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Level</a:t>
                      </a:r>
                      <a:endParaRPr lang="en-IN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Capability</a:t>
                      </a:r>
                      <a:endParaRPr lang="en-IN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40733"/>
              </p:ext>
            </p:extLst>
          </p:nvPr>
        </p:nvGraphicFramePr>
        <p:xfrm>
          <a:off x="5334001" y="1084423"/>
          <a:ext cx="4724398" cy="944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9199"/>
                <a:gridCol w="1219200"/>
                <a:gridCol w="2285999"/>
              </a:tblGrid>
              <a:tr h="68580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IN" sz="2000" dirty="0" smtClean="0"/>
                        <a:t> 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1050" dirty="0" smtClean="0"/>
                        <a:t>     </a:t>
                      </a:r>
                    </a:p>
                    <a:p>
                      <a:r>
                        <a:rPr lang="en-IN" sz="1800" dirty="0" smtClean="0"/>
                        <a:t>Optimizing</a:t>
                      </a:r>
                      <a:endParaRPr lang="en-IN" sz="1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Continuous </a:t>
                      </a:r>
                    </a:p>
                    <a:p>
                      <a:pPr algn="ctr"/>
                      <a:r>
                        <a:rPr lang="en-IN" sz="1400" dirty="0" smtClean="0"/>
                        <a:t>Process Improvement</a:t>
                      </a:r>
                      <a:r>
                        <a:rPr lang="en-IN" sz="1400" baseline="0" dirty="0" smtClean="0"/>
                        <a:t> </a:t>
                      </a:r>
                      <a:endParaRPr lang="en-IN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Organizational Innovation </a:t>
                      </a:r>
                    </a:p>
                    <a:p>
                      <a:r>
                        <a:rPr lang="en-IN" sz="1400" dirty="0" smtClean="0"/>
                        <a:t>&amp; Development </a:t>
                      </a:r>
                    </a:p>
                    <a:p>
                      <a:r>
                        <a:rPr lang="en-US" sz="1400" dirty="0" smtClean="0"/>
                        <a:t>Cost reduction</a:t>
                      </a:r>
                      <a:endParaRPr lang="en-IN" sz="1400" dirty="0" smtClean="0"/>
                    </a:p>
                    <a:p>
                      <a:endParaRPr lang="en-IN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71990"/>
              </p:ext>
            </p:extLst>
          </p:nvPr>
        </p:nvGraphicFramePr>
        <p:xfrm>
          <a:off x="4953001" y="1815080"/>
          <a:ext cx="5105398" cy="11308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47799"/>
                <a:gridCol w="1177835"/>
                <a:gridCol w="2479764"/>
              </a:tblGrid>
              <a:tr h="1130812">
                <a:tc>
                  <a:txBody>
                    <a:bodyPr/>
                    <a:lstStyle/>
                    <a:p>
                      <a:pPr marL="452438" indent="-452438"/>
                      <a:r>
                        <a:rPr lang="en-IN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IN" sz="2400" dirty="0" smtClean="0"/>
                        <a:t>   </a:t>
                      </a:r>
                      <a:r>
                        <a:rPr lang="en-IN" sz="1050" dirty="0" smtClean="0"/>
                        <a:t> </a:t>
                      </a:r>
                    </a:p>
                    <a:p>
                      <a:pPr marL="452438" indent="-452438"/>
                      <a:r>
                        <a:rPr lang="en-IN" sz="1400" dirty="0" smtClean="0"/>
                        <a:t>Quantitatively </a:t>
                      </a:r>
                      <a:r>
                        <a:rPr lang="en-IN" sz="1200" dirty="0" smtClean="0"/>
                        <a:t>            </a:t>
                      </a:r>
                      <a:r>
                        <a:rPr lang="en-IN" sz="1400" dirty="0" smtClean="0"/>
                        <a:t>Managed</a:t>
                      </a:r>
                      <a:r>
                        <a:rPr lang="en-IN" sz="1200" dirty="0" smtClean="0"/>
                        <a:t> </a:t>
                      </a:r>
                      <a:endParaRPr lang="en-IN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 smtClean="0"/>
                    </a:p>
                    <a:p>
                      <a:pPr algn="ctr"/>
                      <a:r>
                        <a:rPr lang="en-IN" sz="1400" dirty="0" smtClean="0"/>
                        <a:t>Quantitative </a:t>
                      </a:r>
                    </a:p>
                    <a:p>
                      <a:pPr algn="ctr"/>
                      <a:r>
                        <a:rPr lang="en-IN" sz="1400" dirty="0" smtClean="0"/>
                        <a:t>Management</a:t>
                      </a:r>
                      <a:r>
                        <a:rPr lang="en-IN" sz="1400" baseline="0" dirty="0" smtClean="0"/>
                        <a:t> </a:t>
                      </a:r>
                      <a:endParaRPr lang="en-IN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 Tracking of ….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IN" sz="14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Work at every level, Risk</a:t>
                      </a:r>
                      <a:r>
                        <a:rPr lang="en-IN" sz="1400" b="1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waste</a:t>
                      </a:r>
                      <a:r>
                        <a:rPr lang="en-IN" sz="14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Cost and Output</a:t>
                      </a:r>
                      <a:endParaRPr lang="en-IN" sz="1400" dirty="0" smtClean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 smtClean="0"/>
                        <a:t>Quality Management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10607"/>
              </p:ext>
            </p:extLst>
          </p:nvPr>
        </p:nvGraphicFramePr>
        <p:xfrm>
          <a:off x="4580468" y="2819400"/>
          <a:ext cx="5508168" cy="1623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6075"/>
                <a:gridCol w="1588657"/>
                <a:gridCol w="2773436"/>
              </a:tblGrid>
              <a:tr h="1524000">
                <a:tc>
                  <a:txBody>
                    <a:bodyPr/>
                    <a:lstStyle/>
                    <a:p>
                      <a:endParaRPr lang="en-IN" sz="1050" dirty="0" smtClean="0"/>
                    </a:p>
                    <a:p>
                      <a:endParaRPr lang="en-IN" sz="1050" dirty="0" smtClean="0"/>
                    </a:p>
                    <a:p>
                      <a:endParaRPr lang="en-IN" sz="1050" dirty="0" smtClean="0"/>
                    </a:p>
                    <a:p>
                      <a:endParaRPr lang="en-IN" sz="1050" dirty="0" smtClean="0"/>
                    </a:p>
                    <a:p>
                      <a:endParaRPr lang="en-IN" sz="1050" dirty="0" smtClean="0"/>
                    </a:p>
                    <a:p>
                      <a:r>
                        <a:rPr lang="en-IN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1050" dirty="0" smtClean="0"/>
                        <a:t>                       </a:t>
                      </a:r>
                    </a:p>
                    <a:p>
                      <a:r>
                        <a:rPr lang="en-IN" sz="2000" dirty="0" smtClean="0"/>
                        <a:t>Defined </a:t>
                      </a:r>
                      <a:endParaRPr lang="en-IN" sz="2000" b="1" dirty="0"/>
                    </a:p>
                  </a:txBody>
                  <a:tcPr>
                    <a:solidFill>
                      <a:srgbClr val="FFFF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 smtClean="0"/>
                    </a:p>
                    <a:p>
                      <a:pPr algn="ctr"/>
                      <a:r>
                        <a:rPr lang="en-US" sz="1600" dirty="0" smtClean="0"/>
                        <a:t>Every thing</a:t>
                      </a:r>
                    </a:p>
                    <a:p>
                      <a:pPr algn="ctr"/>
                      <a:r>
                        <a:rPr lang="en-US" sz="1600" dirty="0" smtClean="0"/>
                        <a:t>Is defined</a:t>
                      </a:r>
                      <a:endParaRPr lang="en-IN" sz="1600" dirty="0" smtClean="0"/>
                    </a:p>
                    <a:p>
                      <a:pPr algn="ctr"/>
                      <a:r>
                        <a:rPr lang="en-US" sz="1600" dirty="0" smtClean="0"/>
                        <a:t>&amp;</a:t>
                      </a:r>
                      <a:endParaRPr lang="en-IN" sz="1600" dirty="0" smtClean="0"/>
                    </a:p>
                    <a:p>
                      <a:pPr algn="ctr"/>
                      <a:r>
                        <a:rPr lang="en-IN" sz="1600" dirty="0" smtClean="0"/>
                        <a:t>Process</a:t>
                      </a:r>
                    </a:p>
                    <a:p>
                      <a:pPr algn="ctr"/>
                      <a:r>
                        <a:rPr lang="en-IN" sz="1600" dirty="0" smtClean="0"/>
                        <a:t>Standardised</a:t>
                      </a:r>
                      <a:endParaRPr lang="en-IN" sz="16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Organizational Process Definition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Organizational Training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 smtClean="0"/>
                        <a:t>Development of </a:t>
                      </a: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Requirements</a:t>
                      </a:r>
                      <a:endParaRPr lang="en-IN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 smtClean="0"/>
                        <a:t>Product Integration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 smtClean="0"/>
                        <a:t>Verification,</a:t>
                      </a:r>
                      <a:r>
                        <a:rPr lang="en-IN" sz="1100" baseline="0" dirty="0" smtClean="0"/>
                        <a:t> </a:t>
                      </a:r>
                      <a:r>
                        <a:rPr lang="en-IN" sz="1100" dirty="0" smtClean="0"/>
                        <a:t>Validation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 smtClean="0"/>
                        <a:t>Integrated Product Management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 smtClean="0"/>
                        <a:t>Risk</a:t>
                      </a:r>
                      <a:r>
                        <a:rPr lang="en-IN" sz="1100" baseline="0" dirty="0" smtClean="0"/>
                        <a:t> Management</a:t>
                      </a:r>
                      <a:endParaRPr lang="en-IN" sz="1100" dirty="0" smtClean="0"/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 smtClean="0"/>
                        <a:t>Decision</a:t>
                      </a:r>
                      <a:r>
                        <a:rPr lang="en-IN" sz="1100" baseline="0" dirty="0" smtClean="0"/>
                        <a:t> Analysis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 smtClean="0"/>
                        <a:t>Organizational Environment for Integration </a:t>
                      </a:r>
                      <a:endParaRPr lang="en-IN" sz="1100" b="1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54448"/>
              </p:ext>
            </p:extLst>
          </p:nvPr>
        </p:nvGraphicFramePr>
        <p:xfrm>
          <a:off x="3834812" y="5512896"/>
          <a:ext cx="6245357" cy="7391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1512"/>
                <a:gridCol w="1761510"/>
                <a:gridCol w="2722335"/>
              </a:tblGrid>
              <a:tr h="657674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IN" sz="1600" dirty="0" smtClean="0"/>
                        <a:t>      </a:t>
                      </a:r>
                      <a:r>
                        <a:rPr lang="en-IN" sz="2000" dirty="0" smtClean="0"/>
                        <a:t>Initial</a:t>
                      </a:r>
                      <a:endParaRPr lang="en-IN" sz="20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 smtClean="0"/>
                    </a:p>
                    <a:p>
                      <a:pPr algn="ctr"/>
                      <a:r>
                        <a:rPr lang="en-IN" sz="1600" dirty="0" smtClean="0"/>
                        <a:t>Erratic </a:t>
                      </a:r>
                    </a:p>
                    <a:p>
                      <a:pPr algn="ctr"/>
                      <a:r>
                        <a:rPr lang="en-IN" sz="1600" dirty="0" smtClean="0"/>
                        <a:t>Efforts</a:t>
                      </a:r>
                      <a:endParaRPr lang="en-IN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proper idea</a:t>
                      </a:r>
                      <a:endParaRPr lang="en-IN" sz="1400" dirty="0" smtClean="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proper planning</a:t>
                      </a:r>
                      <a:endParaRPr lang="en-IN" sz="1400" dirty="0" smtClean="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Expected outcomes are doubtful</a:t>
                      </a:r>
                      <a:endParaRPr lang="en-IN" sz="14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54589"/>
              </p:ext>
            </p:extLst>
          </p:nvPr>
        </p:nvGraphicFramePr>
        <p:xfrm>
          <a:off x="4190999" y="4419600"/>
          <a:ext cx="5897637" cy="1127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93957"/>
                <a:gridCol w="1593955"/>
                <a:gridCol w="2709725"/>
              </a:tblGrid>
              <a:tr h="106680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r>
                        <a:rPr lang="en-IN" sz="1600" dirty="0" smtClean="0"/>
                        <a:t>Management at basic level</a:t>
                      </a:r>
                      <a:r>
                        <a:rPr lang="en-IN" sz="1600" baseline="0" dirty="0" smtClean="0"/>
                        <a:t> / </a:t>
                      </a:r>
                    </a:p>
                    <a:p>
                      <a:r>
                        <a:rPr lang="en-US" sz="1600" b="1" baseline="0" dirty="0" smtClean="0"/>
                        <a:t>Repeatable</a:t>
                      </a:r>
                      <a:endParaRPr lang="en-IN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Basic </a:t>
                      </a:r>
                    </a:p>
                    <a:p>
                      <a:pPr algn="ctr"/>
                      <a:r>
                        <a:rPr lang="en-IN" sz="1600" dirty="0" smtClean="0"/>
                        <a:t>Project </a:t>
                      </a:r>
                    </a:p>
                    <a:p>
                      <a:pPr algn="ctr"/>
                      <a:r>
                        <a:rPr lang="en-IN" sz="1600" dirty="0" smtClean="0"/>
                        <a:t>Management</a:t>
                      </a:r>
                      <a:endParaRPr lang="en-IN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Management of Requirements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Project Planning 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Project Monitoring &amp; Control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out of repeated trials, is followed.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 is there but may not reach the exact client  requirement.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09594"/>
              </p:ext>
            </p:extLst>
          </p:nvPr>
        </p:nvGraphicFramePr>
        <p:xfrm>
          <a:off x="10058400" y="604318"/>
          <a:ext cx="1415451" cy="457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15451"/>
              </a:tblGrid>
              <a:tr h="31172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Right Triangle 22"/>
          <p:cNvSpPr/>
          <p:nvPr/>
        </p:nvSpPr>
        <p:spPr>
          <a:xfrm rot="10800000" flipH="1">
            <a:off x="10058400" y="1075955"/>
            <a:ext cx="1415451" cy="524691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25" name="Right Triangle 24"/>
          <p:cNvSpPr/>
          <p:nvPr/>
        </p:nvSpPr>
        <p:spPr>
          <a:xfrm flipH="1">
            <a:off x="10058400" y="1075953"/>
            <a:ext cx="1415451" cy="5161565"/>
          </a:xfrm>
          <a:prstGeom prst="rt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0058401" y="1168749"/>
            <a:ext cx="137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Productivity</a:t>
            </a:r>
            <a:r>
              <a:rPr lang="en-IN" sz="1600" b="1" dirty="0" smtClean="0">
                <a:solidFill>
                  <a:schemeClr val="bg1"/>
                </a:solidFill>
              </a:rPr>
              <a:t> &amp; </a:t>
            </a:r>
            <a:r>
              <a:rPr lang="en-IN" b="1" dirty="0" smtClean="0">
                <a:solidFill>
                  <a:schemeClr val="bg1"/>
                </a:solidFill>
              </a:rPr>
              <a:t>Quality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63040" y="5360848"/>
            <a:ext cx="108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Risk &amp; </a:t>
            </a:r>
          </a:p>
          <a:p>
            <a:r>
              <a:rPr lang="en-IN" sz="2000" b="1" dirty="0" smtClean="0"/>
              <a:t>Waste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057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1066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Universities,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514600"/>
            <a:ext cx="9982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proposed to implement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ONOD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 to capture the common data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by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agencies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(AISHE, UGC, AICTE, NAAC and 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NBA / NIRF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N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above features of ONOD shall help the HEIs and the agencies (AISHE, UGC, AICTE, NAAC 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NBA / NIRF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to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largely reduce redundant efforts and errors, and to achieve a single version of truth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wrong information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HEIs, HEIs will be </a:t>
            </a:r>
            <a:r>
              <a:rPr lang="en-US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severely penalized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522" y="1966270"/>
            <a:ext cx="460414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 One Data </a:t>
            </a: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(ONOD) Platform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1066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Universities,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43078" y="4164510"/>
            <a:ext cx="5076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AutoNum type="romanLcParenBoth"/>
            </a:pPr>
            <a:r>
              <a:rPr lang="en-IN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AutoNum type="romanLcParenBoth"/>
            </a:pP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Faculty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</a:t>
            </a:r>
            <a:endParaRPr lang="en-IN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AutoNum type="romanLcParenBoth"/>
            </a:pP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Teaching</a:t>
            </a:r>
            <a:endParaRPr lang="en-IN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(iv) Research and Innovation </a:t>
            </a:r>
            <a:endParaRPr lang="en-IN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15000"/>
              </a:lnSpc>
              <a:spcAft>
                <a:spcPts val="0"/>
              </a:spcAft>
            </a:pP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(v) Co-curricular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extra-curricular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activities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3078" y="2513314"/>
            <a:ext cx="10258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</a:t>
            </a: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users (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funding agencies,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industries,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I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be enabled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a more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choice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esearch, Placements 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Consultancy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000" b="1" dirty="0">
              <a:solidFill>
                <a:srgbClr val="2915B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260" y="3360057"/>
            <a:ext cx="104761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Accredit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due consideration for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Processes</a:t>
            </a:r>
            <a:r>
              <a:rPr lang="en-IN" sz="2000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b="1" dirty="0" smtClean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Outcomes &amp; 4. Impact </a:t>
            </a:r>
            <a:r>
              <a:rPr lang="en-IN" sz="2000" b="1" dirty="0">
                <a:solidFill>
                  <a:srgbClr val="FC0E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across </a:t>
            </a:r>
            <a:endParaRPr lang="en-IN" sz="2000" b="1" dirty="0" smtClean="0">
              <a:solidFill>
                <a:srgbClr val="FC0E0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I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attributes 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8845" y="4183016"/>
            <a:ext cx="480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(vi) </a:t>
            </a:r>
            <a:r>
              <a:rPr lang="en-I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Engagement,</a:t>
            </a:r>
            <a:endParaRPr lang="en-IN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(vii)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Green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 </a:t>
            </a: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(viii) Governance and Administration </a:t>
            </a: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(ix)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Infrastructure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(x)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Financial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and Management</a:t>
            </a:r>
            <a:endParaRPr lang="en-IN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938" y="1950063"/>
            <a:ext cx="816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informed choice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diverse users 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882134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– Universities,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53939" y="1332856"/>
            <a:ext cx="10591800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PROPOSED FRAMEWORK </a:t>
            </a:r>
            <a:r>
              <a:rPr lang="en-I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ADDRESSING </a:t>
            </a:r>
            <a:r>
              <a:rPr lang="en-I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 PERTAINING TO INPUT</a:t>
            </a:r>
            <a:r>
              <a:rPr lang="en-I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PROCESSES</a:t>
            </a:r>
            <a:r>
              <a:rPr lang="en-I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OUTCOME AND IMPACT</a:t>
            </a:r>
            <a:endParaRPr lang="en-IN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51633"/>
              </p:ext>
            </p:extLst>
          </p:nvPr>
        </p:nvGraphicFramePr>
        <p:xfrm>
          <a:off x="817198" y="2133600"/>
          <a:ext cx="10689002" cy="4301520"/>
        </p:xfrm>
        <a:graphic>
          <a:graphicData uri="http://schemas.openxmlformats.org/drawingml/2006/table">
            <a:tbl>
              <a:tblPr firstRow="1" firstCol="1" bandRow="1"/>
              <a:tblGrid>
                <a:gridCol w="1637366"/>
                <a:gridCol w="3489036"/>
                <a:gridCol w="2743200"/>
                <a:gridCol w="2819400"/>
              </a:tblGrid>
              <a:tr h="2304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of the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which is open for public viewing in their portals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Students’ Feedback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Teachers’ Feedback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Stakeholders’ involvement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Method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 Up-gradation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Review mechanism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Transparent responsible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inclusive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Expanding access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high-quality Technical and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Vocational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Training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Emphasizing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importance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enabling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life-long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learning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focused on skilling, reskilling, and up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skilling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 for vulnerable groups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Encourage mobility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students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higher education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Successful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(Passing)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Updated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Innovative ideas/ways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exercising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policies/ patents/ high impact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publications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books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kumimoji="0" lang="en-IN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 catering to the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needs of the semester system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content contextualised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leading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real-world skilling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learners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Enable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accomplishment and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enlightenment, constructive public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engagement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productive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contribution to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society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Multidisciplinary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holistic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education.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 towards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level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education,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educated-ness in the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society.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Increased possibilities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skilled work-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force leading to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 or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generated jobs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Rise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involvement in entrepreneur-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ships /innovations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Awards/recognitions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Inventions/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Wealth generation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Prepare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for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meaningful and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satisfying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lives and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work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enable economic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independence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3939" y="1752600"/>
            <a:ext cx="2217861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</a:t>
            </a:r>
            <a:endParaRPr lang="en-IN" sz="2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41027" y="685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2915B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74437"/>
              </p:ext>
            </p:extLst>
          </p:nvPr>
        </p:nvGraphicFramePr>
        <p:xfrm>
          <a:off x="684570" y="1524000"/>
          <a:ext cx="10745430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1580581"/>
                <a:gridCol w="3663432"/>
                <a:gridCol w="2572197"/>
                <a:gridCol w="2929220"/>
              </a:tblGrid>
              <a:tr h="14746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Shortlisting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Personality aspects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Pedagogy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R&amp;D aptitude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Constitution of Selection Committee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Integrated Score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appropriate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Continuous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through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Malviya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Mission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other similar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 approved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UGC/AICTE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weightages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consideration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parameters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performing arts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visual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arts; writing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faculty) and practical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selection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Consideration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ensuring social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inclusivity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HEIs (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parity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disabled/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trans-person/SDGs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with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weightages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Merit-based selection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importance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 and diversity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Reflection in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students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Student progression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in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institutions/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life /social acceptance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moulding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citizens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nation.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High quality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 NEP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3823" marR="53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6937" y="1055132"/>
            <a:ext cx="305927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ii) Faculty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176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7700" y="4091406"/>
            <a:ext cx="10858496" cy="12618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chemeClr val="bg1"/>
              </a:buClr>
              <a:buSzPct val="114285"/>
              <a:buFontTx/>
              <a:buAutoNum type="arabicParenR"/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Universities,</a:t>
            </a:r>
            <a:r>
              <a:rPr lang="e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expectations of the Government</a:t>
            </a:r>
            <a:endParaRPr lang="en-IN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9900" marR="5080" indent="-457200" algn="just">
              <a:spcAft>
                <a:spcPts val="600"/>
              </a:spcAft>
              <a:buClr>
                <a:schemeClr val="bg1"/>
              </a:buClr>
              <a:buSzPct val="114285"/>
              <a:buFontTx/>
              <a:buAutoNum type="arabicParenR"/>
            </a:pPr>
            <a:r>
              <a:rPr lang="e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Departmental</a:t>
            </a: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&amp; D Reviews – 2023, 2022 &amp; 2021</a:t>
            </a:r>
            <a:endParaRPr lang="en-US" sz="2400" b="1" kern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2400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400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400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Agenda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118" y="1153180"/>
            <a:ext cx="1097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407" y="53411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25234" y="6607835"/>
            <a:ext cx="589456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1814661"/>
            <a:ext cx="10858496" cy="1461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schemeClr val="bg1"/>
              </a:buClr>
              <a:buSzPct val="114285"/>
              <a:buAutoNum type="arabicParenR"/>
            </a:pPr>
            <a:r>
              <a:rPr lang="en-US" sz="2800" b="1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</a:p>
          <a:p>
            <a:pPr marL="469900" marR="5080" lvl="0" indent="-457200" algn="just">
              <a:spcAft>
                <a:spcPts val="600"/>
              </a:spcAft>
              <a:buClr>
                <a:schemeClr val="bg1"/>
              </a:buClr>
              <a:buSzPct val="114285"/>
              <a:buAutoNum type="arabicParenR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Implementation of UTSAH </a:t>
            </a:r>
            <a:r>
              <a:rPr lang="en-US" sz="2800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</a:t>
            </a:r>
            <a:r>
              <a:rPr lang="en-US" sz="2800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kern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ortal</a:t>
            </a:r>
            <a:endParaRPr lang="en-US" sz="28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118" y="3515380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4650" y="9906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84699"/>
              </p:ext>
            </p:extLst>
          </p:nvPr>
        </p:nvGraphicFramePr>
        <p:xfrm>
          <a:off x="929473" y="1983180"/>
          <a:ext cx="10445529" cy="3535680"/>
        </p:xfrm>
        <a:graphic>
          <a:graphicData uri="http://schemas.openxmlformats.org/drawingml/2006/table">
            <a:tbl>
              <a:tblPr firstRow="1" firstCol="1" bandRow="1"/>
              <a:tblGrid>
                <a:gridCol w="1872839"/>
                <a:gridCol w="3311514"/>
                <a:gridCol w="2657360"/>
                <a:gridCol w="2603816"/>
              </a:tblGrid>
              <a:tr h="3810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Diversity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contemporary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delivery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Normal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(Top down approach)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Interactive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method/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collaborative/contextual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Field work &amp; evaluation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Experiential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Critical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 and problem solving methods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Inculcating research oriented study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Cultivating deeper interest in the subject to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by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self-efforts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Harnessing digital technologies to overcome the digital divides for all learners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Promoting open, equitable and secure scientific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 higher education 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Holistic 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contextual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understanding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in life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Need to have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outcome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Promotion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new areas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thoughts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Developing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aptitude 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connecting insights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Attainment 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outcome,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profession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Contribution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/research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innovative critical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thoughts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Promotion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self-sufficiency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Creating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confident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citizens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1536904"/>
            <a:ext cx="323627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iii) Teaching and Learning </a:t>
            </a:r>
            <a:endParaRPr lang="en-IN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4650" y="9906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08849"/>
              </p:ext>
            </p:extLst>
          </p:nvPr>
        </p:nvGraphicFramePr>
        <p:xfrm>
          <a:off x="838200" y="2084627"/>
          <a:ext cx="10811551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1938465"/>
                <a:gridCol w="3427553"/>
                <a:gridCol w="2750476"/>
                <a:gridCol w="2695057"/>
              </a:tblGrid>
              <a:tr h="3810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New imagination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New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Proper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facilitation.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Interdisciplinary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 approach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addressing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regional issues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societal concern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 like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</a:t>
                      </a: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change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world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economy.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Out of the box and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fearless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the ‘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fear-of-failure’ barrier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sensitivity towards diversity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Promoting open,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equitable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secure scientific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collaboration 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researchers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scientists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higher education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Publications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Patents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Innovations &amp; Start-ups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Participation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• Translational work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 in Citations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Peer group recognition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Stake-holder impact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Better funding of research by industry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4650" y="16764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iv) Research </a:t>
            </a:r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Innovation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4650" y="9906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17929"/>
              </p:ext>
            </p:extLst>
          </p:nvPr>
        </p:nvGraphicFramePr>
        <p:xfrm>
          <a:off x="997299" y="2427206"/>
          <a:ext cx="10369329" cy="2874264"/>
        </p:xfrm>
        <a:graphic>
          <a:graphicData uri="http://schemas.openxmlformats.org/drawingml/2006/table">
            <a:tbl>
              <a:tblPr firstRow="1" firstCol="1" bandRow="1"/>
              <a:tblGrid>
                <a:gridCol w="1859177"/>
                <a:gridCol w="3287357"/>
                <a:gridCol w="2637973"/>
                <a:gridCol w="2584822"/>
              </a:tblGrid>
              <a:tr h="25425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Curriculum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Outreach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/ internships</a:t>
                      </a: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executed on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real-world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problems</a:t>
                      </a: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Social outreach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Community Engagement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Involvement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 with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society in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context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curriculum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Social research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with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concerned bodies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Adoption of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nearby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bodies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or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villages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Exchange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relevance of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curriculum for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and community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Increased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involvement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students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realizing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acceptability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institutions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IN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health, education </a:t>
                      </a:r>
                      <a:r>
                        <a:rPr lang="en-I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IN" sz="12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IN" sz="12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upliftment</a:t>
                      </a:r>
                      <a:r>
                        <a:rPr lang="en-IN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90500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vi)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Community </a:t>
            </a:r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Engagement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5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972" y="755905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7693" y="2819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Departmental</a:t>
            </a:r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&amp; D Reviews – 2023, 22 &amp; 21</a:t>
            </a:r>
            <a:endParaRPr lang="en-US" sz="28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299" y="8382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solidFill>
                  <a:schemeClr val="accent3">
                    <a:lumMod val="50000"/>
                  </a:schemeClr>
                </a:solidFill>
              </a:rPr>
              <a:t>VRSEC – NIRF – Scores from 2020-2023</a:t>
            </a:r>
            <a:endParaRPr lang="en-US" sz="2800" b="1" kern="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Research and Professional Practice (RP): </a:t>
            </a:r>
            <a:r>
              <a:rPr lang="en-IN" sz="2800" kern="0" dirty="0" smtClean="0">
                <a:solidFill>
                  <a:schemeClr val="accent3">
                    <a:lumMod val="50000"/>
                  </a:schemeClr>
                </a:solidFill>
              </a:rPr>
              <a:t>30.0</a:t>
            </a:r>
            <a:r>
              <a:rPr lang="en-IN" sz="2800" b="1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sz="2400" kern="0" dirty="0" smtClean="0">
                <a:solidFill>
                  <a:schemeClr val="accent3">
                    <a:lumMod val="50000"/>
                  </a:schemeClr>
                </a:solidFill>
              </a:rPr>
              <a:t>(Max marks)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03376"/>
              </p:ext>
            </p:extLst>
          </p:nvPr>
        </p:nvGraphicFramePr>
        <p:xfrm>
          <a:off x="1606899" y="1857644"/>
          <a:ext cx="9067800" cy="245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5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Years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Publications (PU – 10.5) 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Quality of Publications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(QP – 12.0)</a:t>
                      </a:r>
                    </a:p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IPR and </a:t>
                      </a:r>
                    </a:p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Patents: Published and Granted </a:t>
                      </a:r>
                    </a:p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(IPR – 4.5)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Projects and Professional Practice </a:t>
                      </a:r>
                    </a:p>
                    <a:p>
                      <a:pPr algn="ctr"/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(FPPP – 3.0)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RPC</a:t>
                      </a:r>
                    </a:p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(30.0)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NIRF Rank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94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1.74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1.574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2.78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0.074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6.168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151-200</a:t>
                      </a:r>
                      <a:endParaRPr lang="en-IN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91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2022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1.45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1.41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1.5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0.09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4.449</a:t>
                      </a:r>
                      <a:endParaRPr lang="en-IN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</a:t>
                      </a:r>
                      <a:endParaRPr lang="en-IN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23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2021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1.128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0.9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0.3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0.108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2.445</a:t>
                      </a:r>
                      <a:endParaRPr lang="en-IN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</a:t>
                      </a:r>
                      <a:endParaRPr lang="en-IN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2020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0.573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0.597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0.3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0.138</a:t>
                      </a:r>
                      <a:endParaRPr lang="en-IN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1.608</a:t>
                      </a:r>
                      <a:endParaRPr lang="en-I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156</a:t>
                      </a:r>
                      <a:endParaRPr lang="en-IN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7659"/>
              </p:ext>
            </p:extLst>
          </p:nvPr>
        </p:nvGraphicFramePr>
        <p:xfrm>
          <a:off x="762000" y="4724400"/>
          <a:ext cx="1066800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Data taken from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Publications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Patents-Published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Patents-Granted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smtClean="0"/>
                        <a:t>Patents-P+G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Projects (Lakhs)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2023</a:t>
                      </a:r>
                      <a:r>
                        <a:rPr lang="en-IN" sz="1400" baseline="0" dirty="0" smtClean="0"/>
                        <a:t> - </a:t>
                      </a:r>
                      <a:r>
                        <a:rPr lang="en-IN" sz="1400" dirty="0" smtClean="0"/>
                        <a:t>2021,20,19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537+303+280=1120/3=373.3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33+25+19=77/3=25.6</a:t>
                      </a:r>
                    </a:p>
                    <a:p>
                      <a:pPr algn="ctr"/>
                      <a:r>
                        <a:rPr lang="en-IN" sz="1400" dirty="0" smtClean="0"/>
                        <a:t>25.6/3=8.53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14+5+0=19/3=6.3</a:t>
                      </a:r>
                    </a:p>
                    <a:p>
                      <a:pPr algn="ctr"/>
                      <a:r>
                        <a:rPr lang="en-IN" sz="1400" dirty="0" smtClean="0"/>
                        <a:t>6.3*2/3=4.2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8.53+4.2=12.73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48.62+64.4+44.37=</a:t>
                      </a:r>
                    </a:p>
                    <a:p>
                      <a:pPr algn="ctr"/>
                      <a:r>
                        <a:rPr lang="en-IN" sz="1400" dirty="0" smtClean="0"/>
                        <a:t>157.39/3=52.4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2022 – 2020,19,18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303+280+254=837/3=279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25+19+8=52/3=17.3</a:t>
                      </a:r>
                    </a:p>
                    <a:p>
                      <a:pPr algn="ctr"/>
                      <a:r>
                        <a:rPr lang="en-IN" sz="1400" dirty="0" smtClean="0"/>
                        <a:t>17.3/3=5.76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5+0+0=5/3=1.66</a:t>
                      </a:r>
                    </a:p>
                    <a:p>
                      <a:pPr algn="ctr"/>
                      <a:r>
                        <a:rPr lang="en-IN" sz="1400" dirty="0" smtClean="0"/>
                        <a:t>1.66*2/3=1.1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5.76+1.1=6.86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64.4+44.37+80.79=</a:t>
                      </a:r>
                    </a:p>
                    <a:p>
                      <a:pPr algn="ctr"/>
                      <a:r>
                        <a:rPr lang="en-IN" sz="1400" dirty="0" smtClean="0"/>
                        <a:t>189.56/3=63.18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6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844189"/>
            <a:ext cx="1059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/>
            <a:r>
              <a:rPr lang="en-US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– </a:t>
            </a:r>
            <a:r>
              <a:rPr lang="en-US" sz="2800" b="1" kern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</a:t>
            </a:r>
            <a:r>
              <a:rPr lang="en-US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wise R&amp;D Contributions – 2023, 22</a:t>
            </a:r>
            <a:r>
              <a:rPr lang="en-US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 &amp; 20</a:t>
            </a:r>
            <a:r>
              <a:rPr lang="en-US" sz="2800" b="1" kern="0" dirty="0">
                <a:solidFill>
                  <a:schemeClr val="accent2"/>
                </a:solidFill>
              </a:rPr>
              <a:t>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550052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Civil Engineering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Mechanical Engineering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Electrical &amp; Electronics Engineering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Electronics and Communication </a:t>
            </a: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ngineering</a:t>
            </a:r>
            <a:r>
              <a:rPr lang="en-US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endParaRPr lang="en-IN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590800"/>
            <a:ext cx="5063705" cy="259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Computer Science Engineering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Information Technology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Electronics and Instrumentation Engineering  </a:t>
            </a:r>
            <a:endParaRPr lang="en-IN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65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79097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Civil Engineering Dept.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128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828502" y="5602069"/>
            <a:ext cx="467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 smtClean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00" y="685800"/>
            <a:ext cx="5029199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Publication score  is 0.41 against a min target of 1.19 per faculty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 publications are satisfactory, but expecting granting &amp; commercialization.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 grant needs improvement. Secured 8.7 Lac against 20 lacs of target.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from UG projects – </a:t>
            </a:r>
            <a:r>
              <a:rPr lang="en-IN" sz="1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improvement</a:t>
            </a:r>
          </a:p>
          <a:p>
            <a:pPr>
              <a:spcAft>
                <a:spcPts val="600"/>
              </a:spcAft>
            </a:pPr>
            <a:r>
              <a:rPr lang="en-IN" sz="1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Target:</a:t>
            </a:r>
            <a:r>
              <a:rPr lang="en-IN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2/3 per UG batch; One per PG student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489547"/>
              </p:ext>
            </p:extLst>
          </p:nvPr>
        </p:nvGraphicFramePr>
        <p:xfrm>
          <a:off x="838200" y="3657600"/>
          <a:ext cx="2514600" cy="229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897893"/>
              </p:ext>
            </p:extLst>
          </p:nvPr>
        </p:nvGraphicFramePr>
        <p:xfrm>
          <a:off x="3352800" y="3602616"/>
          <a:ext cx="3352800" cy="23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086318"/>
              </p:ext>
            </p:extLst>
          </p:nvPr>
        </p:nvGraphicFramePr>
        <p:xfrm>
          <a:off x="729344" y="1040762"/>
          <a:ext cx="5636951" cy="246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92912"/>
              </p:ext>
            </p:extLst>
          </p:nvPr>
        </p:nvGraphicFramePr>
        <p:xfrm>
          <a:off x="6705601" y="3022979"/>
          <a:ext cx="4800598" cy="246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84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2123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Mechanical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914400"/>
            <a:ext cx="5181600" cy="164660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 smtClean="0">
                <a:solidFill>
                  <a:srgbClr val="FFC000"/>
                </a:solidFill>
              </a:rPr>
              <a:t>Faculty Publications - needs improvement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 smtClean="0">
                <a:solidFill>
                  <a:prstClr val="white"/>
                </a:solidFill>
              </a:rPr>
              <a:t>Patents - Publication is satisfactory, but </a:t>
            </a:r>
            <a:r>
              <a:rPr lang="en-IN" sz="1400" b="1" i="1" dirty="0" smtClean="0">
                <a:solidFill>
                  <a:srgbClr val="FFC000"/>
                </a:solidFill>
              </a:rPr>
              <a:t>no Granting &amp; commercialization - attention is  required.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 smtClean="0">
                <a:solidFill>
                  <a:prstClr val="white"/>
                </a:solidFill>
              </a:rPr>
              <a:t>Sponsored Project grant - Satisfactory. 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 smtClean="0">
                <a:solidFill>
                  <a:srgbClr val="FFC000"/>
                </a:solidFill>
              </a:rPr>
              <a:t>No publications from UG projects, …… to be  initiated.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87973"/>
              </p:ext>
            </p:extLst>
          </p:nvPr>
        </p:nvGraphicFramePr>
        <p:xfrm>
          <a:off x="762000" y="3657600"/>
          <a:ext cx="318027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60095"/>
              </p:ext>
            </p:extLst>
          </p:nvPr>
        </p:nvGraphicFramePr>
        <p:xfrm>
          <a:off x="685801" y="1050650"/>
          <a:ext cx="5562600" cy="25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111264"/>
              </p:ext>
            </p:extLst>
          </p:nvPr>
        </p:nvGraphicFramePr>
        <p:xfrm>
          <a:off x="3942272" y="3581400"/>
          <a:ext cx="2763328" cy="228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84326"/>
              </p:ext>
            </p:extLst>
          </p:nvPr>
        </p:nvGraphicFramePr>
        <p:xfrm>
          <a:off x="6862046" y="2981759"/>
          <a:ext cx="45679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7021716" y="5600630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13559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Electrical and Electronics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737214"/>
            <a:ext cx="5029200" cy="183127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Faculty publications - Satisfactory.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C000"/>
                </a:solidFill>
              </a:rPr>
              <a:t>No Granting of patents so far - attention is required on Granting &amp; commercialization</a:t>
            </a:r>
            <a:r>
              <a:rPr lang="en-IN" sz="1400" b="1" dirty="0" smtClean="0">
                <a:solidFill>
                  <a:schemeClr val="bg1"/>
                </a:solidFill>
              </a:rPr>
              <a:t>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C000"/>
                </a:solidFill>
              </a:rPr>
              <a:t>No Sponsored Project grant was received. Special attention is required</a:t>
            </a:r>
            <a:r>
              <a:rPr lang="en-IN" sz="1400" b="1" dirty="0" smtClean="0">
                <a:solidFill>
                  <a:schemeClr val="bg1"/>
                </a:solidFill>
              </a:rPr>
              <a:t>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P</a:t>
            </a:r>
            <a:r>
              <a:rPr lang="en-IN" sz="1400" b="1" dirty="0" smtClean="0">
                <a:solidFill>
                  <a:schemeClr val="bg1"/>
                </a:solidFill>
              </a:rPr>
              <a:t>ublications from UG projects need to be improved.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08006"/>
              </p:ext>
            </p:extLst>
          </p:nvPr>
        </p:nvGraphicFramePr>
        <p:xfrm>
          <a:off x="4111205" y="3657601"/>
          <a:ext cx="289919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3036"/>
              </p:ext>
            </p:extLst>
          </p:nvPr>
        </p:nvGraphicFramePr>
        <p:xfrm>
          <a:off x="762000" y="3733800"/>
          <a:ext cx="3180272" cy="222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7021717" y="560063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11144"/>
              </p:ext>
            </p:extLst>
          </p:nvPr>
        </p:nvGraphicFramePr>
        <p:xfrm>
          <a:off x="6781800" y="3143180"/>
          <a:ext cx="4724400" cy="23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281392"/>
              </p:ext>
            </p:extLst>
          </p:nvPr>
        </p:nvGraphicFramePr>
        <p:xfrm>
          <a:off x="719319" y="1066800"/>
          <a:ext cx="575768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07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9097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Electronics &amp; Communication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685800"/>
            <a:ext cx="4724400" cy="140038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Professors Papers Contribution – needs improvement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US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concern – Patent Granting &amp; Commercialization</a:t>
            </a:r>
            <a:endParaRPr lang="en-IN" sz="1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 grant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from PG projects need improvement</a:t>
            </a:r>
            <a:r>
              <a:rPr lang="en-IN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209583"/>
              </p:ext>
            </p:extLst>
          </p:nvPr>
        </p:nvGraphicFramePr>
        <p:xfrm>
          <a:off x="685800" y="37338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71024"/>
              </p:ext>
            </p:extLst>
          </p:nvPr>
        </p:nvGraphicFramePr>
        <p:xfrm>
          <a:off x="3657600" y="3733800"/>
          <a:ext cx="2971800" cy="218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21716" y="5678269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76750"/>
              </p:ext>
            </p:extLst>
          </p:nvPr>
        </p:nvGraphicFramePr>
        <p:xfrm>
          <a:off x="772742" y="979207"/>
          <a:ext cx="6009058" cy="267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87630"/>
              </p:ext>
            </p:extLst>
          </p:nvPr>
        </p:nvGraphicFramePr>
        <p:xfrm>
          <a:off x="6781800" y="3071817"/>
          <a:ext cx="4724400" cy="26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36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en-IN" sz="1400" b="1" dirty="0" smtClean="0">
                <a:latin typeface="Garamond" pitchFamily="18" charset="0"/>
                <a:cs typeface="Times New Roman" pitchFamily="18" charset="0"/>
              </a:rPr>
              <a:t>Institutionalization of YouTube channel-Institute level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662412" y="973723"/>
            <a:ext cx="98531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Small" pitchFamily="2" charset="0"/>
                <a:cs typeface="Times New Roman" pitchFamily="18" charset="0"/>
              </a:rPr>
              <a:t>VRSEC-YouTube channel </a:t>
            </a: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</a:p>
        </p:txBody>
      </p:sp>
      <p:sp>
        <p:nvSpPr>
          <p:cNvPr id="4" name="AutoShape 4" descr="Knowledge Sharing Icon Images – Browse 21,299 Stock Photos, Vectors, and  Video | Adobe Stock"/>
          <p:cNvSpPr>
            <a:spLocks noChangeAspect="1" noChangeArrowheads="1"/>
          </p:cNvSpPr>
          <p:nvPr/>
        </p:nvSpPr>
        <p:spPr bwMode="auto">
          <a:xfrm>
            <a:off x="155575" y="-76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85042" y="1983599"/>
            <a:ext cx="3714478" cy="43088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Why -YouTube </a:t>
            </a:r>
            <a:r>
              <a:rPr lang="en-US" sz="2200" b="1" kern="0" dirty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channel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669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118" y="2680967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915BB"/>
                </a:solidFill>
              </a:rPr>
              <a:t>Most effective &amp; economical way of communication</a:t>
            </a:r>
            <a:endParaRPr lang="en-IN" b="1" dirty="0">
              <a:solidFill>
                <a:srgbClr val="2915BB"/>
              </a:solidFill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915BB"/>
                </a:solidFill>
              </a:rPr>
              <a:t>Engage </a:t>
            </a:r>
            <a:r>
              <a:rPr lang="en-US" b="1" dirty="0">
                <a:solidFill>
                  <a:srgbClr val="2915BB"/>
                </a:solidFill>
              </a:rPr>
              <a:t>with the wider community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Students, Alumni, parents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Local Community – through Extension Activities &amp; Research addressing local needs, Trainings &amp; skill Programs, etc.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Beyond boundaries–Innovations / Prototypes / Publications /patents / Awards /etc.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18118" y="2740368"/>
            <a:ext cx="49220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915BB"/>
                </a:solidFill>
              </a:rPr>
              <a:t>Present Trend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915BB"/>
                </a:solidFill>
              </a:rPr>
              <a:t>Knowledge sharing</a:t>
            </a:r>
            <a:endParaRPr lang="en-IN" b="1" dirty="0">
              <a:solidFill>
                <a:srgbClr val="2915BB"/>
              </a:solidFill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915BB"/>
                </a:solidFill>
              </a:rPr>
              <a:t>Powerful </a:t>
            </a:r>
            <a:r>
              <a:rPr lang="en-US" b="1" dirty="0">
                <a:solidFill>
                  <a:srgbClr val="2915BB"/>
                </a:solidFill>
              </a:rPr>
              <a:t>way of showcasing the </a:t>
            </a:r>
            <a:r>
              <a:rPr lang="en-US" b="1" dirty="0" smtClean="0">
                <a:solidFill>
                  <a:srgbClr val="2915BB"/>
                </a:solidFill>
              </a:rPr>
              <a:t>achievements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915BB"/>
                </a:solidFill>
              </a:rPr>
              <a:t>Better </a:t>
            </a:r>
            <a:r>
              <a:rPr lang="en-US" b="1" dirty="0">
                <a:solidFill>
                  <a:srgbClr val="2915BB"/>
                </a:solidFill>
              </a:rPr>
              <a:t>Visibility &amp; </a:t>
            </a:r>
            <a:r>
              <a:rPr lang="en-US" b="1" dirty="0" smtClean="0">
                <a:solidFill>
                  <a:srgbClr val="2915BB"/>
                </a:solidFill>
              </a:rPr>
              <a:t>Reputation</a:t>
            </a:r>
          </a:p>
        </p:txBody>
      </p:sp>
    </p:spTree>
    <p:extLst>
      <p:ext uri="{BB962C8B-B14F-4D97-AF65-F5344CB8AC3E}">
        <p14:creationId xmlns:p14="http://schemas.microsoft.com/office/powerpoint/2010/main" val="2114496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635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Computer Science Engineering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8229" y="703353"/>
            <a:ext cx="5017698" cy="172354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Asst. Professors Papers Contribution – needs improvement.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FF00"/>
                </a:solidFill>
              </a:rPr>
              <a:t>Patents – Publication &amp; Granting – Good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Commercialization of patents – needs attention.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Sponsored Project grant - Satisfactory. 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FF00"/>
                </a:solidFill>
              </a:rPr>
              <a:t>Consistent growth in publications from UG &amp; PG are observed</a:t>
            </a:r>
            <a:r>
              <a:rPr lang="en-IN" sz="14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53689"/>
              </p:ext>
            </p:extLst>
          </p:nvPr>
        </p:nvGraphicFramePr>
        <p:xfrm>
          <a:off x="3942272" y="3830483"/>
          <a:ext cx="3144328" cy="203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469896"/>
              </p:ext>
            </p:extLst>
          </p:nvPr>
        </p:nvGraphicFramePr>
        <p:xfrm>
          <a:off x="685800" y="3810000"/>
          <a:ext cx="3200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600200" y="3649508"/>
            <a:ext cx="1714500" cy="3619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b="1" dirty="0"/>
              <a:t>CSE-Patents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1717" y="5600630"/>
            <a:ext cx="453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9104"/>
              </p:ext>
            </p:extLst>
          </p:nvPr>
        </p:nvGraphicFramePr>
        <p:xfrm>
          <a:off x="685800" y="1066800"/>
          <a:ext cx="5791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159158"/>
              </p:ext>
            </p:extLst>
          </p:nvPr>
        </p:nvGraphicFramePr>
        <p:xfrm>
          <a:off x="6934200" y="2996289"/>
          <a:ext cx="4572000" cy="26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278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635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Information Technology </a:t>
            </a:r>
            <a:endParaRPr lang="en-IN" sz="24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8756" y="3357095"/>
            <a:ext cx="4397444" cy="232371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 smtClean="0">
                <a:solidFill>
                  <a:schemeClr val="bg1"/>
                </a:solidFill>
              </a:rPr>
              <a:t>Papers Contribution from Asst. Professors  relatively less.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 smtClean="0">
                <a:solidFill>
                  <a:schemeClr val="bg1"/>
                </a:solidFill>
              </a:rPr>
              <a:t>No Granting of Patents. Publications are also decreased to 5 from 14.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 smtClean="0">
                <a:solidFill>
                  <a:srgbClr val="FFC000"/>
                </a:solidFill>
              </a:rPr>
              <a:t>Special attention on Granting &amp; Commercialization is required</a:t>
            </a:r>
            <a:r>
              <a:rPr lang="en-IN" sz="1300" b="1" dirty="0" smtClean="0">
                <a:solidFill>
                  <a:schemeClr val="bg1"/>
                </a:solidFill>
              </a:rPr>
              <a:t>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 smtClean="0">
                <a:solidFill>
                  <a:schemeClr val="bg1"/>
                </a:solidFill>
              </a:rPr>
              <a:t>Sponsored Project grant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 smtClean="0">
                <a:solidFill>
                  <a:srgbClr val="FFC000"/>
                </a:solidFill>
              </a:rPr>
              <a:t>Publications from UG projects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US" sz="1300" b="1" dirty="0" smtClean="0">
                <a:solidFill>
                  <a:srgbClr val="FFFF00"/>
                </a:solidFill>
              </a:rPr>
              <a:t>Over all Performance wrt publications is good.</a:t>
            </a:r>
            <a:endParaRPr lang="en-IN" sz="13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356590"/>
              </p:ext>
            </p:extLst>
          </p:nvPr>
        </p:nvGraphicFramePr>
        <p:xfrm>
          <a:off x="3962400" y="3733800"/>
          <a:ext cx="3146356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86823"/>
              </p:ext>
            </p:extLst>
          </p:nvPr>
        </p:nvGraphicFramePr>
        <p:xfrm>
          <a:off x="685800" y="3809999"/>
          <a:ext cx="3352800" cy="214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6459748" y="5791200"/>
            <a:ext cx="5122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290261"/>
              </p:ext>
            </p:extLst>
          </p:nvPr>
        </p:nvGraphicFramePr>
        <p:xfrm>
          <a:off x="685799" y="1058015"/>
          <a:ext cx="5680495" cy="27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302"/>
              </p:ext>
            </p:extLst>
          </p:nvPr>
        </p:nvGraphicFramePr>
        <p:xfrm>
          <a:off x="6366295" y="622059"/>
          <a:ext cx="5139905" cy="273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83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557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Electronics &amp; Instrumentation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765627"/>
            <a:ext cx="4773627" cy="143116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Faculty Papers Contribution -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chemeClr val="bg1"/>
                </a:solidFill>
              </a:rPr>
              <a:t>Patents publications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C000"/>
                </a:solidFill>
              </a:rPr>
              <a:t>Expecting more Granting &amp; Commercialization.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 smtClean="0">
                <a:solidFill>
                  <a:srgbClr val="FFC000"/>
                </a:solidFill>
              </a:rPr>
              <a:t>No Sponsored Project grant. Special attention is required.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043646"/>
              </p:ext>
            </p:extLst>
          </p:nvPr>
        </p:nvGraphicFramePr>
        <p:xfrm>
          <a:off x="4038600" y="3581400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05870"/>
              </p:ext>
            </p:extLst>
          </p:nvPr>
        </p:nvGraphicFramePr>
        <p:xfrm>
          <a:off x="685800" y="3733800"/>
          <a:ext cx="3429000" cy="206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7021716" y="5600630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05803"/>
              </p:ext>
            </p:extLst>
          </p:nvPr>
        </p:nvGraphicFramePr>
        <p:xfrm>
          <a:off x="762000" y="998339"/>
          <a:ext cx="5943600" cy="25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559116"/>
              </p:ext>
            </p:extLst>
          </p:nvPr>
        </p:nvGraphicFramePr>
        <p:xfrm>
          <a:off x="6724649" y="2590800"/>
          <a:ext cx="475457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25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6669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Scopus equivalent Student publications (UG &amp; PG) for 4 </a:t>
            </a:r>
            <a:r>
              <a:rPr lang="en-US" sz="2000" b="1" dirty="0" err="1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yrs</a:t>
            </a:r>
            <a:r>
              <a:rPr lang="en-US" sz="2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 </a:t>
            </a:r>
            <a:endParaRPr lang="en-IN" sz="20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048000" y="3581400"/>
            <a:ext cx="1217469" cy="3429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1" i="1" dirty="0" smtClean="0">
                <a:solidFill>
                  <a:srgbClr val="C00000"/>
                </a:solidFill>
              </a:rPr>
              <a:t>No PG program </a:t>
            </a:r>
            <a:endParaRPr lang="en-IN" sz="1200" b="1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54102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dirty="0" smtClean="0">
                <a:solidFill>
                  <a:srgbClr val="C00000"/>
                </a:solidFill>
              </a:rPr>
              <a:t>Target: UG-Students publications…CSE,IT,ECE.. at </a:t>
            </a:r>
            <a:r>
              <a:rPr lang="en-IN" sz="1200" b="1" i="1" dirty="0">
                <a:solidFill>
                  <a:srgbClr val="C00000"/>
                </a:solidFill>
              </a:rPr>
              <a:t>least “2” </a:t>
            </a:r>
            <a:r>
              <a:rPr lang="en-IN" sz="1200" b="1" i="1" dirty="0" smtClean="0">
                <a:solidFill>
                  <a:srgbClr val="C00000"/>
                </a:solidFill>
              </a:rPr>
              <a:t>in </a:t>
            </a:r>
            <a:r>
              <a:rPr lang="en-IN" sz="1200" b="1" i="1" dirty="0">
                <a:solidFill>
                  <a:srgbClr val="C00000"/>
                </a:solidFill>
              </a:rPr>
              <a:t>Scopus supported conferences out of  EPICS, Mini &amp; Major Projects per </a:t>
            </a:r>
            <a:r>
              <a:rPr lang="en-IN" sz="1200" b="1" i="1" dirty="0" smtClean="0">
                <a:solidFill>
                  <a:srgbClr val="C00000"/>
                </a:solidFill>
              </a:rPr>
              <a:t>batch, while CE,ME, EEE, EIE…at least “1”.</a:t>
            </a:r>
            <a:endParaRPr lang="en-IN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467985"/>
              </p:ext>
            </p:extLst>
          </p:nvPr>
        </p:nvGraphicFramePr>
        <p:xfrm>
          <a:off x="4423195" y="3124200"/>
          <a:ext cx="373020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10621"/>
              </p:ext>
            </p:extLst>
          </p:nvPr>
        </p:nvGraphicFramePr>
        <p:xfrm>
          <a:off x="8153400" y="3124200"/>
          <a:ext cx="350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773888"/>
              </p:ext>
            </p:extLst>
          </p:nvPr>
        </p:nvGraphicFramePr>
        <p:xfrm>
          <a:off x="685800" y="4648200"/>
          <a:ext cx="3695700" cy="177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81934"/>
              </p:ext>
            </p:extLst>
          </p:nvPr>
        </p:nvGraphicFramePr>
        <p:xfrm>
          <a:off x="626852" y="1074964"/>
          <a:ext cx="3638617" cy="182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85775"/>
              </p:ext>
            </p:extLst>
          </p:nvPr>
        </p:nvGraphicFramePr>
        <p:xfrm>
          <a:off x="4395107" y="1066800"/>
          <a:ext cx="3619500" cy="195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440690"/>
              </p:ext>
            </p:extLst>
          </p:nvPr>
        </p:nvGraphicFramePr>
        <p:xfrm>
          <a:off x="8077200" y="990600"/>
          <a:ext cx="3505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62416"/>
              </p:ext>
            </p:extLst>
          </p:nvPr>
        </p:nvGraphicFramePr>
        <p:xfrm>
          <a:off x="685800" y="2971800"/>
          <a:ext cx="3695700" cy="167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35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6669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</a:t>
            </a:r>
            <a:r>
              <a:rPr lang="en-US" sz="2000" b="1" u="sng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UG Students 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- Scopus Publications  - 2023, 2022, 2021 &amp; 2020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851514"/>
              </p:ext>
            </p:extLst>
          </p:nvPr>
        </p:nvGraphicFramePr>
        <p:xfrm>
          <a:off x="6934200" y="1143000"/>
          <a:ext cx="428619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8001000" y="5715000"/>
            <a:ext cx="354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Calibri"/>
              </a:rPr>
              <a:t>Note: 1. 1-SCI Paper = 2-Scopus / 4-WoS Papers </a:t>
            </a:r>
          </a:p>
          <a:p>
            <a:r>
              <a:rPr lang="en-IN" sz="1200" b="1" i="1" dirty="0" smtClean="0">
                <a:solidFill>
                  <a:schemeClr val="tx2">
                    <a:lumMod val="50000"/>
                  </a:schemeClr>
                </a:solidFill>
              </a:rPr>
              <a:t>           2. 4- UG students are considered as One batch.</a:t>
            </a:r>
            <a:endParaRPr lang="en-IN" sz="1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660426"/>
              </p:ext>
            </p:extLst>
          </p:nvPr>
        </p:nvGraphicFramePr>
        <p:xfrm>
          <a:off x="990600" y="3692857"/>
          <a:ext cx="4438650" cy="218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04087"/>
              </p:ext>
            </p:extLst>
          </p:nvPr>
        </p:nvGraphicFramePr>
        <p:xfrm>
          <a:off x="952306" y="1143000"/>
          <a:ext cx="514369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564301"/>
              </p:ext>
            </p:extLst>
          </p:nvPr>
        </p:nvGraphicFramePr>
        <p:xfrm>
          <a:off x="6819900" y="3352800"/>
          <a:ext cx="45339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611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4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666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Publications  - </a:t>
            </a:r>
            <a:r>
              <a:rPr lang="en-US" sz="2000" b="1" u="sng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PG Students 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– 2023,2022, 2021 &amp; 2020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4052" y="5567181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ea typeface="Times New Roman"/>
                <a:cs typeface="Calibri"/>
              </a:rPr>
              <a:t>Note: 1. 1-SCI Paper = 2-Scopus / 4-WoS Papers </a:t>
            </a:r>
          </a:p>
          <a:p>
            <a:r>
              <a:rPr lang="en-IN" sz="1200" b="1" dirty="0" smtClean="0">
                <a:solidFill>
                  <a:srgbClr val="1F497D"/>
                </a:solidFill>
              </a:rPr>
              <a:t>           2. 4- UG students are considered as One batch.</a:t>
            </a:r>
            <a:endParaRPr lang="en-IN" sz="1200" b="1" dirty="0">
              <a:solidFill>
                <a:srgbClr val="1F497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5397" y="5890347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  <a:latin typeface="Arial Narrow" pitchFamily="34" charset="0"/>
                <a:ea typeface="Times New Roman"/>
                <a:cs typeface="Calibri"/>
              </a:rPr>
              <a:t>Note: EIE – No PG Program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914400" y="3429000"/>
          <a:ext cx="4724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454846"/>
              </p:ext>
            </p:extLst>
          </p:nvPr>
        </p:nvGraphicFramePr>
        <p:xfrm>
          <a:off x="6953197" y="3372458"/>
          <a:ext cx="4267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126965"/>
              </p:ext>
            </p:extLst>
          </p:nvPr>
        </p:nvGraphicFramePr>
        <p:xfrm>
          <a:off x="6705600" y="1219200"/>
          <a:ext cx="4514797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724199"/>
              </p:ext>
            </p:extLst>
          </p:nvPr>
        </p:nvGraphicFramePr>
        <p:xfrm>
          <a:off x="914401" y="1143000"/>
          <a:ext cx="4800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61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0" grpId="0">
        <p:bldAsOne/>
      </p:bldGraphic>
      <p:bldGraphic spid="1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66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Publications  Data (Faculty, UG &amp; PG Students)-2023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844837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ea typeface="Times New Roman"/>
                <a:cs typeface="Calibri"/>
              </a:rPr>
              <a:t>Note: 1. 1-SCI Paper = 2-Scopus / 4-WoS Papers </a:t>
            </a:r>
          </a:p>
          <a:p>
            <a:r>
              <a:rPr lang="en-IN" sz="1200" b="1" dirty="0" smtClean="0">
                <a:solidFill>
                  <a:srgbClr val="1F497D"/>
                </a:solidFill>
              </a:rPr>
              <a:t>           2. 4- UG students are considered as one batch.</a:t>
            </a:r>
            <a:endParaRPr lang="en-IN" sz="1200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7160" y="5844268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  <a:latin typeface="Arial Narrow" pitchFamily="34" charset="0"/>
                <a:ea typeface="Times New Roman"/>
                <a:cs typeface="Calibri"/>
              </a:rPr>
              <a:t>Note: EIE – No PG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111932"/>
            <a:ext cx="325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</a:t>
            </a: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Note: Number in denominator indicates target</a:t>
            </a:r>
            <a:endParaRPr lang="en-IN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2160" y="4695118"/>
            <a:ext cx="3276600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chemeClr val="bg1"/>
                </a:solidFill>
              </a:rPr>
              <a:t>Model Calculation- Publications (IT):</a:t>
            </a:r>
          </a:p>
          <a:p>
            <a:r>
              <a:rPr lang="en-IN" sz="1400" b="1" i="1" dirty="0" err="1" smtClean="0">
                <a:solidFill>
                  <a:schemeClr val="bg1"/>
                </a:solidFill>
              </a:rPr>
              <a:t>Prof.x</a:t>
            </a:r>
            <a:r>
              <a:rPr lang="en-IN" sz="1400" b="1" i="1" dirty="0" smtClean="0">
                <a:solidFill>
                  <a:schemeClr val="bg1"/>
                </a:solidFill>
              </a:rPr>
              <a:t> (Scopus + SCI) = 2x1.5 =  3.0</a:t>
            </a:r>
          </a:p>
          <a:p>
            <a:r>
              <a:rPr lang="en-IN" sz="1400" b="1" i="1" dirty="0" err="1" smtClean="0">
                <a:solidFill>
                  <a:schemeClr val="bg1"/>
                </a:solidFill>
              </a:rPr>
              <a:t>Asso</a:t>
            </a:r>
            <a:r>
              <a:rPr lang="en-IN" sz="1400" b="1" i="1" dirty="0" smtClean="0">
                <a:solidFill>
                  <a:schemeClr val="bg1"/>
                </a:solidFill>
              </a:rPr>
              <a:t>. Prof. x (Scopus +SCI) = </a:t>
            </a:r>
            <a:r>
              <a:rPr lang="en-IN" sz="1400" b="1" i="1" dirty="0">
                <a:solidFill>
                  <a:schemeClr val="bg1"/>
                </a:solidFill>
              </a:rPr>
              <a:t>4</a:t>
            </a:r>
            <a:r>
              <a:rPr lang="en-IN" sz="1400" b="1" i="1" dirty="0" smtClean="0">
                <a:solidFill>
                  <a:schemeClr val="bg1"/>
                </a:solidFill>
              </a:rPr>
              <a:t>x 1.5 = </a:t>
            </a:r>
            <a:r>
              <a:rPr lang="en-IN" sz="1400" b="1" i="1" dirty="0">
                <a:solidFill>
                  <a:schemeClr val="bg1"/>
                </a:solidFill>
              </a:rPr>
              <a:t>6</a:t>
            </a:r>
            <a:endParaRPr lang="en-IN" sz="1400" b="1" i="1" dirty="0" smtClean="0">
              <a:solidFill>
                <a:schemeClr val="bg1"/>
              </a:solidFill>
            </a:endParaRPr>
          </a:p>
          <a:p>
            <a:r>
              <a:rPr lang="en-IN" sz="1400" b="1" i="1" dirty="0" smtClean="0">
                <a:solidFill>
                  <a:schemeClr val="bg1"/>
                </a:solidFill>
              </a:rPr>
              <a:t>Asst. Prof. x 2 Scopus =20x1 =            20.0</a:t>
            </a:r>
          </a:p>
          <a:p>
            <a:r>
              <a:rPr lang="en-IN" sz="1400" b="1" i="1" dirty="0">
                <a:solidFill>
                  <a:schemeClr val="bg1"/>
                </a:solidFill>
              </a:rPr>
              <a:t> </a:t>
            </a:r>
            <a:r>
              <a:rPr lang="en-IN" sz="1400" b="1" i="1" dirty="0" smtClean="0">
                <a:solidFill>
                  <a:schemeClr val="bg1"/>
                </a:solidFill>
              </a:rPr>
              <a:t>                                                                 29</a:t>
            </a:r>
          </a:p>
          <a:p>
            <a:r>
              <a:rPr lang="en-IN" sz="1400" b="1" i="1" dirty="0" smtClean="0">
                <a:solidFill>
                  <a:schemeClr val="bg1"/>
                </a:solidFill>
              </a:rPr>
              <a:t>Publications per Faculty = 29/ 26= 1.12</a:t>
            </a:r>
            <a:endParaRPr lang="en-IN" sz="1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29986"/>
              </p:ext>
            </p:extLst>
          </p:nvPr>
        </p:nvGraphicFramePr>
        <p:xfrm>
          <a:off x="914400" y="1066800"/>
          <a:ext cx="5105400" cy="20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160923"/>
              </p:ext>
            </p:extLst>
          </p:nvPr>
        </p:nvGraphicFramePr>
        <p:xfrm>
          <a:off x="6553200" y="990600"/>
          <a:ext cx="4953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746010"/>
              </p:ext>
            </p:extLst>
          </p:nvPr>
        </p:nvGraphicFramePr>
        <p:xfrm>
          <a:off x="6553200" y="2971800"/>
          <a:ext cx="485556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90632"/>
              </p:ext>
            </p:extLst>
          </p:nvPr>
        </p:nvGraphicFramePr>
        <p:xfrm>
          <a:off x="914400" y="3447061"/>
          <a:ext cx="5181600" cy="239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407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599" y="666690"/>
            <a:ext cx="8305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Total SCI Equivalent Publications per faculty with Target -2023 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06680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Calculation: </a:t>
            </a: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 IT - 2023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1600" b="1" dirty="0" smtClean="0">
                <a:solidFill>
                  <a:prstClr val="black"/>
                </a:solidFill>
              </a:rPr>
              <a:t>Faculty </a:t>
            </a:r>
            <a:r>
              <a:rPr lang="en-IN" sz="1600" b="1" dirty="0">
                <a:solidFill>
                  <a:prstClr val="black"/>
                </a:solidFill>
              </a:rPr>
              <a:t>– 26……SCI: </a:t>
            </a:r>
            <a:r>
              <a:rPr lang="en-IN" sz="1600" b="1" dirty="0" smtClean="0">
                <a:solidFill>
                  <a:prstClr val="black"/>
                </a:solidFill>
              </a:rPr>
              <a:t>26.5       26.5/26=1.01/1.12……</a:t>
            </a:r>
            <a:endParaRPr lang="en-IN" sz="1600" b="1" dirty="0">
              <a:solidFill>
                <a:prstClr val="black"/>
              </a:solidFill>
            </a:endParaRPr>
          </a:p>
          <a:p>
            <a:r>
              <a:rPr lang="en-IN" sz="1400" b="1" u="sng" dirty="0">
                <a:solidFill>
                  <a:prstClr val="black"/>
                </a:solidFill>
              </a:rPr>
              <a:t>SCOPUS:</a:t>
            </a:r>
            <a:endParaRPr lang="en-IN" sz="1400" b="1" dirty="0">
              <a:solidFill>
                <a:prstClr val="black"/>
              </a:solidFill>
            </a:endParaRPr>
          </a:p>
          <a:p>
            <a:r>
              <a:rPr lang="en-IN" dirty="0">
                <a:solidFill>
                  <a:srgbClr val="2211FF"/>
                </a:solidFill>
              </a:rPr>
              <a:t>UG </a:t>
            </a:r>
            <a:r>
              <a:rPr lang="en-IN" dirty="0" smtClean="0">
                <a:solidFill>
                  <a:srgbClr val="2211FF"/>
                </a:solidFill>
              </a:rPr>
              <a:t>Batch </a:t>
            </a:r>
            <a:r>
              <a:rPr lang="en-IN" sz="1400" dirty="0" smtClean="0">
                <a:solidFill>
                  <a:prstClr val="black"/>
                </a:solidFill>
              </a:rPr>
              <a:t>- </a:t>
            </a:r>
            <a:r>
              <a:rPr lang="en-IN" dirty="0" smtClean="0">
                <a:solidFill>
                  <a:prstClr val="black"/>
                </a:solidFill>
              </a:rPr>
              <a:t>70 </a:t>
            </a:r>
            <a:r>
              <a:rPr lang="en-IN" dirty="0">
                <a:solidFill>
                  <a:prstClr val="black"/>
                </a:solidFill>
              </a:rPr>
              <a:t>(Any 2*35 out of 3*35 batches) </a:t>
            </a:r>
            <a:r>
              <a:rPr lang="en-IN" sz="1400" dirty="0" smtClean="0">
                <a:solidFill>
                  <a:prstClr val="black"/>
                </a:solidFill>
              </a:rPr>
              <a:t>… </a:t>
            </a:r>
            <a:r>
              <a:rPr lang="en-IN" b="1" dirty="0">
                <a:solidFill>
                  <a:srgbClr val="2915BB"/>
                </a:solidFill>
              </a:rPr>
              <a:t>Scopus -</a:t>
            </a:r>
            <a:r>
              <a:rPr lang="en-IN" b="1" dirty="0" smtClean="0">
                <a:solidFill>
                  <a:srgbClr val="2915BB"/>
                </a:solidFill>
              </a:rPr>
              <a:t>117 </a:t>
            </a:r>
            <a:r>
              <a:rPr lang="en-IN" b="1" dirty="0">
                <a:solidFill>
                  <a:srgbClr val="2915BB"/>
                </a:solidFill>
              </a:rPr>
              <a:t>…. </a:t>
            </a:r>
            <a:r>
              <a:rPr lang="en-IN" b="1" dirty="0" smtClean="0">
                <a:solidFill>
                  <a:srgbClr val="2915BB"/>
                </a:solidFill>
              </a:rPr>
              <a:t>117/70 </a:t>
            </a:r>
            <a:r>
              <a:rPr lang="en-IN" sz="1400" dirty="0" smtClean="0">
                <a:solidFill>
                  <a:srgbClr val="2211FF"/>
                </a:solidFill>
              </a:rPr>
              <a:t>= 3.34/2 </a:t>
            </a:r>
            <a:r>
              <a:rPr lang="en-IN" sz="1400" dirty="0" smtClean="0">
                <a:solidFill>
                  <a:prstClr val="black"/>
                </a:solidFill>
              </a:rPr>
              <a:t>target </a:t>
            </a:r>
            <a:r>
              <a:rPr lang="en-IN" sz="1400" dirty="0">
                <a:solidFill>
                  <a:prstClr val="black"/>
                </a:solidFill>
              </a:rPr>
              <a:t>per batch </a:t>
            </a:r>
          </a:p>
          <a:p>
            <a:r>
              <a:rPr lang="en-IN" sz="1400" b="1" u="sng" dirty="0" err="1">
                <a:solidFill>
                  <a:prstClr val="black"/>
                </a:solidFill>
              </a:rPr>
              <a:t>Equ</a:t>
            </a:r>
            <a:r>
              <a:rPr lang="en-IN" sz="1400" b="1" u="sng" dirty="0">
                <a:solidFill>
                  <a:prstClr val="black"/>
                </a:solidFill>
              </a:rPr>
              <a:t>. SCI:</a:t>
            </a:r>
            <a:endParaRPr lang="en-IN" sz="1400" b="1" dirty="0">
              <a:solidFill>
                <a:prstClr val="black"/>
              </a:solidFill>
            </a:endParaRPr>
          </a:p>
          <a:p>
            <a:r>
              <a:rPr lang="en-IN" sz="1400" dirty="0">
                <a:solidFill>
                  <a:srgbClr val="2211FF"/>
                </a:solidFill>
              </a:rPr>
              <a:t>UG </a:t>
            </a:r>
            <a:r>
              <a:rPr lang="en-IN" sz="1400" dirty="0" smtClean="0">
                <a:solidFill>
                  <a:srgbClr val="2211FF"/>
                </a:solidFill>
              </a:rPr>
              <a:t>Batch </a:t>
            </a:r>
            <a:r>
              <a:rPr lang="en-IN" sz="1400" dirty="0" smtClean="0">
                <a:solidFill>
                  <a:prstClr val="black"/>
                </a:solidFill>
              </a:rPr>
              <a:t>- 70 </a:t>
            </a:r>
            <a:r>
              <a:rPr lang="en-IN" sz="1400" dirty="0">
                <a:solidFill>
                  <a:prstClr val="black"/>
                </a:solidFill>
              </a:rPr>
              <a:t>(Any 2 *35 out of 3*35 batches) ……. </a:t>
            </a:r>
            <a:r>
              <a:rPr lang="en-IN" dirty="0" err="1" smtClean="0">
                <a:solidFill>
                  <a:srgbClr val="2211FF"/>
                </a:solidFill>
              </a:rPr>
              <a:t>Equ</a:t>
            </a:r>
            <a:r>
              <a:rPr lang="en-IN" dirty="0" smtClean="0">
                <a:solidFill>
                  <a:srgbClr val="2211FF"/>
                </a:solidFill>
              </a:rPr>
              <a:t>. </a:t>
            </a:r>
            <a:r>
              <a:rPr lang="en-IN" dirty="0" smtClean="0">
                <a:solidFill>
                  <a:srgbClr val="2915BB"/>
                </a:solidFill>
              </a:rPr>
              <a:t>SCI </a:t>
            </a:r>
            <a:r>
              <a:rPr lang="en-IN" dirty="0">
                <a:solidFill>
                  <a:srgbClr val="2915BB"/>
                </a:solidFill>
              </a:rPr>
              <a:t>-</a:t>
            </a:r>
            <a:r>
              <a:rPr lang="en-IN" b="1" dirty="0" smtClean="0">
                <a:solidFill>
                  <a:srgbClr val="2915BB"/>
                </a:solidFill>
              </a:rPr>
              <a:t>58.5</a:t>
            </a:r>
            <a:r>
              <a:rPr lang="en-IN" dirty="0" smtClean="0">
                <a:solidFill>
                  <a:srgbClr val="2915BB"/>
                </a:solidFill>
              </a:rPr>
              <a:t> </a:t>
            </a:r>
            <a:r>
              <a:rPr lang="en-IN" b="1" dirty="0">
                <a:solidFill>
                  <a:srgbClr val="2915BB"/>
                </a:solidFill>
              </a:rPr>
              <a:t>…. </a:t>
            </a:r>
            <a:r>
              <a:rPr lang="en-IN" b="1" dirty="0" smtClean="0">
                <a:solidFill>
                  <a:srgbClr val="2915BB"/>
                </a:solidFill>
              </a:rPr>
              <a:t>58.5/35 </a:t>
            </a:r>
            <a:r>
              <a:rPr lang="en-IN" dirty="0" smtClean="0">
                <a:solidFill>
                  <a:prstClr val="black"/>
                </a:solidFill>
              </a:rPr>
              <a:t>(70x0.5</a:t>
            </a:r>
            <a:r>
              <a:rPr lang="en-IN" sz="1400" dirty="0" smtClean="0">
                <a:solidFill>
                  <a:prstClr val="black"/>
                </a:solidFill>
              </a:rPr>
              <a:t>) = </a:t>
            </a:r>
            <a:r>
              <a:rPr lang="en-IN" sz="1400" dirty="0" smtClean="0">
                <a:solidFill>
                  <a:srgbClr val="2211FF"/>
                </a:solidFill>
              </a:rPr>
              <a:t>1.67/1.0 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>
                <a:solidFill>
                  <a:prstClr val="black"/>
                </a:solidFill>
              </a:rPr>
              <a:t>target per batch </a:t>
            </a:r>
          </a:p>
          <a:p>
            <a:r>
              <a:rPr lang="en-IN" sz="1400" dirty="0">
                <a:solidFill>
                  <a:prstClr val="black"/>
                </a:solidFill>
              </a:rPr>
              <a:t>EPICS-35 Batches </a:t>
            </a:r>
          </a:p>
          <a:p>
            <a:r>
              <a:rPr lang="en-IN" sz="1400" dirty="0">
                <a:solidFill>
                  <a:prstClr val="black"/>
                </a:solidFill>
              </a:rPr>
              <a:t>Mini Project - 35  </a:t>
            </a:r>
          </a:p>
          <a:p>
            <a:r>
              <a:rPr lang="en-IN" sz="1400" dirty="0">
                <a:solidFill>
                  <a:prstClr val="black"/>
                </a:solidFill>
              </a:rPr>
              <a:t>Major Projects - </a:t>
            </a:r>
            <a:r>
              <a:rPr lang="en-IN" sz="1400" dirty="0" smtClean="0">
                <a:solidFill>
                  <a:prstClr val="black"/>
                </a:solidFill>
              </a:rPr>
              <a:t>35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EPICS </a:t>
            </a:r>
            <a:r>
              <a:rPr lang="en-IN" sz="1400" dirty="0">
                <a:solidFill>
                  <a:prstClr val="black"/>
                </a:solidFill>
              </a:rPr>
              <a:t>/ Mini -35 Batches + Major Project-35 = 70 Batches –per batch </a:t>
            </a:r>
            <a:r>
              <a:rPr lang="en-IN" sz="1400" dirty="0" smtClean="0">
                <a:solidFill>
                  <a:prstClr val="black"/>
                </a:solidFill>
              </a:rPr>
              <a:t>2min </a:t>
            </a:r>
            <a:r>
              <a:rPr lang="en-IN" sz="1400" dirty="0">
                <a:solidFill>
                  <a:prstClr val="black"/>
                </a:solidFill>
              </a:rPr>
              <a:t>Scopus / 1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. SCI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Minimum target from UG Students = 2 (Scopus) / 1 (SCI) from EPICS, Mini &amp; Major projects 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Out </a:t>
            </a:r>
            <a:r>
              <a:rPr lang="en-IN" sz="1400" dirty="0">
                <a:solidFill>
                  <a:prstClr val="black"/>
                </a:solidFill>
              </a:rPr>
              <a:t>of </a:t>
            </a:r>
            <a:r>
              <a:rPr lang="en-IN" sz="1400" dirty="0" smtClean="0">
                <a:solidFill>
                  <a:prstClr val="black"/>
                </a:solidFill>
              </a:rPr>
              <a:t>3 platforms, </a:t>
            </a:r>
            <a:r>
              <a:rPr lang="en-IN" sz="1400" dirty="0">
                <a:solidFill>
                  <a:prstClr val="black"/>
                </a:solidFill>
              </a:rPr>
              <a:t>they have to Publish </a:t>
            </a:r>
            <a:r>
              <a:rPr lang="en-IN" sz="1400" dirty="0" smtClean="0">
                <a:solidFill>
                  <a:prstClr val="black"/>
                </a:solidFill>
              </a:rPr>
              <a:t>papers from </a:t>
            </a:r>
            <a:r>
              <a:rPr lang="en-IN" sz="1400" dirty="0">
                <a:solidFill>
                  <a:prstClr val="black"/>
                </a:solidFill>
              </a:rPr>
              <a:t>2 </a:t>
            </a:r>
            <a:r>
              <a:rPr lang="en-IN" sz="1400" dirty="0" smtClean="0">
                <a:solidFill>
                  <a:prstClr val="black"/>
                </a:solidFill>
              </a:rPr>
              <a:t>plat </a:t>
            </a:r>
            <a:r>
              <a:rPr lang="en-IN" sz="1400" dirty="0">
                <a:solidFill>
                  <a:prstClr val="black"/>
                </a:solidFill>
              </a:rPr>
              <a:t>forms </a:t>
            </a:r>
            <a:endParaRPr lang="en-IN" sz="1400" dirty="0" smtClean="0">
              <a:solidFill>
                <a:prstClr val="black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That </a:t>
            </a:r>
            <a:r>
              <a:rPr lang="en-IN" sz="1400" dirty="0">
                <a:solidFill>
                  <a:prstClr val="black"/>
                </a:solidFill>
              </a:rPr>
              <a:t>means they have to publish 70 Publications out of 35+35 Batches @ </a:t>
            </a:r>
            <a:r>
              <a:rPr lang="en-IN" sz="1400" dirty="0" smtClean="0">
                <a:solidFill>
                  <a:prstClr val="black"/>
                </a:solidFill>
              </a:rPr>
              <a:t>2 </a:t>
            </a:r>
            <a:r>
              <a:rPr lang="en-IN" sz="1400" dirty="0">
                <a:solidFill>
                  <a:prstClr val="black"/>
                </a:solidFill>
              </a:rPr>
              <a:t>Scopus / 1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>
                <a:solidFill>
                  <a:prstClr val="black"/>
                </a:solidFill>
              </a:rPr>
              <a:t>SCI publication per </a:t>
            </a:r>
            <a:r>
              <a:rPr lang="en-IN" sz="1400" dirty="0" smtClean="0">
                <a:solidFill>
                  <a:prstClr val="black"/>
                </a:solidFill>
              </a:rPr>
              <a:t>batch</a:t>
            </a:r>
          </a:p>
          <a:p>
            <a:r>
              <a:rPr lang="en-IN" dirty="0" smtClean="0">
                <a:solidFill>
                  <a:srgbClr val="2211FF"/>
                </a:solidFill>
              </a:rPr>
              <a:t>PG Students</a:t>
            </a:r>
          </a:p>
          <a:p>
            <a:r>
              <a:rPr lang="en-IN" sz="2000" dirty="0" smtClean="0">
                <a:solidFill>
                  <a:srgbClr val="2915BB"/>
                </a:solidFill>
              </a:rPr>
              <a:t>PG-2             </a:t>
            </a:r>
            <a:r>
              <a:rPr lang="en-IN" sz="2000" dirty="0">
                <a:solidFill>
                  <a:srgbClr val="2915BB"/>
                </a:solidFill>
              </a:rPr>
              <a:t>SCI: </a:t>
            </a:r>
            <a:r>
              <a:rPr lang="en-IN" sz="2000" b="1" dirty="0">
                <a:solidFill>
                  <a:srgbClr val="2915BB"/>
                </a:solidFill>
              </a:rPr>
              <a:t>2  </a:t>
            </a:r>
            <a:r>
              <a:rPr lang="en-IN" sz="2000" dirty="0">
                <a:solidFill>
                  <a:srgbClr val="2915BB"/>
                </a:solidFill>
              </a:rPr>
              <a:t>     </a:t>
            </a:r>
            <a:r>
              <a:rPr lang="en-IN" sz="2000" dirty="0" smtClean="0">
                <a:solidFill>
                  <a:srgbClr val="2915BB"/>
                </a:solidFill>
              </a:rPr>
              <a:t>       </a:t>
            </a:r>
            <a:r>
              <a:rPr lang="en-IN" sz="2000" dirty="0" smtClean="0">
                <a:solidFill>
                  <a:prstClr val="black"/>
                </a:solidFill>
              </a:rPr>
              <a:t>2/2=1/1</a:t>
            </a:r>
          </a:p>
          <a:p>
            <a:r>
              <a:rPr lang="en-IN" b="1" dirty="0" smtClean="0">
                <a:solidFill>
                  <a:srgbClr val="2915BB"/>
                </a:solidFill>
              </a:rPr>
              <a:t>Total publications </a:t>
            </a:r>
            <a:r>
              <a:rPr lang="en-IN" b="1" dirty="0">
                <a:solidFill>
                  <a:srgbClr val="2915BB"/>
                </a:solidFill>
              </a:rPr>
              <a:t>d</a:t>
            </a:r>
            <a:r>
              <a:rPr lang="en-IN" b="1" dirty="0" smtClean="0">
                <a:solidFill>
                  <a:srgbClr val="2915BB"/>
                </a:solidFill>
              </a:rPr>
              <a:t>one </a:t>
            </a:r>
            <a:r>
              <a:rPr lang="en-IN" b="1" dirty="0">
                <a:solidFill>
                  <a:srgbClr val="2915BB"/>
                </a:solidFill>
              </a:rPr>
              <a:t>=</a:t>
            </a:r>
            <a:r>
              <a:rPr lang="en-IN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 </a:t>
            </a:r>
            <a:r>
              <a:rPr lang="en-IN" dirty="0" smtClean="0">
                <a:solidFill>
                  <a:srgbClr val="2915BB"/>
                </a:solidFill>
              </a:rPr>
              <a:t>(26.5+58.5+2) </a:t>
            </a:r>
            <a:r>
              <a:rPr lang="en-IN" b="1" dirty="0" smtClean="0">
                <a:solidFill>
                  <a:srgbClr val="2915BB"/>
                </a:solidFill>
              </a:rPr>
              <a:t>against 66.12 </a:t>
            </a:r>
            <a:r>
              <a:rPr lang="en-IN" dirty="0" smtClean="0">
                <a:solidFill>
                  <a:srgbClr val="2915BB"/>
                </a:solidFill>
              </a:rPr>
              <a:t>(29.12+35 (70 Scopus) + 2)</a:t>
            </a:r>
            <a:r>
              <a:rPr lang="en-IN" b="1" dirty="0" smtClean="0">
                <a:solidFill>
                  <a:srgbClr val="2915BB"/>
                </a:solidFill>
              </a:rPr>
              <a:t>     </a:t>
            </a:r>
            <a:endParaRPr lang="en-IN" b="1" dirty="0">
              <a:solidFill>
                <a:srgbClr val="2915BB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Faculty Contribution 26.5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 SCI against 29.12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UG Batches Contribution  58.5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 SCI against  35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PG </a:t>
            </a:r>
            <a:r>
              <a:rPr lang="en-IN" sz="1400" dirty="0">
                <a:solidFill>
                  <a:prstClr val="black"/>
                </a:solidFill>
              </a:rPr>
              <a:t>Students Contribution  2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 err="1">
                <a:solidFill>
                  <a:prstClr val="black"/>
                </a:solidFill>
              </a:rPr>
              <a:t>Equ</a:t>
            </a:r>
            <a:r>
              <a:rPr lang="en-IN" sz="1400" dirty="0">
                <a:solidFill>
                  <a:prstClr val="black"/>
                </a:solidFill>
              </a:rPr>
              <a:t> </a:t>
            </a:r>
            <a:r>
              <a:rPr lang="en-IN" sz="1400" dirty="0" smtClean="0">
                <a:solidFill>
                  <a:prstClr val="black"/>
                </a:solidFill>
              </a:rPr>
              <a:t>SCI </a:t>
            </a:r>
            <a:r>
              <a:rPr lang="en-IN" sz="1400" dirty="0" err="1" smtClean="0">
                <a:solidFill>
                  <a:prstClr val="black"/>
                </a:solidFill>
              </a:rPr>
              <a:t>aganist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>
                <a:solidFill>
                  <a:prstClr val="black"/>
                </a:solidFill>
              </a:rPr>
              <a:t>2</a:t>
            </a:r>
          </a:p>
          <a:p>
            <a:r>
              <a:rPr lang="en-IN" b="1" dirty="0" smtClean="0">
                <a:solidFill>
                  <a:srgbClr val="2915BB"/>
                </a:solidFill>
              </a:rPr>
              <a:t>Total Contribution Per </a:t>
            </a:r>
            <a:r>
              <a:rPr lang="en-IN" b="1" dirty="0">
                <a:solidFill>
                  <a:srgbClr val="2915BB"/>
                </a:solidFill>
              </a:rPr>
              <a:t>unit = </a:t>
            </a:r>
            <a:r>
              <a:rPr lang="en-IN" b="1" dirty="0" smtClean="0">
                <a:solidFill>
                  <a:srgbClr val="2915BB"/>
                </a:solidFill>
              </a:rPr>
              <a:t>87/66.12 </a:t>
            </a:r>
            <a:r>
              <a:rPr lang="en-IN" b="1" dirty="0">
                <a:solidFill>
                  <a:srgbClr val="2915BB"/>
                </a:solidFill>
              </a:rPr>
              <a:t>= </a:t>
            </a:r>
            <a:r>
              <a:rPr lang="en-IN" b="1" dirty="0" smtClean="0">
                <a:solidFill>
                  <a:srgbClr val="2915BB"/>
                </a:solidFill>
              </a:rPr>
              <a:t>1.31/1.0</a:t>
            </a:r>
            <a:endParaRPr lang="en-IN" b="1" dirty="0">
              <a:solidFill>
                <a:srgbClr val="2915B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1244" y="5160228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26*1.12 </a:t>
            </a:r>
            <a:r>
              <a:rPr lang="en-IN" sz="1600" b="1" dirty="0"/>
              <a:t>= 29.12</a:t>
            </a:r>
          </a:p>
          <a:p>
            <a:r>
              <a:rPr lang="en-IN" sz="1600" b="1" dirty="0"/>
              <a:t>70*0.5 = 35</a:t>
            </a:r>
          </a:p>
          <a:p>
            <a:r>
              <a:rPr lang="en-IN" sz="1600" b="1" dirty="0"/>
              <a:t>2*1 = 2</a:t>
            </a:r>
          </a:p>
          <a:p>
            <a:r>
              <a:rPr lang="en-IN" sz="1600" b="1" dirty="0"/>
              <a:t>Requirement = 66.12 Publications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4706" y="774412"/>
            <a:ext cx="32766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1400" i="1" dirty="0" smtClean="0">
                <a:solidFill>
                  <a:prstClr val="black"/>
                </a:solidFill>
              </a:rPr>
              <a:t>Model Calculation- Publications (IT):</a:t>
            </a:r>
          </a:p>
          <a:p>
            <a:r>
              <a:rPr lang="en-IN" sz="1400" i="1" dirty="0" err="1" smtClean="0">
                <a:solidFill>
                  <a:prstClr val="black"/>
                </a:solidFill>
              </a:rPr>
              <a:t>Prof.x</a:t>
            </a:r>
            <a:r>
              <a:rPr lang="en-IN" sz="1400" i="1" dirty="0" smtClean="0">
                <a:solidFill>
                  <a:prstClr val="black"/>
                </a:solidFill>
              </a:rPr>
              <a:t> (Scopus + SCI) = 2x1.5 =            3.0</a:t>
            </a:r>
          </a:p>
          <a:p>
            <a:r>
              <a:rPr lang="en-IN" sz="1400" i="1" dirty="0" err="1" smtClean="0">
                <a:solidFill>
                  <a:prstClr val="black"/>
                </a:solidFill>
              </a:rPr>
              <a:t>Asso</a:t>
            </a:r>
            <a:r>
              <a:rPr lang="en-IN" sz="1400" i="1" dirty="0" smtClean="0">
                <a:solidFill>
                  <a:prstClr val="black"/>
                </a:solidFill>
              </a:rPr>
              <a:t>. Prof. x (Scopus +SCI) = </a:t>
            </a:r>
            <a:r>
              <a:rPr lang="en-IN" sz="1400" i="1" dirty="0">
                <a:solidFill>
                  <a:prstClr val="black"/>
                </a:solidFill>
              </a:rPr>
              <a:t>4</a:t>
            </a:r>
            <a:r>
              <a:rPr lang="en-IN" sz="1400" i="1" dirty="0" smtClean="0">
                <a:solidFill>
                  <a:prstClr val="black"/>
                </a:solidFill>
              </a:rPr>
              <a:t>x 1.5 = 6.0</a:t>
            </a:r>
          </a:p>
          <a:p>
            <a:r>
              <a:rPr lang="en-IN" sz="1400" i="1" dirty="0" smtClean="0">
                <a:solidFill>
                  <a:prstClr val="black"/>
                </a:solidFill>
              </a:rPr>
              <a:t>Asst. Prof. x 2 Scopus =20x1 =            20.0</a:t>
            </a:r>
          </a:p>
          <a:p>
            <a:r>
              <a:rPr lang="en-IN" sz="1400" i="1" dirty="0">
                <a:solidFill>
                  <a:prstClr val="black"/>
                </a:solidFill>
              </a:rPr>
              <a:t> </a:t>
            </a:r>
            <a:r>
              <a:rPr lang="en-IN" sz="1400" i="1" dirty="0" smtClean="0">
                <a:solidFill>
                  <a:prstClr val="black"/>
                </a:solidFill>
              </a:rPr>
              <a:t>                                                                 29.0</a:t>
            </a:r>
          </a:p>
          <a:p>
            <a:r>
              <a:rPr lang="en-IN" sz="1400" i="1" dirty="0" smtClean="0">
                <a:solidFill>
                  <a:prstClr val="black"/>
                </a:solidFill>
              </a:rPr>
              <a:t>Publications per Faculty = 29/ 26= 1.12</a:t>
            </a:r>
            <a:endParaRPr lang="en-IN" sz="1400" i="1" dirty="0">
              <a:solidFill>
                <a:prstClr val="black"/>
              </a:solidFill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28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599" y="666690"/>
            <a:ext cx="8305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Total SCI Equivalent Publications per faculty with Target -2023 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066800"/>
            <a:ext cx="8458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Calculation: </a:t>
            </a: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 ME- 2023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2915BB"/>
                </a:solidFill>
              </a:rPr>
              <a:t>Faculty </a:t>
            </a:r>
            <a:r>
              <a:rPr lang="en-IN" b="1" dirty="0">
                <a:solidFill>
                  <a:srgbClr val="2915BB"/>
                </a:solidFill>
              </a:rPr>
              <a:t>– </a:t>
            </a:r>
            <a:r>
              <a:rPr lang="en-IN" b="1" dirty="0" smtClean="0">
                <a:solidFill>
                  <a:srgbClr val="2915BB"/>
                </a:solidFill>
              </a:rPr>
              <a:t>36……</a:t>
            </a:r>
            <a:r>
              <a:rPr lang="en-IN" b="1" dirty="0" err="1" smtClean="0">
                <a:solidFill>
                  <a:srgbClr val="2915BB"/>
                </a:solidFill>
              </a:rPr>
              <a:t>Equ.SCI</a:t>
            </a:r>
            <a:r>
              <a:rPr lang="en-IN" b="1" dirty="0">
                <a:solidFill>
                  <a:srgbClr val="2915BB"/>
                </a:solidFill>
              </a:rPr>
              <a:t>: </a:t>
            </a:r>
            <a:r>
              <a:rPr lang="en-IN" b="1" dirty="0" smtClean="0">
                <a:solidFill>
                  <a:srgbClr val="2915BB"/>
                </a:solidFill>
              </a:rPr>
              <a:t>21</a:t>
            </a:r>
            <a:r>
              <a:rPr lang="en-IN" sz="1400" b="1" dirty="0" smtClean="0">
                <a:solidFill>
                  <a:prstClr val="black"/>
                </a:solidFill>
              </a:rPr>
              <a:t>      </a:t>
            </a:r>
            <a:r>
              <a:rPr lang="en-IN" sz="1400" dirty="0" smtClean="0">
                <a:solidFill>
                  <a:prstClr val="black"/>
                </a:solidFill>
              </a:rPr>
              <a:t>21/36=0.58/1.14……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b="1" u="sng" dirty="0">
                <a:solidFill>
                  <a:prstClr val="black"/>
                </a:solidFill>
              </a:rPr>
              <a:t>SCOPUS:</a:t>
            </a:r>
            <a:endParaRPr lang="en-IN" sz="1400" b="1" dirty="0">
              <a:solidFill>
                <a:prstClr val="black"/>
              </a:solidFill>
            </a:endParaRPr>
          </a:p>
          <a:p>
            <a:r>
              <a:rPr lang="en-IN" sz="2000" b="1" dirty="0">
                <a:solidFill>
                  <a:srgbClr val="2915BB"/>
                </a:solidFill>
              </a:rPr>
              <a:t>UG </a:t>
            </a:r>
            <a:r>
              <a:rPr lang="en-IN" sz="2000" b="1" dirty="0" smtClean="0">
                <a:solidFill>
                  <a:srgbClr val="2915BB"/>
                </a:solidFill>
              </a:rPr>
              <a:t>Batch - 46 </a:t>
            </a:r>
            <a:r>
              <a:rPr lang="en-IN" sz="1400" dirty="0">
                <a:solidFill>
                  <a:prstClr val="black"/>
                </a:solidFill>
              </a:rPr>
              <a:t>(Any </a:t>
            </a:r>
            <a:r>
              <a:rPr lang="en-IN" sz="1400" dirty="0" smtClean="0">
                <a:solidFill>
                  <a:prstClr val="black"/>
                </a:solidFill>
              </a:rPr>
              <a:t>1*46 </a:t>
            </a:r>
            <a:r>
              <a:rPr lang="en-IN" sz="1400" dirty="0">
                <a:solidFill>
                  <a:prstClr val="black"/>
                </a:solidFill>
              </a:rPr>
              <a:t>out of </a:t>
            </a:r>
            <a:r>
              <a:rPr lang="en-IN" sz="1400" dirty="0" smtClean="0">
                <a:solidFill>
                  <a:prstClr val="black"/>
                </a:solidFill>
              </a:rPr>
              <a:t>3*46 </a:t>
            </a:r>
            <a:r>
              <a:rPr lang="en-IN" sz="1400" dirty="0">
                <a:solidFill>
                  <a:prstClr val="black"/>
                </a:solidFill>
              </a:rPr>
              <a:t>batches) ……. </a:t>
            </a:r>
            <a:r>
              <a:rPr lang="en-IN" b="1" dirty="0">
                <a:solidFill>
                  <a:srgbClr val="2915BB"/>
                </a:solidFill>
              </a:rPr>
              <a:t>Scopus -</a:t>
            </a:r>
            <a:r>
              <a:rPr lang="en-IN" b="1" dirty="0" smtClean="0">
                <a:solidFill>
                  <a:srgbClr val="2915BB"/>
                </a:solidFill>
              </a:rPr>
              <a:t>1…. 1/46 </a:t>
            </a:r>
            <a:r>
              <a:rPr lang="en-IN" sz="1400" dirty="0" smtClean="0">
                <a:solidFill>
                  <a:prstClr val="black"/>
                </a:solidFill>
              </a:rPr>
              <a:t>=</a:t>
            </a:r>
            <a:r>
              <a:rPr lang="en-IN" sz="1400" dirty="0" smtClean="0">
                <a:solidFill>
                  <a:srgbClr val="2211FF"/>
                </a:solidFill>
              </a:rPr>
              <a:t>0.02/1.0 </a:t>
            </a:r>
            <a:r>
              <a:rPr lang="en-IN" sz="1400" dirty="0">
                <a:solidFill>
                  <a:prstClr val="black"/>
                </a:solidFill>
              </a:rPr>
              <a:t>target per batch </a:t>
            </a:r>
          </a:p>
          <a:p>
            <a:r>
              <a:rPr lang="en-IN" sz="1400" b="1" u="sng" dirty="0" err="1">
                <a:solidFill>
                  <a:prstClr val="black"/>
                </a:solidFill>
              </a:rPr>
              <a:t>Equ</a:t>
            </a:r>
            <a:r>
              <a:rPr lang="en-IN" sz="1400" b="1" u="sng" dirty="0">
                <a:solidFill>
                  <a:prstClr val="black"/>
                </a:solidFill>
              </a:rPr>
              <a:t>. SCI:</a:t>
            </a:r>
            <a:endParaRPr lang="en-IN" sz="1400" b="1" dirty="0">
              <a:solidFill>
                <a:prstClr val="black"/>
              </a:solidFill>
            </a:endParaRPr>
          </a:p>
          <a:p>
            <a:r>
              <a:rPr lang="en-IN" sz="1400" dirty="0">
                <a:solidFill>
                  <a:srgbClr val="2211FF"/>
                </a:solidFill>
              </a:rPr>
              <a:t>UG </a:t>
            </a:r>
            <a:r>
              <a:rPr lang="en-IN" sz="1400" dirty="0" smtClean="0">
                <a:solidFill>
                  <a:srgbClr val="2211FF"/>
                </a:solidFill>
              </a:rPr>
              <a:t>Batch </a:t>
            </a:r>
            <a:r>
              <a:rPr lang="en-IN" sz="1400" dirty="0" smtClean="0">
                <a:solidFill>
                  <a:prstClr val="black"/>
                </a:solidFill>
              </a:rPr>
              <a:t>- 46 </a:t>
            </a:r>
            <a:r>
              <a:rPr lang="en-IN" sz="1400" dirty="0">
                <a:solidFill>
                  <a:prstClr val="black"/>
                </a:solidFill>
              </a:rPr>
              <a:t>(Any </a:t>
            </a:r>
            <a:r>
              <a:rPr lang="en-IN" sz="1400" dirty="0" smtClean="0">
                <a:solidFill>
                  <a:prstClr val="black"/>
                </a:solidFill>
              </a:rPr>
              <a:t>1 *46 </a:t>
            </a:r>
            <a:r>
              <a:rPr lang="en-IN" sz="1400" dirty="0">
                <a:solidFill>
                  <a:prstClr val="black"/>
                </a:solidFill>
              </a:rPr>
              <a:t>out of </a:t>
            </a:r>
            <a:r>
              <a:rPr lang="en-IN" sz="1400" dirty="0" smtClean="0">
                <a:solidFill>
                  <a:prstClr val="black"/>
                </a:solidFill>
              </a:rPr>
              <a:t>3*46 </a:t>
            </a:r>
            <a:r>
              <a:rPr lang="en-IN" sz="1400" dirty="0">
                <a:solidFill>
                  <a:prstClr val="black"/>
                </a:solidFill>
              </a:rPr>
              <a:t>batches) ……. </a:t>
            </a:r>
            <a:r>
              <a:rPr lang="en-IN" b="1" dirty="0" err="1" smtClean="0">
                <a:solidFill>
                  <a:srgbClr val="2211FF"/>
                </a:solidFill>
              </a:rPr>
              <a:t>Equ</a:t>
            </a:r>
            <a:r>
              <a:rPr lang="en-IN" b="1" dirty="0" smtClean="0">
                <a:solidFill>
                  <a:srgbClr val="2211FF"/>
                </a:solidFill>
              </a:rPr>
              <a:t>. </a:t>
            </a:r>
            <a:r>
              <a:rPr lang="en-IN" b="1" dirty="0" smtClean="0">
                <a:solidFill>
                  <a:srgbClr val="2915BB"/>
                </a:solidFill>
              </a:rPr>
              <a:t>SCI -0.5 </a:t>
            </a:r>
            <a:r>
              <a:rPr lang="en-IN" b="1" dirty="0">
                <a:solidFill>
                  <a:srgbClr val="2915BB"/>
                </a:solidFill>
              </a:rPr>
              <a:t>…. </a:t>
            </a:r>
            <a:r>
              <a:rPr lang="en-IN" b="1" dirty="0" smtClean="0">
                <a:solidFill>
                  <a:srgbClr val="2915BB"/>
                </a:solidFill>
              </a:rPr>
              <a:t>0.5/23 </a:t>
            </a:r>
            <a:r>
              <a:rPr lang="en-IN" sz="1400" dirty="0" smtClean="0">
                <a:solidFill>
                  <a:prstClr val="black"/>
                </a:solidFill>
              </a:rPr>
              <a:t>=</a:t>
            </a:r>
            <a:r>
              <a:rPr lang="en-IN" sz="1400" dirty="0" smtClean="0">
                <a:solidFill>
                  <a:srgbClr val="2211FF"/>
                </a:solidFill>
              </a:rPr>
              <a:t>0.01/0.5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>
                <a:solidFill>
                  <a:prstClr val="black"/>
                </a:solidFill>
              </a:rPr>
              <a:t>target per batch 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EPICS - 46 </a:t>
            </a:r>
            <a:r>
              <a:rPr lang="en-IN" sz="1400" dirty="0">
                <a:solidFill>
                  <a:prstClr val="black"/>
                </a:solidFill>
              </a:rPr>
              <a:t>Batches </a:t>
            </a:r>
          </a:p>
          <a:p>
            <a:r>
              <a:rPr lang="en-IN" sz="1400" dirty="0">
                <a:solidFill>
                  <a:prstClr val="black"/>
                </a:solidFill>
              </a:rPr>
              <a:t>Mini Project - </a:t>
            </a:r>
            <a:r>
              <a:rPr lang="en-IN" sz="1400" dirty="0" smtClean="0">
                <a:solidFill>
                  <a:prstClr val="black"/>
                </a:solidFill>
              </a:rPr>
              <a:t>46 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dirty="0">
                <a:solidFill>
                  <a:prstClr val="black"/>
                </a:solidFill>
              </a:rPr>
              <a:t>Major Projects - </a:t>
            </a:r>
            <a:r>
              <a:rPr lang="en-IN" sz="1400" dirty="0" smtClean="0">
                <a:solidFill>
                  <a:prstClr val="black"/>
                </a:solidFill>
              </a:rPr>
              <a:t>46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EPICS </a:t>
            </a:r>
            <a:r>
              <a:rPr lang="en-IN" sz="1400" dirty="0">
                <a:solidFill>
                  <a:prstClr val="black"/>
                </a:solidFill>
              </a:rPr>
              <a:t>/ Mini </a:t>
            </a:r>
            <a:r>
              <a:rPr lang="en-IN" sz="1400" dirty="0" smtClean="0">
                <a:solidFill>
                  <a:prstClr val="black"/>
                </a:solidFill>
              </a:rPr>
              <a:t>/ Major Project - 46 </a:t>
            </a:r>
            <a:r>
              <a:rPr lang="en-IN" sz="1400" dirty="0">
                <a:solidFill>
                  <a:prstClr val="black"/>
                </a:solidFill>
              </a:rPr>
              <a:t>= </a:t>
            </a:r>
            <a:r>
              <a:rPr lang="en-IN" sz="1400" dirty="0" smtClean="0">
                <a:solidFill>
                  <a:prstClr val="black"/>
                </a:solidFill>
              </a:rPr>
              <a:t>46 </a:t>
            </a:r>
            <a:r>
              <a:rPr lang="en-IN" sz="1400" dirty="0">
                <a:solidFill>
                  <a:prstClr val="black"/>
                </a:solidFill>
              </a:rPr>
              <a:t>Batches –per batch 1min Scopus / 0.5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. SCI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Minimum target from UG Students = 1 (Scopus) / 0.5 (SCI) from EPICS, Mini &amp; Major projects </a:t>
            </a:r>
            <a:endParaRPr lang="en-IN" sz="1400" dirty="0">
              <a:solidFill>
                <a:prstClr val="black"/>
              </a:solidFill>
            </a:endParaRPr>
          </a:p>
          <a:p>
            <a:r>
              <a:rPr lang="en-IN" sz="1400" dirty="0" smtClean="0">
                <a:solidFill>
                  <a:srgbClr val="FF0000"/>
                </a:solidFill>
              </a:rPr>
              <a:t>Out </a:t>
            </a:r>
            <a:r>
              <a:rPr lang="en-IN" sz="1400" dirty="0">
                <a:solidFill>
                  <a:srgbClr val="FF0000"/>
                </a:solidFill>
              </a:rPr>
              <a:t>of </a:t>
            </a:r>
            <a:r>
              <a:rPr lang="en-IN" sz="1400" dirty="0" smtClean="0">
                <a:solidFill>
                  <a:srgbClr val="FF0000"/>
                </a:solidFill>
              </a:rPr>
              <a:t>3 platforms, </a:t>
            </a:r>
            <a:r>
              <a:rPr lang="en-IN" sz="1400" dirty="0">
                <a:solidFill>
                  <a:srgbClr val="FF0000"/>
                </a:solidFill>
              </a:rPr>
              <a:t>they have to Publish </a:t>
            </a:r>
            <a:r>
              <a:rPr lang="en-IN" sz="1400" dirty="0" smtClean="0">
                <a:solidFill>
                  <a:srgbClr val="FF0000"/>
                </a:solidFill>
              </a:rPr>
              <a:t>papers from </a:t>
            </a:r>
            <a:r>
              <a:rPr lang="en-IN" sz="1400" dirty="0">
                <a:solidFill>
                  <a:srgbClr val="FF0000"/>
                </a:solidFill>
              </a:rPr>
              <a:t>1</a:t>
            </a:r>
            <a:r>
              <a:rPr lang="en-IN" sz="1400" dirty="0" smtClean="0">
                <a:solidFill>
                  <a:srgbClr val="FF0000"/>
                </a:solidFill>
              </a:rPr>
              <a:t> plat form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That </a:t>
            </a:r>
            <a:r>
              <a:rPr lang="en-IN" sz="1400" dirty="0">
                <a:solidFill>
                  <a:prstClr val="black"/>
                </a:solidFill>
              </a:rPr>
              <a:t>means they have to publish </a:t>
            </a:r>
            <a:r>
              <a:rPr lang="en-IN" sz="1400" dirty="0" smtClean="0">
                <a:solidFill>
                  <a:prstClr val="black"/>
                </a:solidFill>
              </a:rPr>
              <a:t>46 </a:t>
            </a:r>
            <a:r>
              <a:rPr lang="en-IN" sz="1400" dirty="0">
                <a:solidFill>
                  <a:prstClr val="black"/>
                </a:solidFill>
              </a:rPr>
              <a:t>Publications out of </a:t>
            </a:r>
            <a:r>
              <a:rPr lang="en-IN" sz="1400" dirty="0" smtClean="0">
                <a:solidFill>
                  <a:prstClr val="black"/>
                </a:solidFill>
              </a:rPr>
              <a:t>46 </a:t>
            </a:r>
            <a:r>
              <a:rPr lang="en-IN" sz="1400" dirty="0">
                <a:solidFill>
                  <a:prstClr val="black"/>
                </a:solidFill>
              </a:rPr>
              <a:t>Batches @ 1 Scopus / 0.5 SCI publication per </a:t>
            </a:r>
            <a:r>
              <a:rPr lang="en-IN" sz="1400" dirty="0" smtClean="0">
                <a:solidFill>
                  <a:prstClr val="black"/>
                </a:solidFill>
              </a:rPr>
              <a:t>batch</a:t>
            </a:r>
          </a:p>
          <a:p>
            <a:endParaRPr lang="en-IN" b="1" dirty="0" smtClean="0">
              <a:solidFill>
                <a:srgbClr val="2915BB"/>
              </a:solidFill>
            </a:endParaRPr>
          </a:p>
          <a:p>
            <a:r>
              <a:rPr lang="en-IN" b="1" dirty="0" smtClean="0">
                <a:solidFill>
                  <a:srgbClr val="2915BB"/>
                </a:solidFill>
              </a:rPr>
              <a:t>PG-1            </a:t>
            </a:r>
            <a:r>
              <a:rPr lang="en-IN" b="1" dirty="0">
                <a:solidFill>
                  <a:srgbClr val="2915BB"/>
                </a:solidFill>
              </a:rPr>
              <a:t>SCI: </a:t>
            </a:r>
            <a:r>
              <a:rPr lang="en-IN" b="1" dirty="0" smtClean="0">
                <a:solidFill>
                  <a:srgbClr val="2915BB"/>
                </a:solidFill>
              </a:rPr>
              <a:t>0.5              0.5/1 </a:t>
            </a:r>
            <a:r>
              <a:rPr lang="en-IN" sz="1400" dirty="0" smtClean="0">
                <a:solidFill>
                  <a:prstClr val="black"/>
                </a:solidFill>
              </a:rPr>
              <a:t>=0.5/1</a:t>
            </a:r>
          </a:p>
          <a:p>
            <a:r>
              <a:rPr lang="en-IN" b="1" dirty="0" smtClean="0">
                <a:solidFill>
                  <a:srgbClr val="2915BB"/>
                </a:solidFill>
              </a:rPr>
              <a:t>Total publications </a:t>
            </a:r>
            <a:r>
              <a:rPr lang="en-IN" b="1" dirty="0">
                <a:solidFill>
                  <a:srgbClr val="2915BB"/>
                </a:solidFill>
              </a:rPr>
              <a:t>d</a:t>
            </a:r>
            <a:r>
              <a:rPr lang="en-IN" b="1" dirty="0" smtClean="0">
                <a:solidFill>
                  <a:srgbClr val="2915BB"/>
                </a:solidFill>
              </a:rPr>
              <a:t>one </a:t>
            </a:r>
            <a:r>
              <a:rPr lang="en-IN" b="1" dirty="0">
                <a:solidFill>
                  <a:srgbClr val="2915BB"/>
                </a:solidFill>
              </a:rPr>
              <a:t>= </a:t>
            </a:r>
            <a:r>
              <a:rPr lang="en-IN" b="1" dirty="0" smtClean="0">
                <a:solidFill>
                  <a:srgbClr val="2915BB"/>
                </a:solidFill>
              </a:rPr>
              <a:t>22 (21+0.5+0.5) against 65.04  (41.04+ 23+1)   </a:t>
            </a:r>
            <a:endParaRPr lang="en-IN" b="1" dirty="0">
              <a:solidFill>
                <a:srgbClr val="2915BB"/>
              </a:solidFill>
            </a:endParaRPr>
          </a:p>
          <a:p>
            <a:r>
              <a:rPr lang="en-IN" sz="1400" dirty="0" smtClean="0">
                <a:solidFill>
                  <a:prstClr val="black"/>
                </a:solidFill>
              </a:rPr>
              <a:t>Faculty Contribution 21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 SCI against 41.04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UG Batches Contribution  0.5 </a:t>
            </a:r>
            <a:r>
              <a:rPr lang="en-IN" sz="1400" dirty="0" err="1" smtClean="0">
                <a:solidFill>
                  <a:prstClr val="black"/>
                </a:solidFill>
              </a:rPr>
              <a:t>Equ</a:t>
            </a:r>
            <a:r>
              <a:rPr lang="en-IN" sz="1400" dirty="0" smtClean="0">
                <a:solidFill>
                  <a:prstClr val="black"/>
                </a:solidFill>
              </a:rPr>
              <a:t> SCI against  23</a:t>
            </a:r>
          </a:p>
          <a:p>
            <a:r>
              <a:rPr lang="en-IN" sz="1400" dirty="0" smtClean="0">
                <a:solidFill>
                  <a:prstClr val="black"/>
                </a:solidFill>
              </a:rPr>
              <a:t>PG </a:t>
            </a:r>
            <a:r>
              <a:rPr lang="en-IN" sz="1400" dirty="0">
                <a:solidFill>
                  <a:prstClr val="black"/>
                </a:solidFill>
              </a:rPr>
              <a:t>Students Contribution  </a:t>
            </a:r>
            <a:r>
              <a:rPr lang="en-IN" sz="1400" dirty="0" smtClean="0">
                <a:solidFill>
                  <a:prstClr val="black"/>
                </a:solidFill>
              </a:rPr>
              <a:t>0.5 </a:t>
            </a:r>
            <a:r>
              <a:rPr lang="en-IN" sz="1400" dirty="0" err="1">
                <a:solidFill>
                  <a:prstClr val="black"/>
                </a:solidFill>
              </a:rPr>
              <a:t>Equ</a:t>
            </a:r>
            <a:r>
              <a:rPr lang="en-IN" sz="1400" dirty="0">
                <a:solidFill>
                  <a:prstClr val="black"/>
                </a:solidFill>
              </a:rPr>
              <a:t> </a:t>
            </a:r>
            <a:r>
              <a:rPr lang="en-IN" sz="1400" dirty="0" smtClean="0">
                <a:solidFill>
                  <a:prstClr val="black"/>
                </a:solidFill>
              </a:rPr>
              <a:t>SCI </a:t>
            </a:r>
            <a:r>
              <a:rPr lang="en-IN" sz="1400" dirty="0" err="1" smtClean="0">
                <a:solidFill>
                  <a:prstClr val="black"/>
                </a:solidFill>
              </a:rPr>
              <a:t>aganist</a:t>
            </a:r>
            <a:r>
              <a:rPr lang="en-IN" sz="1400" dirty="0" smtClean="0">
                <a:solidFill>
                  <a:prstClr val="black"/>
                </a:solidFill>
              </a:rPr>
              <a:t> </a:t>
            </a:r>
            <a:r>
              <a:rPr lang="en-IN" sz="1400" dirty="0">
                <a:solidFill>
                  <a:prstClr val="black"/>
                </a:solidFill>
              </a:rPr>
              <a:t>1</a:t>
            </a:r>
          </a:p>
          <a:p>
            <a:r>
              <a:rPr lang="en-IN" b="1" dirty="0" smtClean="0">
                <a:solidFill>
                  <a:srgbClr val="2915BB"/>
                </a:solidFill>
              </a:rPr>
              <a:t>Total Contribution Per </a:t>
            </a:r>
            <a:r>
              <a:rPr lang="en-IN" b="1" dirty="0">
                <a:solidFill>
                  <a:srgbClr val="2915BB"/>
                </a:solidFill>
              </a:rPr>
              <a:t>unit = </a:t>
            </a:r>
            <a:r>
              <a:rPr lang="en-IN" b="1" dirty="0" smtClean="0">
                <a:solidFill>
                  <a:srgbClr val="2915BB"/>
                </a:solidFill>
              </a:rPr>
              <a:t>22/65.04 </a:t>
            </a:r>
            <a:r>
              <a:rPr lang="en-IN" b="1" dirty="0">
                <a:solidFill>
                  <a:srgbClr val="2915BB"/>
                </a:solidFill>
              </a:rPr>
              <a:t>= </a:t>
            </a:r>
            <a:r>
              <a:rPr lang="en-IN" b="1" dirty="0" smtClean="0">
                <a:solidFill>
                  <a:srgbClr val="2915BB"/>
                </a:solidFill>
              </a:rPr>
              <a:t>0.34/1.0</a:t>
            </a:r>
            <a:endParaRPr lang="en-IN" b="1" dirty="0">
              <a:solidFill>
                <a:srgbClr val="2915B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8313" y="5105400"/>
            <a:ext cx="3131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36*1.14 </a:t>
            </a:r>
            <a:r>
              <a:rPr lang="en-IN" sz="1600" b="1" dirty="0"/>
              <a:t>= </a:t>
            </a:r>
            <a:r>
              <a:rPr lang="en-IN" sz="1600" b="1" dirty="0" smtClean="0"/>
              <a:t>41.04</a:t>
            </a:r>
            <a:endParaRPr lang="en-IN" sz="1600" b="1" dirty="0"/>
          </a:p>
          <a:p>
            <a:r>
              <a:rPr lang="en-IN" sz="1600" b="1" dirty="0" smtClean="0"/>
              <a:t>46*0.5 </a:t>
            </a:r>
            <a:r>
              <a:rPr lang="en-IN" sz="1600" b="1" dirty="0"/>
              <a:t>= </a:t>
            </a:r>
            <a:r>
              <a:rPr lang="en-IN" sz="1600" b="1" dirty="0" smtClean="0"/>
              <a:t>23 SCI</a:t>
            </a:r>
            <a:endParaRPr lang="en-IN" sz="1600" b="1" dirty="0"/>
          </a:p>
          <a:p>
            <a:r>
              <a:rPr lang="en-IN" sz="1600" b="1" dirty="0"/>
              <a:t>1</a:t>
            </a:r>
            <a:r>
              <a:rPr lang="en-IN" sz="1600" b="1" dirty="0" smtClean="0"/>
              <a:t>*1 </a:t>
            </a:r>
            <a:r>
              <a:rPr lang="en-IN" sz="1600" b="1" dirty="0"/>
              <a:t>= 1</a:t>
            </a:r>
          </a:p>
          <a:p>
            <a:r>
              <a:rPr lang="en-IN" sz="1600" b="1" dirty="0"/>
              <a:t>Requirement = </a:t>
            </a:r>
            <a:r>
              <a:rPr lang="en-IN" sz="1600" b="1" dirty="0" smtClean="0"/>
              <a:t>65.04 Publications</a:t>
            </a:r>
            <a:endParaRPr lang="en-IN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8305800" y="1071716"/>
            <a:ext cx="32766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solidFill>
                  <a:srgbClr val="2915BB"/>
                </a:solidFill>
              </a:rPr>
              <a:t>Model Calculation- Publications (ME):</a:t>
            </a:r>
          </a:p>
          <a:p>
            <a:r>
              <a:rPr lang="en-IN" sz="1400" b="1" i="1" dirty="0" err="1" smtClean="0">
                <a:solidFill>
                  <a:srgbClr val="2915BB"/>
                </a:solidFill>
              </a:rPr>
              <a:t>Prof.x</a:t>
            </a:r>
            <a:r>
              <a:rPr lang="en-IN" sz="1400" b="1" i="1" dirty="0" smtClean="0">
                <a:solidFill>
                  <a:srgbClr val="2915BB"/>
                </a:solidFill>
              </a:rPr>
              <a:t> (Scopus + SCI) = 7x1.5 =          10.5</a:t>
            </a:r>
          </a:p>
          <a:p>
            <a:r>
              <a:rPr lang="en-IN" sz="1400" b="1" i="1" dirty="0" err="1" smtClean="0">
                <a:solidFill>
                  <a:srgbClr val="2915BB"/>
                </a:solidFill>
              </a:rPr>
              <a:t>Asso</a:t>
            </a:r>
            <a:r>
              <a:rPr lang="en-IN" sz="1400" b="1" i="1" dirty="0" smtClean="0">
                <a:solidFill>
                  <a:srgbClr val="2915BB"/>
                </a:solidFill>
              </a:rPr>
              <a:t>. Prof. x (Scopus +SCI) = </a:t>
            </a:r>
            <a:r>
              <a:rPr lang="en-IN" sz="1400" b="1" i="1" dirty="0">
                <a:solidFill>
                  <a:srgbClr val="2915BB"/>
                </a:solidFill>
              </a:rPr>
              <a:t>3</a:t>
            </a:r>
            <a:r>
              <a:rPr lang="en-IN" sz="1400" b="1" i="1" dirty="0" smtClean="0">
                <a:solidFill>
                  <a:srgbClr val="2915BB"/>
                </a:solidFill>
              </a:rPr>
              <a:t>x 1.5 = 4.5</a:t>
            </a:r>
          </a:p>
          <a:p>
            <a:r>
              <a:rPr lang="en-IN" sz="1400" b="1" i="1" dirty="0" smtClean="0">
                <a:solidFill>
                  <a:srgbClr val="2915BB"/>
                </a:solidFill>
              </a:rPr>
              <a:t>Asst. Prof. x 2 Scopus =26x1 =            26.0</a:t>
            </a:r>
          </a:p>
          <a:p>
            <a:r>
              <a:rPr lang="en-IN" sz="1400" b="1" i="1" dirty="0">
                <a:solidFill>
                  <a:srgbClr val="2915BB"/>
                </a:solidFill>
              </a:rPr>
              <a:t> </a:t>
            </a:r>
            <a:r>
              <a:rPr lang="en-IN" sz="1400" b="1" i="1" dirty="0" smtClean="0">
                <a:solidFill>
                  <a:srgbClr val="2915BB"/>
                </a:solidFill>
              </a:rPr>
              <a:t>                                                                 41.0</a:t>
            </a:r>
          </a:p>
          <a:p>
            <a:r>
              <a:rPr lang="en-IN" sz="1400" b="1" i="1" dirty="0" smtClean="0">
                <a:solidFill>
                  <a:srgbClr val="2915BB"/>
                </a:solidFill>
              </a:rPr>
              <a:t>Publications per Faculty = 41/ 36= 1.14</a:t>
            </a:r>
            <a:endParaRPr lang="en-IN" sz="1400" b="1" i="1" dirty="0">
              <a:solidFill>
                <a:srgbClr val="2915BB"/>
              </a:solidFill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8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66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Publications  Data (Faculty, UG &amp; PG Students)-2022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700847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ea typeface="Times New Roman"/>
                <a:cs typeface="Calibri"/>
              </a:rPr>
              <a:t>Note: 1. 1-SCI Paper = 2-Scopus / 4-WoS Papers </a:t>
            </a:r>
          </a:p>
          <a:p>
            <a:r>
              <a:rPr lang="en-IN" sz="1200" b="1" dirty="0" smtClean="0">
                <a:solidFill>
                  <a:srgbClr val="1F497D"/>
                </a:solidFill>
              </a:rPr>
              <a:t>           2. 4- UG students are considered as one batch.</a:t>
            </a:r>
            <a:endParaRPr lang="en-IN" sz="1200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0062" y="5885513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  <a:latin typeface="Arial Narrow" pitchFamily="34" charset="0"/>
                <a:ea typeface="Times New Roman"/>
                <a:cs typeface="Calibri"/>
              </a:rPr>
              <a:t>Note: EIE – No PG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253051"/>
            <a:ext cx="325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</a:t>
            </a: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Note: Number in denominator indicates target</a:t>
            </a:r>
            <a:endParaRPr lang="en-IN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70315"/>
              </p:ext>
            </p:extLst>
          </p:nvPr>
        </p:nvGraphicFramePr>
        <p:xfrm>
          <a:off x="6781800" y="1143000"/>
          <a:ext cx="4603262" cy="227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537404"/>
              </p:ext>
            </p:extLst>
          </p:nvPr>
        </p:nvGraphicFramePr>
        <p:xfrm>
          <a:off x="6858000" y="3591605"/>
          <a:ext cx="4267200" cy="204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013824"/>
              </p:ext>
            </p:extLst>
          </p:nvPr>
        </p:nvGraphicFramePr>
        <p:xfrm>
          <a:off x="1066800" y="3733800"/>
          <a:ext cx="4760859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76223"/>
              </p:ext>
            </p:extLst>
          </p:nvPr>
        </p:nvGraphicFramePr>
        <p:xfrm>
          <a:off x="1081176" y="1062487"/>
          <a:ext cx="5014823" cy="213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65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62874" y="1361450"/>
            <a:ext cx="52675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 in Alumni – Institute </a:t>
            </a:r>
            <a:endParaRPr lang="en-US" sz="2200" b="1" kern="0" dirty="0" smtClean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interaction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76200" y="6615569"/>
            <a:ext cx="594360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2135203"/>
            <a:ext cx="440835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Easy dissemination of </a:t>
            </a:r>
            <a:r>
              <a:rPr lang="en-IN" dirty="0">
                <a:solidFill>
                  <a:prstClr val="black"/>
                </a:solidFill>
              </a:rPr>
              <a:t>growth / achievements of the Institution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Better Alumni contributions to the institution &amp; interaction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6553200" y="3443505"/>
            <a:ext cx="52869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 relations with Local Community</a:t>
            </a:r>
            <a:endParaRPr lang="en-US" sz="2200" b="1" i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3813088"/>
            <a:ext cx="472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Good platform for the empowerment of women, small business people, formers….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Extension activities.. healthcare (Eye campus/ NSS activities….)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Research related information useful to local community.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835125" y="2023585"/>
            <a:ext cx="377278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Admissions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215" y="2530037"/>
            <a:ext cx="54864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prstClr val="black"/>
                </a:solidFill>
                <a:cs typeface="Times New Roman" pitchFamily="18" charset="0"/>
              </a:rPr>
              <a:t>Required information for parents &amp; </a:t>
            </a:r>
            <a:r>
              <a:rPr lang="en-US" kern="0" dirty="0" smtClean="0">
                <a:solidFill>
                  <a:prstClr val="black"/>
                </a:solidFill>
                <a:cs typeface="Times New Roman" pitchFamily="18" charset="0"/>
              </a:rPr>
              <a:t>Aspiring students for admission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 err="1" smtClean="0">
                <a:solidFill>
                  <a:prstClr val="black"/>
                </a:solidFill>
                <a:cs typeface="Times New Roman" pitchFamily="18" charset="0"/>
              </a:rPr>
              <a:t>Te</a:t>
            </a:r>
            <a:r>
              <a:rPr lang="en-IN" dirty="0" err="1" smtClean="0">
                <a:solidFill>
                  <a:prstClr val="black"/>
                </a:solidFill>
              </a:rPr>
              <a:t>chnical</a:t>
            </a:r>
            <a:r>
              <a:rPr lang="en-IN" dirty="0" smtClean="0">
                <a:solidFill>
                  <a:prstClr val="black"/>
                </a:solidFill>
              </a:rPr>
              <a:t> events, Innovations, </a:t>
            </a:r>
            <a:r>
              <a:rPr lang="en-IN" dirty="0" err="1" smtClean="0">
                <a:solidFill>
                  <a:prstClr val="black"/>
                </a:solidFill>
              </a:rPr>
              <a:t>Hackthons</a:t>
            </a:r>
            <a:r>
              <a:rPr lang="en-IN" dirty="0" smtClean="0">
                <a:solidFill>
                  <a:prstClr val="black"/>
                </a:solidFill>
              </a:rPr>
              <a:t>, Seminars, Student chapters/Clubs. Placements, Institute achievements help the students &amp; parents to take decisions.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799215" y="1424800"/>
            <a:ext cx="1848536" cy="430887"/>
          </a:xfrm>
          <a:prstGeom prst="rect">
            <a:avLst/>
          </a:prstGeom>
          <a:solidFill>
            <a:srgbClr val="2915BB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Benefits</a:t>
            </a:r>
          </a:p>
        </p:txBody>
      </p:sp>
      <p:sp>
        <p:nvSpPr>
          <p:cNvPr id="18" name="object 5"/>
          <p:cNvSpPr txBox="1"/>
          <p:nvPr/>
        </p:nvSpPr>
        <p:spPr>
          <a:xfrm>
            <a:off x="1721144" y="5721303"/>
            <a:ext cx="4191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Better Visibility /Perception</a:t>
            </a:r>
            <a:endParaRPr lang="en-US" sz="22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26952" y="1033046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835125" y="4344500"/>
            <a:ext cx="5414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Promote Collaborations with Institutes of reputation both at National &amp; Global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469" y="666690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797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666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Publications  Data (Faculty, UG &amp; PG Students)-2021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56388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ea typeface="Times New Roman"/>
                <a:cs typeface="Calibri"/>
              </a:rPr>
              <a:t>Note: 1. 1-SCI Paper = 2-Scopus / 4-WoS Papers </a:t>
            </a:r>
          </a:p>
          <a:p>
            <a:r>
              <a:rPr lang="en-IN" sz="1200" b="1" dirty="0" smtClean="0">
                <a:solidFill>
                  <a:srgbClr val="1F497D"/>
                </a:solidFill>
              </a:rPr>
              <a:t>           2. 4- UG students are considered as One batch.</a:t>
            </a:r>
            <a:endParaRPr lang="en-IN" sz="1200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5397" y="5890347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  <a:latin typeface="Arial Narrow" pitchFamily="34" charset="0"/>
                <a:ea typeface="Times New Roman"/>
                <a:cs typeface="Calibri"/>
              </a:rPr>
              <a:t>Note: EIE – No PG Program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47786"/>
              </p:ext>
            </p:extLst>
          </p:nvPr>
        </p:nvGraphicFramePr>
        <p:xfrm>
          <a:off x="6629400" y="1219200"/>
          <a:ext cx="4495800" cy="21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367250"/>
              </p:ext>
            </p:extLst>
          </p:nvPr>
        </p:nvGraphicFramePr>
        <p:xfrm>
          <a:off x="6705600" y="3581399"/>
          <a:ext cx="4514797" cy="230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940461"/>
              </p:ext>
            </p:extLst>
          </p:nvPr>
        </p:nvGraphicFramePr>
        <p:xfrm>
          <a:off x="1066799" y="3429000"/>
          <a:ext cx="5029201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45415"/>
              </p:ext>
            </p:extLst>
          </p:nvPr>
        </p:nvGraphicFramePr>
        <p:xfrm>
          <a:off x="1143000" y="1219200"/>
          <a:ext cx="5029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23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838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</a:t>
            </a:r>
            <a:r>
              <a:rPr lang="en-US" sz="2000" b="1" u="sng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R&amp;D points</a:t>
            </a:r>
            <a:r>
              <a:rPr lang="en-US" sz="2000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for Publications – 2023, 2022 &amp; 2021 - per unit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9200" y="5861723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accent2"/>
                </a:solidFill>
                <a:latin typeface="Arial Narrow" pitchFamily="34" charset="0"/>
                <a:ea typeface="Times New Roman"/>
                <a:cs typeface="Calibri"/>
              </a:rPr>
              <a:t>Note: 1 SCI paper = one point</a:t>
            </a:r>
            <a:endParaRPr lang="en-IN" sz="1600" b="1" i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699982"/>
            <a:ext cx="3721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Number in denominator indicates target</a:t>
            </a:r>
            <a:endParaRPr lang="en-IN" sz="1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76952"/>
              </p:ext>
            </p:extLst>
          </p:nvPr>
        </p:nvGraphicFramePr>
        <p:xfrm>
          <a:off x="685800" y="1295400"/>
          <a:ext cx="1082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94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61945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Patents- Published &amp; Granted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59436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Note:  Patents - Granted = 4 times of published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0192" y="762000"/>
            <a:ext cx="5756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Patents-  Granted </a:t>
            </a:r>
            <a:r>
              <a:rPr lang="en-US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(equivalent)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/ faculty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910" y="3577195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Target: 0.1 Patents 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(Granted equivalent)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per faculty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591842"/>
              </p:ext>
            </p:extLst>
          </p:nvPr>
        </p:nvGraphicFramePr>
        <p:xfrm>
          <a:off x="896989" y="3412383"/>
          <a:ext cx="4953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724206"/>
              </p:ext>
            </p:extLst>
          </p:nvPr>
        </p:nvGraphicFramePr>
        <p:xfrm>
          <a:off x="6477000" y="3901921"/>
          <a:ext cx="4724400" cy="188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141601"/>
              </p:ext>
            </p:extLst>
          </p:nvPr>
        </p:nvGraphicFramePr>
        <p:xfrm>
          <a:off x="876054" y="1008429"/>
          <a:ext cx="4953000" cy="213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837753"/>
              </p:ext>
            </p:extLst>
          </p:nvPr>
        </p:nvGraphicFramePr>
        <p:xfrm>
          <a:off x="6400800" y="1295400"/>
          <a:ext cx="4800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606088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Justification for taking 0.1 Patent 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(Granted equivalent)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per faculty</a:t>
            </a:r>
          </a:p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Highest equivalent granted per faculty from EIE = 2.5/24 = 0.1 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9590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5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533420"/>
              </p:ext>
            </p:extLst>
          </p:nvPr>
        </p:nvGraphicFramePr>
        <p:xfrm>
          <a:off x="990600" y="3657600"/>
          <a:ext cx="472366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685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Patents- Published &amp; Granted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705338"/>
            <a:ext cx="5756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Patents-  Granted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(equivalent)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/ faculty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59436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Note:  Patents - Granted = 4 times of published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358035"/>
              </p:ext>
            </p:extLst>
          </p:nvPr>
        </p:nvGraphicFramePr>
        <p:xfrm>
          <a:off x="6812566" y="3581400"/>
          <a:ext cx="401876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454018"/>
              </p:ext>
            </p:extLst>
          </p:nvPr>
        </p:nvGraphicFramePr>
        <p:xfrm>
          <a:off x="990600" y="1295400"/>
          <a:ext cx="441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528591"/>
              </p:ext>
            </p:extLst>
          </p:nvPr>
        </p:nvGraphicFramePr>
        <p:xfrm>
          <a:off x="6705600" y="129540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75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096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Patents – </a:t>
            </a:r>
            <a:r>
              <a:rPr lang="en-US" sz="2000" b="1" u="sng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R&amp;D points</a:t>
            </a:r>
            <a:endParaRPr lang="en-IN" sz="2000" b="1" u="sng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094053"/>
              </p:ext>
            </p:extLst>
          </p:nvPr>
        </p:nvGraphicFramePr>
        <p:xfrm>
          <a:off x="6781800" y="1019051"/>
          <a:ext cx="43815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66593"/>
              </p:ext>
            </p:extLst>
          </p:nvPr>
        </p:nvGraphicFramePr>
        <p:xfrm>
          <a:off x="1066799" y="3401165"/>
          <a:ext cx="5299495" cy="22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219069"/>
              </p:ext>
            </p:extLst>
          </p:nvPr>
        </p:nvGraphicFramePr>
        <p:xfrm>
          <a:off x="6788150" y="3733798"/>
          <a:ext cx="45656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7924800" y="57911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Note: one granted patent = 1.25 R&amp;D points</a:t>
            </a:r>
            <a:r>
              <a:rPr lang="en-US" sz="14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</a:t>
            </a:r>
            <a:endParaRPr lang="en-IN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2189" y="3256001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Target: 0.125 Patent 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(Granted equivalent)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per faculty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14498"/>
              </p:ext>
            </p:extLst>
          </p:nvPr>
        </p:nvGraphicFramePr>
        <p:xfrm>
          <a:off x="914400" y="1219200"/>
          <a:ext cx="5562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66800" y="5637309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Justification for taking 0.1 Patent 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(Granted equivalent)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per faculty</a:t>
            </a:r>
          </a:p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Highest equivalent granted per faculty from EIE = 2.5/24 = 0.1 </a:t>
            </a:r>
            <a:endParaRPr lang="en-IN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489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6118" y="990600"/>
            <a:ext cx="8604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 Patents – </a:t>
            </a:r>
            <a:r>
              <a:rPr lang="en-US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(R&amp;D points)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– 2023, 2022, 2021 &amp; 2020 - per faculty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562599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EIE stood at 1</a:t>
            </a:r>
            <a:r>
              <a:rPr lang="en-US" sz="1600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</a:t>
            </a:r>
            <a:r>
              <a:rPr lang="en-US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Place,  CSE stood at 2</a:t>
            </a:r>
            <a:r>
              <a:rPr lang="en-US" sz="1600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nd</a:t>
            </a:r>
            <a:r>
              <a:rPr lang="en-US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place in 2023 and they met the set targets</a:t>
            </a:r>
          </a:p>
          <a:p>
            <a:r>
              <a:rPr lang="en-US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While other departments - need improvement</a:t>
            </a:r>
            <a:endParaRPr lang="en-IN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800" y="5730518"/>
            <a:ext cx="3721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Number in denominator indicates target</a:t>
            </a:r>
            <a:endParaRPr lang="en-IN" sz="1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13707"/>
              </p:ext>
            </p:extLst>
          </p:nvPr>
        </p:nvGraphicFramePr>
        <p:xfrm>
          <a:off x="838200" y="1600200"/>
          <a:ext cx="10742444" cy="377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55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151" y="866745"/>
            <a:ext cx="873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Funding projects of 2023, 2022, 2021 &amp; 2020 &amp; Target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337295"/>
              </p:ext>
            </p:extLst>
          </p:nvPr>
        </p:nvGraphicFramePr>
        <p:xfrm>
          <a:off x="6393649" y="1266855"/>
          <a:ext cx="4800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69402"/>
              </p:ext>
            </p:extLst>
          </p:nvPr>
        </p:nvGraphicFramePr>
        <p:xfrm>
          <a:off x="990600" y="3810000"/>
          <a:ext cx="5055997" cy="222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16369"/>
              </p:ext>
            </p:extLst>
          </p:nvPr>
        </p:nvGraphicFramePr>
        <p:xfrm>
          <a:off x="6366295" y="3610502"/>
          <a:ext cx="4953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944558"/>
              </p:ext>
            </p:extLst>
          </p:nvPr>
        </p:nvGraphicFramePr>
        <p:xfrm>
          <a:off x="990600" y="1262135"/>
          <a:ext cx="5181600" cy="24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7556252" y="5791200"/>
            <a:ext cx="36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*Target: 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Two Lakh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per 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faculty with Ph.D.</a:t>
            </a:r>
            <a:endParaRPr lang="en-IN" sz="1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57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096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Funding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Projects  for academy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833521"/>
              </p:ext>
            </p:extLst>
          </p:nvPr>
        </p:nvGraphicFramePr>
        <p:xfrm>
          <a:off x="6553200" y="609600"/>
          <a:ext cx="4918494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343613"/>
              </p:ext>
            </p:extLst>
          </p:nvPr>
        </p:nvGraphicFramePr>
        <p:xfrm>
          <a:off x="838200" y="1009710"/>
          <a:ext cx="5257799" cy="2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2466"/>
              </p:ext>
            </p:extLst>
          </p:nvPr>
        </p:nvGraphicFramePr>
        <p:xfrm>
          <a:off x="838200" y="3297555"/>
          <a:ext cx="5029200" cy="25698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3168"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Calculation </a:t>
                      </a:r>
                      <a:r>
                        <a:rPr lang="en-IN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Funding Projects </a:t>
                      </a: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 Civil Department </a:t>
                      </a:r>
                      <a:r>
                        <a:rPr lang="en-IN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I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N" sz="1400" u="none" strike="noStrike" baseline="0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IN" sz="1400" u="none" strike="noStrike" dirty="0" smtClean="0">
                          <a:effectLst/>
                          <a:latin typeface="+mn-lt"/>
                        </a:rPr>
                        <a:t>No. of  Faculty  = 35</a:t>
                      </a: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Ph.D.      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16</a:t>
                      </a: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 secured from Gov.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agencies</a:t>
                      </a: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8.71/16 = 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0.54</a:t>
                      </a: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Through Consultancy                      =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4.8/36   = </a:t>
                      </a:r>
                      <a:r>
                        <a:rPr lang="en-IN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0.13</a:t>
                      </a:r>
                      <a:endParaRPr lang="en-IN" sz="14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Target fund = 16*2Lakhs = 32 Lakhs</a:t>
                      </a: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Funding amount  per faculty = 0.54 + 0.13 =  0.67/2</a:t>
                      </a:r>
                    </a:p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IN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Conversion</a:t>
                      </a:r>
                      <a:r>
                        <a:rPr lang="en-IN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of Consultancy :</a:t>
                      </a:r>
                      <a:r>
                        <a:rPr lang="en-IN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ctr"/>
                      <a:r>
                        <a:rPr lang="en-I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(Sponsored Projects = Consultancy Projects * 0.25)</a:t>
                      </a:r>
                    </a:p>
                    <a:p>
                      <a:pPr algn="l" fontAlgn="ctr"/>
                      <a:r>
                        <a:rPr lang="en-IN" sz="1400" u="none" strike="noStrike" dirty="0" smtClean="0">
                          <a:effectLst/>
                          <a:latin typeface="+mn-lt"/>
                        </a:rPr>
                        <a:t>2023 – CE-Consultancy  = 27.88 – 8.71 (Project) =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19.17</a:t>
                      </a:r>
                      <a:r>
                        <a:rPr lang="en-IN" sz="1400" u="none" strike="noStrike" baseline="0" dirty="0" smtClean="0">
                          <a:effectLst/>
                          <a:latin typeface="+mn-lt"/>
                        </a:rPr>
                        <a:t> * 0.25 </a:t>
                      </a:r>
                      <a:r>
                        <a:rPr lang="en-IN" sz="1400" u="none" strike="noStrike" dirty="0" smtClean="0">
                          <a:effectLst/>
                          <a:latin typeface="+mn-lt"/>
                        </a:rPr>
                        <a:t>= 4.8</a:t>
                      </a:r>
                      <a:endParaRPr lang="en-I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IN" sz="1400" u="none" strike="noStrike" dirty="0" smtClean="0">
                          <a:effectLst/>
                          <a:latin typeface="+mn-lt"/>
                        </a:rPr>
                        <a:t>                                                                 Per Faculty = 4.8/36 = </a:t>
                      </a:r>
                      <a:r>
                        <a:rPr lang="en-IN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677624"/>
              </p:ext>
            </p:extLst>
          </p:nvPr>
        </p:nvGraphicFramePr>
        <p:xfrm>
          <a:off x="6553200" y="2590800"/>
          <a:ext cx="4800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865404"/>
              </p:ext>
            </p:extLst>
          </p:nvPr>
        </p:nvGraphicFramePr>
        <p:xfrm>
          <a:off x="6629400" y="4419600"/>
          <a:ext cx="4724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318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252" y="5791200"/>
            <a:ext cx="36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B82A12"/>
                </a:solidFill>
                <a:cs typeface="Calibri"/>
              </a:rPr>
              <a:t>*Target: 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Two Lakh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per 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faculty with Ph.D.</a:t>
            </a:r>
            <a:endParaRPr lang="en-IN" sz="1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809655"/>
            <a:ext cx="571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 Funding Projects </a:t>
            </a:r>
            <a:r>
              <a:rPr lang="en-US" sz="1600" dirty="0" smtClean="0">
                <a:solidFill>
                  <a:srgbClr val="222222"/>
                </a:solidFill>
                <a:cs typeface="Calibri"/>
              </a:rPr>
              <a:t>(lakhs)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-per Faculty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885861"/>
              </p:ext>
            </p:extLst>
          </p:nvPr>
        </p:nvGraphicFramePr>
        <p:xfrm>
          <a:off x="6400800" y="1209764"/>
          <a:ext cx="4796064" cy="21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74808"/>
              </p:ext>
            </p:extLst>
          </p:nvPr>
        </p:nvGraphicFramePr>
        <p:xfrm>
          <a:off x="1253704" y="3657600"/>
          <a:ext cx="4613696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007303"/>
              </p:ext>
            </p:extLst>
          </p:nvPr>
        </p:nvGraphicFramePr>
        <p:xfrm>
          <a:off x="6372157" y="3510503"/>
          <a:ext cx="4958234" cy="20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4767"/>
              </p:ext>
            </p:extLst>
          </p:nvPr>
        </p:nvGraphicFramePr>
        <p:xfrm>
          <a:off x="1066800" y="1209765"/>
          <a:ext cx="4953000" cy="229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10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98116" y="5867400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</a:t>
            </a:r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 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one lakh = one R&amp;D point</a:t>
            </a:r>
            <a:endParaRPr lang="en-IN" sz="1400" strike="sng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6858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Funding Projects</a:t>
            </a:r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– </a:t>
            </a:r>
            <a:r>
              <a:rPr lang="en-US" u="sng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(R&amp;D points)</a:t>
            </a:r>
            <a:r>
              <a:rPr lang="en-US" b="1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060228"/>
              </p:ext>
            </p:extLst>
          </p:nvPr>
        </p:nvGraphicFramePr>
        <p:xfrm>
          <a:off x="6366295" y="1371600"/>
          <a:ext cx="4491264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938275"/>
              </p:ext>
            </p:extLst>
          </p:nvPr>
        </p:nvGraphicFramePr>
        <p:xfrm>
          <a:off x="990600" y="3733800"/>
          <a:ext cx="457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36521"/>
              </p:ext>
            </p:extLst>
          </p:nvPr>
        </p:nvGraphicFramePr>
        <p:xfrm>
          <a:off x="6324600" y="3750826"/>
          <a:ext cx="4958234" cy="20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509227"/>
              </p:ext>
            </p:extLst>
          </p:nvPr>
        </p:nvGraphicFramePr>
        <p:xfrm>
          <a:off x="990601" y="1295400"/>
          <a:ext cx="4724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15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IN" sz="14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26952" y="1018567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0871722"/>
              </p:ext>
            </p:extLst>
          </p:nvPr>
        </p:nvGraphicFramePr>
        <p:xfrm>
          <a:off x="1143000" y="1981200"/>
          <a:ext cx="993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626952" y="1447800"/>
            <a:ext cx="355449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How this Platform can be used</a:t>
            </a:r>
            <a:endParaRPr lang="en-US" sz="20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42469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793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905000"/>
            <a:ext cx="10972800" cy="490339"/>
          </a:xfrm>
          <a:prstGeom prst="rect">
            <a:avLst/>
          </a:prstGeom>
          <a:solidFill>
            <a:srgbClr val="D2A0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 smtClean="0"/>
              <a:t>  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Over all R&amp;D points - 2023 </a:t>
            </a:r>
            <a:r>
              <a:rPr lang="en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(Publications</a:t>
            </a: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(SCI </a:t>
            </a:r>
            <a:r>
              <a:rPr lang="en-IN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.)+patents (Granting </a:t>
            </a:r>
            <a:r>
              <a:rPr lang="en-IN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.)+Funding </a:t>
            </a: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Projects)</a:t>
            </a:r>
            <a:r>
              <a:rPr lang="en-IN" sz="1800" b="1" dirty="0" smtClean="0"/>
              <a:t> </a:t>
            </a:r>
            <a:endParaRPr lang="en-IN" sz="18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94421"/>
              </p:ext>
            </p:extLst>
          </p:nvPr>
        </p:nvGraphicFramePr>
        <p:xfrm>
          <a:off x="685800" y="2419832"/>
          <a:ext cx="10820400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53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905000"/>
            <a:ext cx="10972800" cy="490339"/>
          </a:xfrm>
          <a:prstGeom prst="rect">
            <a:avLst/>
          </a:prstGeom>
          <a:solidFill>
            <a:srgbClr val="00206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IN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874816"/>
              </p:ext>
            </p:extLst>
          </p:nvPr>
        </p:nvGraphicFramePr>
        <p:xfrm>
          <a:off x="726281" y="2514600"/>
          <a:ext cx="1062751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1905000"/>
            <a:ext cx="108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Over all R&amp;D points - </a:t>
            </a:r>
            <a:r>
              <a:rPr lang="en-IN" sz="2400" b="1" dirty="0" smtClean="0">
                <a:solidFill>
                  <a:schemeClr val="bg1"/>
                </a:solidFill>
              </a:rPr>
              <a:t>2022 </a:t>
            </a:r>
            <a:r>
              <a:rPr lang="en-IN" dirty="0">
                <a:solidFill>
                  <a:schemeClr val="bg1"/>
                </a:solidFill>
              </a:rPr>
              <a:t>(Publications (SCI </a:t>
            </a:r>
            <a:r>
              <a:rPr lang="en-IN" dirty="0" err="1">
                <a:solidFill>
                  <a:schemeClr val="bg1"/>
                </a:solidFill>
              </a:rPr>
              <a:t>equi</a:t>
            </a:r>
            <a:r>
              <a:rPr lang="en-IN" dirty="0">
                <a:solidFill>
                  <a:schemeClr val="bg1"/>
                </a:solidFill>
              </a:rPr>
              <a:t>.)+patents (Granting </a:t>
            </a:r>
            <a:r>
              <a:rPr lang="en-IN" dirty="0" err="1">
                <a:solidFill>
                  <a:schemeClr val="bg1"/>
                </a:solidFill>
              </a:rPr>
              <a:t>equi</a:t>
            </a:r>
            <a:r>
              <a:rPr lang="en-IN" dirty="0">
                <a:solidFill>
                  <a:schemeClr val="bg1"/>
                </a:solidFill>
              </a:rPr>
              <a:t>.)+Funding Research Projects)</a:t>
            </a:r>
            <a:r>
              <a:rPr lang="en-IN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4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905000"/>
            <a:ext cx="10972800" cy="490339"/>
          </a:xfrm>
          <a:prstGeom prst="rect">
            <a:avLst/>
          </a:prstGeom>
          <a:solidFill>
            <a:srgbClr val="C000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 smtClean="0">
                <a:solidFill>
                  <a:schemeClr val="bg1"/>
                </a:solidFill>
              </a:rPr>
              <a:t> Over </a:t>
            </a:r>
            <a:r>
              <a:rPr lang="en-IN" sz="2400" b="1" dirty="0">
                <a:solidFill>
                  <a:schemeClr val="bg1"/>
                </a:solidFill>
              </a:rPr>
              <a:t>all R&amp;D points - </a:t>
            </a:r>
            <a:r>
              <a:rPr lang="en-IN" sz="2400" b="1" dirty="0" smtClean="0">
                <a:solidFill>
                  <a:schemeClr val="bg1"/>
                </a:solidFill>
              </a:rPr>
              <a:t>2021 </a:t>
            </a:r>
            <a:r>
              <a:rPr lang="en-IN" sz="1800" dirty="0">
                <a:solidFill>
                  <a:schemeClr val="bg1"/>
                </a:solidFill>
              </a:rPr>
              <a:t>(Publications (SCI </a:t>
            </a:r>
            <a:r>
              <a:rPr lang="en-IN" sz="1800" dirty="0" err="1">
                <a:solidFill>
                  <a:schemeClr val="bg1"/>
                </a:solidFill>
              </a:rPr>
              <a:t>equi</a:t>
            </a:r>
            <a:r>
              <a:rPr lang="en-IN" sz="1800" dirty="0">
                <a:solidFill>
                  <a:schemeClr val="bg1"/>
                </a:solidFill>
              </a:rPr>
              <a:t>.)+patents (Granting </a:t>
            </a:r>
            <a:r>
              <a:rPr lang="en-IN" sz="1800" dirty="0" err="1">
                <a:solidFill>
                  <a:schemeClr val="bg1"/>
                </a:solidFill>
              </a:rPr>
              <a:t>equi</a:t>
            </a:r>
            <a:r>
              <a:rPr lang="en-IN" sz="1800" dirty="0">
                <a:solidFill>
                  <a:schemeClr val="bg1"/>
                </a:solidFill>
              </a:rPr>
              <a:t>.)+Funding Research Projects)</a:t>
            </a:r>
            <a:r>
              <a:rPr lang="en-IN" sz="18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98466"/>
              </p:ext>
            </p:extLst>
          </p:nvPr>
        </p:nvGraphicFramePr>
        <p:xfrm>
          <a:off x="609600" y="2438400"/>
          <a:ext cx="10906125" cy="376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001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609600" y="1875692"/>
            <a:ext cx="10972800" cy="4903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 smtClean="0">
                <a:solidFill>
                  <a:schemeClr val="bg1"/>
                </a:solidFill>
              </a:rPr>
              <a:t>Over all R&amp;D points </a:t>
            </a:r>
            <a:r>
              <a:rPr lang="en-IN" sz="2000" dirty="0" smtClean="0">
                <a:solidFill>
                  <a:schemeClr val="bg1"/>
                </a:solidFill>
              </a:rPr>
              <a:t>(SCI equivalent</a:t>
            </a: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 err="1" smtClean="0">
                <a:solidFill>
                  <a:schemeClr val="bg1"/>
                </a:solidFill>
              </a:rPr>
              <a:t>publications+patents+Funding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>
                <a:solidFill>
                  <a:schemeClr val="bg1"/>
                </a:solidFill>
              </a:rPr>
              <a:t>Research </a:t>
            </a:r>
            <a:r>
              <a:rPr lang="en-IN" sz="2000" dirty="0" smtClean="0">
                <a:solidFill>
                  <a:schemeClr val="bg1"/>
                </a:solidFill>
              </a:rPr>
              <a:t>Projects)</a:t>
            </a:r>
            <a:r>
              <a:rPr lang="en-IN" sz="2000" b="1" dirty="0" smtClean="0">
                <a:solidFill>
                  <a:schemeClr val="bg1"/>
                </a:solidFill>
              </a:rPr>
              <a:t>-2023, 2022 &amp; 2021 </a:t>
            </a:r>
            <a:endParaRPr lang="en-IN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703933"/>
              </p:ext>
            </p:extLst>
          </p:nvPr>
        </p:nvGraphicFramePr>
        <p:xfrm>
          <a:off x="685800" y="2514600"/>
          <a:ext cx="108203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7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905000"/>
            <a:ext cx="10972800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Over all R&amp;D Performance </a:t>
            </a:r>
            <a:r>
              <a:rPr lang="en-IN" sz="2000" dirty="0" smtClean="0">
                <a:solidFill>
                  <a:schemeClr val="bg1"/>
                </a:solidFill>
              </a:rPr>
              <a:t>(percentage)</a:t>
            </a:r>
            <a:r>
              <a:rPr lang="en-IN" sz="2400" b="1" dirty="0" smtClean="0">
                <a:solidFill>
                  <a:schemeClr val="bg1"/>
                </a:solidFill>
              </a:rPr>
              <a:t> in 3 Calendar Years -2023, 2022 &amp;  2021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80886"/>
              </p:ext>
            </p:extLst>
          </p:nvPr>
        </p:nvGraphicFramePr>
        <p:xfrm>
          <a:off x="1066800" y="2438400"/>
          <a:ext cx="103632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6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524000"/>
            <a:ext cx="10972800" cy="838200"/>
          </a:xfrm>
          <a:prstGeom prst="rect">
            <a:avLst/>
          </a:prstGeom>
          <a:solidFill>
            <a:srgbClr val="B82A1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 smtClean="0">
                <a:solidFill>
                  <a:schemeClr val="bg1"/>
                </a:solidFill>
              </a:rPr>
              <a:t>Overall R&amp;D </a:t>
            </a:r>
            <a:r>
              <a:rPr lang="en-IN" sz="2400" b="1" dirty="0">
                <a:solidFill>
                  <a:schemeClr val="bg1"/>
                </a:solidFill>
              </a:rPr>
              <a:t>performance </a:t>
            </a:r>
            <a:r>
              <a:rPr lang="en-IN" sz="2400" dirty="0">
                <a:solidFill>
                  <a:schemeClr val="bg1"/>
                </a:solidFill>
              </a:rPr>
              <a:t>(</a:t>
            </a:r>
            <a:r>
              <a:rPr lang="en-IN" sz="2400" dirty="0" smtClean="0">
                <a:solidFill>
                  <a:schemeClr val="bg1"/>
                </a:solidFill>
              </a:rPr>
              <a:t>percentage) </a:t>
            </a:r>
            <a:r>
              <a:rPr lang="en-IN" sz="2400" b="1" dirty="0" smtClean="0">
                <a:solidFill>
                  <a:schemeClr val="bg1"/>
                </a:solidFill>
              </a:rPr>
              <a:t>of </a:t>
            </a:r>
            <a:r>
              <a:rPr lang="en-IN" sz="2400" b="1" dirty="0">
                <a:solidFill>
                  <a:schemeClr val="bg1"/>
                </a:solidFill>
              </a:rPr>
              <a:t>Engineering Departments </a:t>
            </a:r>
            <a:r>
              <a:rPr lang="en-IN" sz="2400" b="1" dirty="0" smtClean="0">
                <a:solidFill>
                  <a:schemeClr val="bg1"/>
                </a:solidFill>
              </a:rPr>
              <a:t>over 3 CYs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 smtClean="0">
                <a:solidFill>
                  <a:schemeClr val="bg1"/>
                </a:solidFill>
              </a:rPr>
              <a:t>2023, 2022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smtClean="0">
                <a:solidFill>
                  <a:schemeClr val="bg1"/>
                </a:solidFill>
              </a:rPr>
              <a:t>&amp; 2021</a:t>
            </a:r>
            <a:endParaRPr lang="en-IN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992099"/>
              </p:ext>
            </p:extLst>
          </p:nvPr>
        </p:nvGraphicFramePr>
        <p:xfrm>
          <a:off x="762000" y="2514600"/>
          <a:ext cx="10515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43600" y="5849264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45.6%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585561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42.3 %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1354" y="5849263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17.3 %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02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3146" y="3200400"/>
            <a:ext cx="4360653" cy="17081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Funding </a:t>
            </a:r>
            <a:r>
              <a:rPr lang="en-IN" b="1" dirty="0">
                <a:solidFill>
                  <a:srgbClr val="FFFF00"/>
                </a:solidFill>
              </a:rPr>
              <a:t>Projects: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b="1" dirty="0" smtClean="0">
                <a:solidFill>
                  <a:schemeClr val="bg1"/>
                </a:solidFill>
              </a:rPr>
              <a:t>CSE, ME &amp; IT – Best performers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IN" b="1" dirty="0" smtClean="0">
                <a:solidFill>
                  <a:prstClr val="white"/>
                </a:solidFill>
              </a:rPr>
              <a:t>ECE  </a:t>
            </a:r>
            <a:r>
              <a:rPr lang="en-IN" b="1" dirty="0">
                <a:solidFill>
                  <a:prstClr val="white"/>
                </a:solidFill>
              </a:rPr>
              <a:t>- Satisfactory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b="1" dirty="0" smtClean="0">
                <a:solidFill>
                  <a:schemeClr val="bg1"/>
                </a:solidFill>
              </a:rPr>
              <a:t>EIE – needs improvement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b="1" dirty="0" smtClean="0">
                <a:solidFill>
                  <a:srgbClr val="FF0000"/>
                </a:solidFill>
              </a:rPr>
              <a:t>EEE - Zero - over last 3 years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55661"/>
            <a:ext cx="263886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- 2023: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31181"/>
            <a:ext cx="6096000" cy="5186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publications through </a:t>
            </a:r>
            <a:r>
              <a:rPr lang="en-IN" b="1" dirty="0" smtClean="0">
                <a:solidFill>
                  <a:srgbClr val="FFFF00"/>
                </a:solidFill>
              </a:rPr>
              <a:t>both </a:t>
            </a:r>
            <a:r>
              <a:rPr lang="en-IN" b="1" dirty="0">
                <a:solidFill>
                  <a:srgbClr val="FFFF00"/>
                </a:solidFill>
              </a:rPr>
              <a:t>faculty &amp; </a:t>
            </a:r>
            <a:r>
              <a:rPr lang="en-IN" b="1" dirty="0" smtClean="0">
                <a:solidFill>
                  <a:srgbClr val="FFFF00"/>
                </a:solidFill>
              </a:rPr>
              <a:t>students (per unit)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600" b="1" dirty="0" smtClean="0">
                <a:solidFill>
                  <a:schemeClr val="bg1"/>
                </a:solidFill>
              </a:rPr>
              <a:t>Performance </a:t>
            </a:r>
            <a:r>
              <a:rPr lang="en-IN" sz="1600" b="1" dirty="0">
                <a:solidFill>
                  <a:schemeClr val="bg1"/>
                </a:solidFill>
              </a:rPr>
              <a:t>of  </a:t>
            </a:r>
            <a:r>
              <a:rPr lang="en-IN" sz="1600" b="1" dirty="0" smtClean="0">
                <a:solidFill>
                  <a:schemeClr val="bg1"/>
                </a:solidFill>
              </a:rPr>
              <a:t>IT, CSE – Good. </a:t>
            </a:r>
            <a:r>
              <a:rPr lang="en-IN" sz="1600" b="1" dirty="0">
                <a:solidFill>
                  <a:prstClr val="white"/>
                </a:solidFill>
              </a:rPr>
              <a:t>1</a:t>
            </a:r>
            <a:r>
              <a:rPr lang="en-IN" sz="1600" b="1" baseline="30000" dirty="0">
                <a:solidFill>
                  <a:prstClr val="white"/>
                </a:solidFill>
              </a:rPr>
              <a:t>st</a:t>
            </a:r>
            <a:r>
              <a:rPr lang="en-IN" sz="1600" b="1" dirty="0">
                <a:solidFill>
                  <a:prstClr val="white"/>
                </a:solidFill>
              </a:rPr>
              <a:t> place – IT; 2</a:t>
            </a:r>
            <a:r>
              <a:rPr lang="en-IN" sz="1600" b="1" baseline="30000" dirty="0">
                <a:solidFill>
                  <a:prstClr val="white"/>
                </a:solidFill>
              </a:rPr>
              <a:t>nd</a:t>
            </a:r>
            <a:r>
              <a:rPr lang="en-IN" sz="1600" b="1" dirty="0">
                <a:solidFill>
                  <a:prstClr val="white"/>
                </a:solidFill>
              </a:rPr>
              <a:t> place – CSE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600" b="1" dirty="0" smtClean="0">
                <a:solidFill>
                  <a:schemeClr val="bg1"/>
                </a:solidFill>
              </a:rPr>
              <a:t>ECE, EIE &amp; EEE </a:t>
            </a:r>
            <a:r>
              <a:rPr lang="en-IN" sz="1600" b="1" dirty="0">
                <a:solidFill>
                  <a:schemeClr val="bg1"/>
                </a:solidFill>
              </a:rPr>
              <a:t>– Satisfactory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600" b="1" dirty="0" smtClean="0">
                <a:solidFill>
                  <a:schemeClr val="bg1"/>
                </a:solidFill>
              </a:rPr>
              <a:t>CE </a:t>
            </a:r>
            <a:r>
              <a:rPr lang="en-IN" sz="1600" b="1" dirty="0">
                <a:solidFill>
                  <a:schemeClr val="bg1"/>
                </a:solidFill>
              </a:rPr>
              <a:t>&amp; </a:t>
            </a:r>
            <a:r>
              <a:rPr lang="en-IN" sz="1600" b="1" dirty="0" smtClean="0">
                <a:solidFill>
                  <a:schemeClr val="bg1"/>
                </a:solidFill>
              </a:rPr>
              <a:t>ME- </a:t>
            </a:r>
            <a:r>
              <a:rPr lang="en-IN" sz="1600" b="1" dirty="0">
                <a:solidFill>
                  <a:schemeClr val="bg1"/>
                </a:solidFill>
              </a:rPr>
              <a:t>Needs </a:t>
            </a:r>
            <a:r>
              <a:rPr lang="en-IN" sz="1600" b="1" dirty="0" smtClean="0">
                <a:solidFill>
                  <a:schemeClr val="bg1"/>
                </a:solidFill>
              </a:rPr>
              <a:t>improvement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en-IN" sz="1600" b="1" dirty="0" smtClean="0">
                <a:solidFill>
                  <a:schemeClr val="bg1"/>
                </a:solidFill>
              </a:rPr>
              <a:t>Best </a:t>
            </a:r>
            <a:r>
              <a:rPr lang="en-IN" sz="1600" b="1" dirty="0">
                <a:solidFill>
                  <a:schemeClr val="bg1"/>
                </a:solidFill>
              </a:rPr>
              <a:t>performer - </a:t>
            </a:r>
            <a:r>
              <a:rPr lang="en-IN" sz="1600" b="1" dirty="0" smtClean="0">
                <a:solidFill>
                  <a:schemeClr val="bg1"/>
                </a:solidFill>
              </a:rPr>
              <a:t>IT, </a:t>
            </a:r>
            <a:r>
              <a:rPr lang="en-IN" sz="1600" b="1" dirty="0">
                <a:solidFill>
                  <a:schemeClr val="bg1"/>
                </a:solidFill>
              </a:rPr>
              <a:t>…………Least performer - </a:t>
            </a:r>
            <a:r>
              <a:rPr lang="en-IN" sz="1600" b="1" dirty="0" smtClean="0">
                <a:solidFill>
                  <a:schemeClr val="bg1"/>
                </a:solidFill>
              </a:rPr>
              <a:t>ME.</a:t>
            </a:r>
            <a:endParaRPr lang="en-IN" sz="1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IN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publications through only faculty: </a:t>
            </a:r>
            <a:endParaRPr lang="e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AutoNum type="arabicPeriod" startAt="5"/>
            </a:pPr>
            <a:r>
              <a:rPr lang="en-IN" sz="1600" b="1" dirty="0" smtClean="0">
                <a:solidFill>
                  <a:schemeClr val="bg1"/>
                </a:solidFill>
              </a:rPr>
              <a:t>Performance of   IT &amp; EEE  – Good. </a:t>
            </a:r>
            <a:r>
              <a:rPr lang="en-IN" sz="1600" b="1" dirty="0">
                <a:solidFill>
                  <a:prstClr val="white"/>
                </a:solidFill>
              </a:rPr>
              <a:t>1</a:t>
            </a:r>
            <a:r>
              <a:rPr lang="en-IN" sz="1600" b="1" baseline="30000" dirty="0">
                <a:solidFill>
                  <a:prstClr val="white"/>
                </a:solidFill>
              </a:rPr>
              <a:t>st</a:t>
            </a:r>
            <a:r>
              <a:rPr lang="en-IN" sz="1600" b="1" dirty="0">
                <a:solidFill>
                  <a:prstClr val="white"/>
                </a:solidFill>
              </a:rPr>
              <a:t> place – IT; 2</a:t>
            </a:r>
            <a:r>
              <a:rPr lang="en-IN" sz="1600" b="1" baseline="30000" dirty="0">
                <a:solidFill>
                  <a:prstClr val="white"/>
                </a:solidFill>
              </a:rPr>
              <a:t>nd</a:t>
            </a:r>
            <a:r>
              <a:rPr lang="en-IN" sz="1600" b="1" dirty="0">
                <a:solidFill>
                  <a:prstClr val="white"/>
                </a:solidFill>
              </a:rPr>
              <a:t> place – EEE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AutoNum type="arabicPeriod" startAt="5"/>
            </a:pPr>
            <a:r>
              <a:rPr lang="en-IN" sz="1600" b="1" dirty="0" smtClean="0">
                <a:solidFill>
                  <a:schemeClr val="bg1"/>
                </a:solidFill>
              </a:rPr>
              <a:t>ECE, EIE, CSE &amp; ME  - Satisfactory </a:t>
            </a:r>
          </a:p>
          <a:p>
            <a:pPr marL="342900" lvl="0" indent="-342900">
              <a:spcAft>
                <a:spcPts val="600"/>
              </a:spcAft>
              <a:buAutoNum type="arabicPeriod" startAt="7"/>
            </a:pPr>
            <a:r>
              <a:rPr lang="en-IN" sz="1600" b="1" dirty="0" smtClean="0">
                <a:solidFill>
                  <a:schemeClr val="bg1"/>
                </a:solidFill>
              </a:rPr>
              <a:t>CE- Needs improvement</a:t>
            </a:r>
          </a:p>
          <a:p>
            <a:pPr marL="342900" lvl="0" indent="-342900">
              <a:spcAft>
                <a:spcPts val="600"/>
              </a:spcAft>
              <a:buAutoNum type="arabicPeriod" startAt="7"/>
            </a:pPr>
            <a:r>
              <a:rPr lang="en-IN" sz="1600" b="1" dirty="0" smtClean="0">
                <a:solidFill>
                  <a:schemeClr val="bg1"/>
                </a:solidFill>
              </a:rPr>
              <a:t>Best performer - IT, </a:t>
            </a:r>
            <a:r>
              <a:rPr lang="en-IN" sz="1600" b="1" dirty="0">
                <a:solidFill>
                  <a:schemeClr val="bg1"/>
                </a:solidFill>
              </a:rPr>
              <a:t>…………Least </a:t>
            </a:r>
            <a:r>
              <a:rPr lang="en-IN" sz="1600" b="1" dirty="0" smtClean="0">
                <a:solidFill>
                  <a:schemeClr val="bg1"/>
                </a:solidFill>
              </a:rPr>
              <a:t>performer - CE.</a:t>
            </a:r>
          </a:p>
          <a:p>
            <a:pPr lvl="0"/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publications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UG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9. </a:t>
            </a:r>
            <a:r>
              <a:rPr lang="en-IN" sz="1600" b="1" dirty="0">
                <a:solidFill>
                  <a:prstClr val="white"/>
                </a:solidFill>
              </a:rPr>
              <a:t>Performance of  IT, CSE </a:t>
            </a:r>
            <a:r>
              <a:rPr lang="en-IN" sz="1600" b="1" dirty="0" smtClean="0">
                <a:solidFill>
                  <a:prstClr val="white"/>
                </a:solidFill>
              </a:rPr>
              <a:t>– Excellent.  EIE – Good.</a:t>
            </a:r>
          </a:p>
          <a:p>
            <a:pPr lvl="0">
              <a:spcAft>
                <a:spcPts val="600"/>
              </a:spcAft>
            </a:pPr>
            <a:r>
              <a:rPr lang="en-IN" sz="1600" b="1" dirty="0" smtClean="0">
                <a:solidFill>
                  <a:prstClr val="white"/>
                </a:solidFill>
              </a:rPr>
              <a:t>10. ECE - Satisfactory</a:t>
            </a:r>
            <a:endParaRPr lang="en-IN" sz="1600" b="1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11. EEE, &amp; CE  - </a:t>
            </a:r>
            <a:r>
              <a:rPr lang="en-IN" sz="1600" b="1" dirty="0">
                <a:solidFill>
                  <a:schemeClr val="bg1"/>
                </a:solidFill>
              </a:rPr>
              <a:t>Needs </a:t>
            </a:r>
            <a:r>
              <a:rPr lang="en-IN" sz="1600" b="1" dirty="0" smtClean="0">
                <a:solidFill>
                  <a:schemeClr val="bg1"/>
                </a:solidFill>
              </a:rPr>
              <a:t>improvement</a:t>
            </a:r>
          </a:p>
          <a:p>
            <a:pPr lvl="0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12. ME – No publications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3146" y="1117326"/>
            <a:ext cx="4343400" cy="13542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b="1" dirty="0" smtClean="0">
                <a:solidFill>
                  <a:srgbClr val="FFFF00"/>
                </a:solidFill>
              </a:rPr>
              <a:t>Patents (2023):</a:t>
            </a:r>
            <a:endParaRPr lang="en-IN" b="1" dirty="0">
              <a:solidFill>
                <a:srgbClr val="FFFF00"/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IN" b="1" dirty="0" smtClean="0">
                <a:solidFill>
                  <a:schemeClr val="bg1"/>
                </a:solidFill>
              </a:rPr>
              <a:t>Performance of EIE &amp; CSE – Good </a:t>
            </a:r>
          </a:p>
          <a:p>
            <a:pPr marL="342900" lvl="0" indent="-342900">
              <a:spcAft>
                <a:spcPts val="600"/>
              </a:spcAft>
              <a:buAutoNum type="arabicPeriod" startAt="2"/>
            </a:pPr>
            <a:r>
              <a:rPr lang="en-IN" b="1" dirty="0" smtClean="0">
                <a:solidFill>
                  <a:schemeClr val="bg1"/>
                </a:solidFill>
              </a:rPr>
              <a:t>ME, CE &amp; IT  - Satisfactory</a:t>
            </a:r>
          </a:p>
          <a:p>
            <a:pPr marL="342900" lvl="0" indent="-342900">
              <a:spcAft>
                <a:spcPts val="600"/>
              </a:spcAft>
              <a:buAutoNum type="arabicPeriod" startAt="2"/>
            </a:pPr>
            <a:r>
              <a:rPr lang="en-IN" b="1" dirty="0" smtClean="0">
                <a:solidFill>
                  <a:schemeClr val="bg1"/>
                </a:solidFill>
              </a:rPr>
              <a:t>EEE &amp; ECE - Needs Improvement</a:t>
            </a: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15</a:t>
            </a:r>
            <a:r>
              <a:rPr lang="en-US" sz="13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85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6212" y="6607073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Any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other item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16207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Thank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you 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5222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IN" sz="14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26952" y="956283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31575022"/>
              </p:ext>
            </p:extLst>
          </p:nvPr>
        </p:nvGraphicFramePr>
        <p:xfrm>
          <a:off x="1295400" y="1647855"/>
          <a:ext cx="9931400" cy="467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626952" y="1294837"/>
            <a:ext cx="355449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How this Platform can be used</a:t>
            </a:r>
            <a:endParaRPr lang="en-US" sz="20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42469" y="666690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1136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-31531" y="6631535"/>
            <a:ext cx="585765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 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177658E2-5DA1-4050-89F5-1E6F7A2A5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912285"/>
              </p:ext>
            </p:extLst>
          </p:nvPr>
        </p:nvGraphicFramePr>
        <p:xfrm>
          <a:off x="838200" y="1460702"/>
          <a:ext cx="10744200" cy="471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31855"/>
            <a:ext cx="907133" cy="59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Leadership, partner, team, teamwork, help, mentor icon - Download on Iconfind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22" y="643647"/>
            <a:ext cx="12962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5800" y="930523"/>
            <a:ext cx="8908865" cy="43088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200" b="1" kern="0" dirty="0" smtClean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To reach a broader audience and build a global reputation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8669" y="609600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111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0" y="6615569"/>
            <a:ext cx="579120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33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15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April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</a:t>
            </a:r>
            <a:r>
              <a:rPr lang="en-US" sz="13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508" y="1994091"/>
            <a:ext cx="9033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prstClr val="black"/>
                </a:solidFill>
              </a:rPr>
              <a:t>Dedicated Team having knowledge &amp; skill related to this activity.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prstClr val="black"/>
                </a:solidFill>
              </a:rPr>
              <a:t>Providing required infrastructure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8200" y="1071265"/>
            <a:ext cx="4724400" cy="838200"/>
          </a:xfrm>
          <a:prstGeom prst="horizontalScroll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to implement it effectively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521643"/>
            <a:ext cx="702287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solidFill>
                  <a:srgbClr val="FFC000"/>
                </a:solidFill>
              </a:rPr>
              <a:t>Maintaining the YouTube channel </a:t>
            </a:r>
            <a:r>
              <a:rPr lang="en-IN" sz="2800" b="1" dirty="0">
                <a:solidFill>
                  <a:schemeClr val="bg1"/>
                </a:solidFill>
              </a:rPr>
              <a:t>dynamically</a:t>
            </a:r>
          </a:p>
        </p:txBody>
      </p:sp>
      <p:pic>
        <p:nvPicPr>
          <p:cNvPr id="1026" name="Picture 2" descr="Dynamic - Free industry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764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8669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655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IQAC meeting,  15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April 2024. V R Siddhartha Engineering College - SAHE</a:t>
            </a:r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37249"/>
            <a:ext cx="10744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UTSAH (</a:t>
            </a:r>
            <a:r>
              <a:rPr lang="en-IN" sz="2000" i="1" dirty="0" smtClean="0">
                <a:solidFill>
                  <a:schemeClr val="tx2"/>
                </a:solidFill>
                <a:ea typeface="Calibri"/>
                <a:cs typeface="Calibri"/>
              </a:rPr>
              <a:t>Undertaking Transformative Strategies and Actions in Higher Education),</a:t>
            </a: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 A Portal developed by the UGC.</a:t>
            </a:r>
            <a:r>
              <a:rPr lang="en-IN" sz="2000" i="1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endParaRPr lang="en-IN" sz="2000" i="1" dirty="0"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This Portal tracks and supports the implementation of the NEP 2020 and its strategic initiatives across the country’s </a:t>
            </a:r>
            <a:r>
              <a:rPr lang="en-IN" sz="2000" b="1" dirty="0">
                <a:solidFill>
                  <a:schemeClr val="tx2"/>
                </a:solidFill>
                <a:ea typeface="Calibri"/>
                <a:cs typeface="Calibri"/>
              </a:rPr>
              <a:t>Higher </a:t>
            </a: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Educational Institutions (HEIs). </a:t>
            </a:r>
            <a:endParaRPr lang="en-IN" sz="2000" dirty="0"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  <a:ea typeface="Calibri"/>
                <a:cs typeface="Calibri"/>
              </a:rPr>
              <a:t>This Portal also provides detailed information about UGC’s initiatives for qualitative reforms in higher education. 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725260" y="10668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669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524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29793</TotalTime>
  <Words>7139</Words>
  <Application>Microsoft Office PowerPoint</Application>
  <PresentationFormat>Custom</PresentationFormat>
  <Paragraphs>1349</Paragraphs>
  <Slides>58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CSEWORLD</cp:lastModifiedBy>
  <cp:revision>3477</cp:revision>
  <cp:lastPrinted>2023-06-22T09:19:46Z</cp:lastPrinted>
  <dcterms:created xsi:type="dcterms:W3CDTF">2016-04-16T06:53:58Z</dcterms:created>
  <dcterms:modified xsi:type="dcterms:W3CDTF">2024-04-15T06:30:26Z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