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charts/chart23.xml" ContentType="application/vnd.openxmlformats-officedocument.drawingml.chart+xml"/>
  <Override PartName="/ppt/drawings/drawing10.xml" ContentType="application/vnd.openxmlformats-officedocument.drawingml.chartshapes+xml"/>
  <Override PartName="/ppt/charts/chart24.xml" ContentType="application/vnd.openxmlformats-officedocument.drawingml.chart+xml"/>
  <Override PartName="/ppt/notesSlides/notesSlide10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11.xml" ContentType="application/vnd.openxmlformats-officedocument.drawingml.chartshapes+xml"/>
  <Override PartName="/ppt/charts/chart27.xml" ContentType="application/vnd.openxmlformats-officedocument.drawingml.chart+xml"/>
  <Override PartName="/ppt/drawings/drawing12.xml" ContentType="application/vnd.openxmlformats-officedocument.drawingml.chartshapes+xml"/>
  <Override PartName="/ppt/charts/chart28.xml" ContentType="application/vnd.openxmlformats-officedocument.drawingml.chart+xml"/>
  <Override PartName="/ppt/notesSlides/notesSlide11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12.xml" ContentType="application/vnd.openxmlformats-officedocument.presentationml.notesSlide+xml"/>
  <Override PartName="/ppt/charts/chart33.xml" ContentType="application/vnd.openxmlformats-officedocument.drawingml.chart+xml"/>
  <Override PartName="/ppt/notesSlides/notesSlide13.xml" ContentType="application/vnd.openxmlformats-officedocument.presentationml.notesSlide+xml"/>
  <Override PartName="/ppt/charts/chart34.xml" ContentType="application/vnd.openxmlformats-officedocument.drawingml.chart+xml"/>
  <Override PartName="/ppt/drawings/drawing13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5.xml" ContentType="application/vnd.openxmlformats-officedocument.drawingml.chart+xml"/>
  <Override PartName="/ppt/drawings/drawing14.xml" ContentType="application/vnd.openxmlformats-officedocument.drawingml.chartshapes+xml"/>
  <Override PartName="/ppt/charts/chart36.xml" ContentType="application/vnd.openxmlformats-officedocument.drawingml.chart+xml"/>
  <Override PartName="/ppt/drawings/drawing1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17.xml" ContentType="application/vnd.openxmlformats-officedocument.presentationml.notesSlide+xml"/>
  <Override PartName="/ppt/charts/chart40.xml" ContentType="application/vnd.openxmlformats-officedocument.drawingml.chart+xml"/>
  <Override PartName="/ppt/drawings/drawing16.xml" ContentType="application/vnd.openxmlformats-officedocument.drawingml.chartshapes+xml"/>
  <Override PartName="/ppt/charts/chart41.xml" ContentType="application/vnd.openxmlformats-officedocument.drawingml.chart+xml"/>
  <Override PartName="/ppt/drawings/drawing17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42.xml" ContentType="application/vnd.openxmlformats-officedocument.drawingml.chart+xml"/>
  <Override PartName="/ppt/drawings/drawing18.xml" ContentType="application/vnd.openxmlformats-officedocument.drawingml.chartshapes+xml"/>
  <Override PartName="/ppt/charts/chart43.xml" ContentType="application/vnd.openxmlformats-officedocument.drawingml.chart+xml"/>
  <Override PartName="/ppt/drawings/drawing19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44.xml" ContentType="application/vnd.openxmlformats-officedocument.drawingml.chart+xml"/>
  <Override PartName="/ppt/notesSlides/notesSlide20.xml" ContentType="application/vnd.openxmlformats-officedocument.presentationml.notesSlide+xml"/>
  <Override PartName="/ppt/charts/chart45.xml" ContentType="application/vnd.openxmlformats-officedocument.drawingml.chart+xml"/>
  <Override PartName="/ppt/notesSlides/notesSlide21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22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23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  <p:sldMasterId id="2147483666" r:id="rId2"/>
  </p:sldMasterIdLst>
  <p:notesMasterIdLst>
    <p:notesMasterId r:id="rId47"/>
  </p:notesMasterIdLst>
  <p:handoutMasterIdLst>
    <p:handoutMasterId r:id="rId48"/>
  </p:handoutMasterIdLst>
  <p:sldIdLst>
    <p:sldId id="632" r:id="rId3"/>
    <p:sldId id="633" r:id="rId4"/>
    <p:sldId id="830" r:id="rId5"/>
    <p:sldId id="827" r:id="rId6"/>
    <p:sldId id="831" r:id="rId7"/>
    <p:sldId id="836" r:id="rId8"/>
    <p:sldId id="835" r:id="rId9"/>
    <p:sldId id="838" r:id="rId10"/>
    <p:sldId id="849" r:id="rId11"/>
    <p:sldId id="851" r:id="rId12"/>
    <p:sldId id="852" r:id="rId13"/>
    <p:sldId id="853" r:id="rId14"/>
    <p:sldId id="854" r:id="rId15"/>
    <p:sldId id="855" r:id="rId16"/>
    <p:sldId id="856" r:id="rId17"/>
    <p:sldId id="857" r:id="rId18"/>
    <p:sldId id="872" r:id="rId19"/>
    <p:sldId id="877" r:id="rId20"/>
    <p:sldId id="878" r:id="rId21"/>
    <p:sldId id="963" r:id="rId22"/>
    <p:sldId id="964" r:id="rId23"/>
    <p:sldId id="965" r:id="rId24"/>
    <p:sldId id="966" r:id="rId25"/>
    <p:sldId id="967" r:id="rId26"/>
    <p:sldId id="969" r:id="rId27"/>
    <p:sldId id="970" r:id="rId28"/>
    <p:sldId id="971" r:id="rId29"/>
    <p:sldId id="972" r:id="rId30"/>
    <p:sldId id="973" r:id="rId31"/>
    <p:sldId id="946" r:id="rId32"/>
    <p:sldId id="941" r:id="rId33"/>
    <p:sldId id="943" r:id="rId34"/>
    <p:sldId id="945" r:id="rId35"/>
    <p:sldId id="944" r:id="rId36"/>
    <p:sldId id="940" r:id="rId37"/>
    <p:sldId id="948" r:id="rId38"/>
    <p:sldId id="919" r:id="rId39"/>
    <p:sldId id="962" r:id="rId40"/>
    <p:sldId id="938" r:id="rId41"/>
    <p:sldId id="939" r:id="rId42"/>
    <p:sldId id="961" r:id="rId43"/>
    <p:sldId id="912" r:id="rId44"/>
    <p:sldId id="913" r:id="rId45"/>
    <p:sldId id="916" r:id="rId46"/>
  </p:sldIdLst>
  <p:sldSz cx="12192000" cy="6858000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5BB"/>
    <a:srgbClr val="FC0E08"/>
    <a:srgbClr val="2211FF"/>
    <a:srgbClr val="009900"/>
    <a:srgbClr val="DDDDDD"/>
    <a:srgbClr val="FEEBE6"/>
    <a:srgbClr val="E86734"/>
    <a:srgbClr val="FFFF99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08" autoAdjust="0"/>
  </p:normalViewPr>
  <p:slideViewPr>
    <p:cSldViewPr>
      <p:cViewPr varScale="1">
        <p:scale>
          <a:sx n="67" d="100"/>
          <a:sy n="67" d="100"/>
        </p:scale>
        <p:origin x="85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6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Modified%20R&amp;D%20REVIEW-MVSR\2023%20R&amp;D%20Review%20Engg%20data(29-2-24)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Modified%20R&amp;D%20REVIEW-MVSR\2023%20R&amp;D%20Review%20Engg%20data(24-2-24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amp;D%20Dean\Dept%20Reviews%202022-23\R%20&amp;%20D%20reviews%20after%20presentation\R&amp;D%20Review%20Excel%20sheet(4-5-23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amp;D%20Dean\Dept%20Reviews%202022-23\R%20&amp;%20D%20reviews%20after%20presentation\R&amp;D%20Review%20Excel%20sheet(4-5-23)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&amp;D%20Dean\Dept%20Reviews%202022-23\R%20&amp;%20D%20reviews%20after%20presentation\R&amp;D%20Review%20Excel%20sheet(4-5-23)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CSEWORLD\Desktop\R&amp;D%20Review-2023\2023%20R&amp;D%20Review%20all%20depts%20data\2023-R&amp;D%20Review\2023%20R&amp;D%20Review%201st%20year%20data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D:\Backup%2019-12-23\R&amp;D%20Review-2023\2023%20R&amp;D%20Review%20all%20depts%20data\2023-R&amp;D%20Review\2023%20R&amp;D%20Review%201st%20year%20data%20(22-4-24).xlsx" TargetMode="External"/><Relationship Id="rId1" Type="http://schemas.openxmlformats.org/officeDocument/2006/relationships/image" Target="../media/image12.jpeg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SEWORLD\Desktop\R&amp;D%20Review-2023\2023%20R&amp;D%20Review%20all%20depts%20data\2023-R&amp;D%20Review\2023%20R&amp;D%20Review%201st%20year%20data.xlsx" TargetMode="External"/><Relationship Id="rId1" Type="http://schemas.openxmlformats.org/officeDocument/2006/relationships/image" Target="../media/image12.jpeg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1st%20year%20data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1st%20year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R&amp;D%20Review%20new%202023\R&amp;D%20PPT-Duplicate(26-3-24)\AN\2023%20R&amp;D%20Engg-Final(11-4-24).xlsx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CSEWORLD\Desktop\R&amp;D%20Review-2023\2023%20R&amp;D%20Review%20all%20depts%20data\2023-R&amp;D%20Review\2023%20R&amp;D%20Review%201st%20year%20data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C:\Users\CSEWORLD\Desktop\R&amp;D%20Review-2023\2023%20R&amp;D%20Review%20all%20depts%20data\2023-R&amp;D%20Review\2023%20R&amp;D%20Review%201st%20year%20data.xlsx" TargetMode="External"/><Relationship Id="rId1" Type="http://schemas.openxmlformats.org/officeDocument/2006/relationships/image" Target="../media/image12.jpeg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C:\Users\CSEWORLD\Desktop\R&amp;D%20Review-2023\2023%20R&amp;D%20Review%20all%20depts%20data\2023-R&amp;D%20Review\2023%20R&amp;D%20Review%201st%20year%20data.xlsx" TargetMode="External"/><Relationship Id="rId1" Type="http://schemas.openxmlformats.org/officeDocument/2006/relationships/image" Target="../media/image12.jpeg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CSEWORLD\Desktop\R&amp;D%20Review-2023\2023%20R&amp;D%20Review%20all%20depts%20data\2023-R&amp;D%20Review\2023%20R&amp;D%20Review%201st%20year%20data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%2019-12-23\R&amp;D%20Review-2023\2023%20R&amp;D%20Review%20all%20depts%20data\2023-R&amp;D%20Review\2023%20R&amp;D%20Review%201st%20year%20data%20(22-4-24)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MCA%20data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MCA%20data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MCA%20data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MBA%20dat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MBA%20data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MCA%20data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MCA%20data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Modified%20R&amp;D%20REVIEW-MVSR\2023%20R&amp;D%20Review%20Engg%20data(29-2-24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Modified%20R&amp;D%20REVIEW-MVSR\2023%20R&amp;D%20Review%20Engg%20data(11-3-24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EWORLD\Desktop\R&amp;D%20Review-2023\2023%20R&amp;D%20Review%20all%20depts%20data\2023-R&amp;D%20Review\2023%20R&amp;D%20Review%20Engg%20data(8-2-2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84760995784616E-2"/>
          <c:y val="0.13100628730898908"/>
          <c:w val="0.87832378907182052"/>
          <c:h val="0.72228548188550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'CE--New1'!$P$37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'CE--New1'!$P$38:$P$41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3-42C0-ADCF-38C446D7C8FF}"/>
            </c:ext>
          </c:extLst>
        </c:ser>
        <c:ser>
          <c:idx val="1"/>
          <c:order val="1"/>
          <c:tx>
            <c:strRef>
              <c:f>'CE--New1'!$Q$37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'CE--New1'!$Q$38:$Q$41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43-42C0-ADCF-38C446D7C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01535120"/>
        <c:axId val="-1801534032"/>
      </c:barChart>
      <c:catAx>
        <c:axId val="-180153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801534032"/>
        <c:crosses val="autoZero"/>
        <c:auto val="1"/>
        <c:lblAlgn val="ctr"/>
        <c:lblOffset val="100"/>
        <c:noMultiLvlLbl val="0"/>
      </c:catAx>
      <c:valAx>
        <c:axId val="-1801534032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801535120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23415533285612025"/>
          <c:y val="0.20439959225457877"/>
          <c:w val="0.73362774327394675"/>
          <c:h val="0.1134217944979099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97207795834025E-2"/>
          <c:y val="0.24915166854143231"/>
          <c:w val="0.87750349025520746"/>
          <c:h val="0.54227549681289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'EEE-New'!$P$37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'EEE-New'!$P$38:$P$41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0-4F77-96AC-FC213D364DF4}"/>
            </c:ext>
          </c:extLst>
        </c:ser>
        <c:ser>
          <c:idx val="1"/>
          <c:order val="1"/>
          <c:tx>
            <c:strRef>
              <c:f>'EEE-New'!$Q$37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'EEE-New'!$Q$38:$Q$41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0-4F77-96AC-FC213D364D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7914448"/>
        <c:axId val="-1757913360"/>
      </c:barChart>
      <c:catAx>
        <c:axId val="-17579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7913360"/>
        <c:crosses val="autoZero"/>
        <c:auto val="1"/>
        <c:lblAlgn val="ctr"/>
        <c:lblOffset val="100"/>
        <c:noMultiLvlLbl val="0"/>
      </c:catAx>
      <c:valAx>
        <c:axId val="-1757913360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7914448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40273033249986162"/>
          <c:y val="0.23795956548820874"/>
          <c:w val="0.57339755402915071"/>
          <c:h val="0.1026195683872849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 dirty="0">
                <a:effectLst/>
              </a:rPr>
              <a:t>EEE-SCI Equivalent Publications per faculty-</a:t>
            </a:r>
          </a:p>
          <a:p>
            <a:pPr>
              <a:defRPr sz="1400"/>
            </a:pPr>
            <a:r>
              <a:rPr lang="en-IN" sz="1400" b="1" i="0" baseline="0" dirty="0">
                <a:effectLst/>
              </a:rPr>
              <a:t> (only Faculty)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1763373126746253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002405949256338E-2"/>
          <c:y val="0.30603018372703411"/>
          <c:w val="0.92070315807298286"/>
          <c:h val="0.57799011616493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'EEE-New'!$B$113</c:f>
              <c:strCache>
                <c:ptCount val="1"/>
                <c:pt idx="0">
                  <c:v>Professor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6129032258064516E-2"/>
                  <c:y val="-1.62596768549261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0D-4BC4-8C33-BC1B217C1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'EEE-New'!$B$114:$B$117</c:f>
              <c:numCache>
                <c:formatCode>General</c:formatCode>
                <c:ptCount val="4"/>
                <c:pt idx="0">
                  <c:v>0.75</c:v>
                </c:pt>
                <c:pt idx="1">
                  <c:v>0.33</c:v>
                </c:pt>
                <c:pt idx="2">
                  <c:v>1.33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3-401E-A233-52872DEAE73F}"/>
            </c:ext>
          </c:extLst>
        </c:ser>
        <c:ser>
          <c:idx val="1"/>
          <c:order val="1"/>
          <c:tx>
            <c:strRef>
              <c:f>'EEE-New'!$C$113</c:f>
              <c:strCache>
                <c:ptCount val="1"/>
                <c:pt idx="0">
                  <c:v>Associate Professor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4.9282584805238679E-17"/>
                  <c:y val="-3.2519353709852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0D-4BC4-8C33-BC1B217C1C2F}"/>
                </c:ext>
              </c:extLst>
            </c:dLbl>
            <c:dLbl>
              <c:idx val="2"/>
              <c:layout>
                <c:manualLayout>
                  <c:x val="2.1505376344086023E-2"/>
                  <c:y val="5.41989228497542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0D-4BC4-8C33-BC1B217C1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'EEE-New'!$C$114:$C$117</c:f>
              <c:numCache>
                <c:formatCode>General</c:formatCode>
                <c:ptCount val="4"/>
                <c:pt idx="0">
                  <c:v>1.81</c:v>
                </c:pt>
                <c:pt idx="1">
                  <c:v>1.1299999999999999</c:v>
                </c:pt>
                <c:pt idx="2">
                  <c:v>1.4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83-401E-A233-52872DEAE73F}"/>
            </c:ext>
          </c:extLst>
        </c:ser>
        <c:ser>
          <c:idx val="2"/>
          <c:order val="2"/>
          <c:tx>
            <c:strRef>
              <c:f>'EEE-New'!$D$113</c:f>
              <c:strCache>
                <c:ptCount val="1"/>
                <c:pt idx="0">
                  <c:v>Assistant  Professor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75247650495301E-2"/>
                  <c:y val="-1.62596768549261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0D-4BC4-8C33-BC1B217C1C2F}"/>
                </c:ext>
              </c:extLst>
            </c:dLbl>
            <c:dLbl>
              <c:idx val="2"/>
              <c:layout>
                <c:manualLayout>
                  <c:x val="-2.688172043010752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0D-4BC4-8C33-BC1B217C1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'EEE-New'!$D$114:$D$117</c:f>
              <c:numCache>
                <c:formatCode>General</c:formatCode>
                <c:ptCount val="4"/>
                <c:pt idx="0">
                  <c:v>0.77</c:v>
                </c:pt>
                <c:pt idx="1">
                  <c:v>1.07</c:v>
                </c:pt>
                <c:pt idx="2">
                  <c:v>0.6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83-401E-A233-52872DEAE73F}"/>
            </c:ext>
          </c:extLst>
        </c:ser>
        <c:ser>
          <c:idx val="3"/>
          <c:order val="3"/>
          <c:tx>
            <c:strRef>
              <c:f>'EEE-New'!$E$113</c:f>
              <c:strCache>
                <c:ptCount val="1"/>
                <c:pt idx="0">
                  <c:v>Per Faculty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6881720430107529E-3"/>
                  <c:y val="-5.96188151347290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0D-4BC4-8C33-BC1B217C1C2F}"/>
                </c:ext>
              </c:extLst>
            </c:dLbl>
            <c:dLbl>
              <c:idx val="1"/>
              <c:layout>
                <c:manualLayout>
                  <c:x val="5.3763440860215058E-3"/>
                  <c:y val="2.16795691399015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0D-4BC4-8C33-BC1B217C1C2F}"/>
                </c:ext>
              </c:extLst>
            </c:dLbl>
            <c:dLbl>
              <c:idx val="2"/>
              <c:layout>
                <c:manualLayout>
                  <c:x val="-2.6881720430107529E-3"/>
                  <c:y val="-2.16795691399015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0D-4BC4-8C33-BC1B217C1C2F}"/>
                </c:ext>
              </c:extLst>
            </c:dLbl>
            <c:dLbl>
              <c:idx val="3"/>
              <c:layout>
                <c:manualLayout>
                  <c:x val="5.3763440860215058E-3"/>
                  <c:y val="3.2519353709852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0D-4BC4-8C33-BC1B217C1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'EEE-New'!$E$114:$E$117</c:f>
              <c:numCache>
                <c:formatCode>General</c:formatCode>
                <c:ptCount val="4"/>
                <c:pt idx="0">
                  <c:v>0.94</c:v>
                </c:pt>
                <c:pt idx="1">
                  <c:v>0.98</c:v>
                </c:pt>
                <c:pt idx="2">
                  <c:v>0.83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83-401E-A233-52872DEAE7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5917872"/>
        <c:axId val="-1755921680"/>
      </c:barChart>
      <c:catAx>
        <c:axId val="-175591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5921680"/>
        <c:crosses val="autoZero"/>
        <c:auto val="1"/>
        <c:lblAlgn val="ctr"/>
        <c:lblOffset val="100"/>
        <c:noMultiLvlLbl val="0"/>
      </c:catAx>
      <c:valAx>
        <c:axId val="-1755921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5917872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271497332994666"/>
          <c:y val="0.21756343834552452"/>
          <c:w val="0.66484011148091027"/>
          <c:h val="0.1540930639484018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73072249823798E-2"/>
          <c:y val="0.29932192958638792"/>
          <c:w val="0.91807309227447653"/>
          <c:h val="0.58614623172103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'EEE-New'!$O$8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'EEE-New'!$P$8:$S$8</c:f>
              <c:numCache>
                <c:formatCode>General</c:formatCode>
                <c:ptCount val="4"/>
                <c:pt idx="0">
                  <c:v>1.25</c:v>
                </c:pt>
                <c:pt idx="1">
                  <c:v>0.5</c:v>
                </c:pt>
                <c:pt idx="2">
                  <c:v>1.5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A-4D22-82A5-DFFF1F7F38FE}"/>
            </c:ext>
          </c:extLst>
        </c:ser>
        <c:ser>
          <c:idx val="1"/>
          <c:order val="1"/>
          <c:tx>
            <c:strRef>
              <c:f>'EEE-New'!$O$9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'EEE-New'!$P$9:$S$9</c:f>
              <c:numCache>
                <c:formatCode>General</c:formatCode>
                <c:ptCount val="4"/>
                <c:pt idx="0">
                  <c:v>2.11</c:v>
                </c:pt>
                <c:pt idx="1">
                  <c:v>2.25</c:v>
                </c:pt>
                <c:pt idx="2">
                  <c:v>2.75</c:v>
                </c:pt>
                <c:pt idx="3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8A-4D22-82A5-DFFF1F7F38FE}"/>
            </c:ext>
          </c:extLst>
        </c:ser>
        <c:ser>
          <c:idx val="2"/>
          <c:order val="2"/>
          <c:tx>
            <c:strRef>
              <c:f>'EEE-New'!$O$10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6.6172474647344997E-3"/>
                  <c:y val="-6.91244844394450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8A-4D22-82A5-DFFF1F7F38FE}"/>
                </c:ext>
              </c:extLst>
            </c:dLbl>
            <c:dLbl>
              <c:idx val="2"/>
              <c:layout>
                <c:manualLayout>
                  <c:x val="6.006005059231663E-3"/>
                  <c:y val="-4.30107526881720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8A-4D22-82A5-DFFF1F7F38FE}"/>
                </c:ext>
              </c:extLst>
            </c:dLbl>
            <c:dLbl>
              <c:idx val="3"/>
              <c:layout>
                <c:manualLayout>
                  <c:x val="6.006005059231663E-3"/>
                  <c:y val="-4.30107526881720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8A-4D22-82A5-DFFF1F7F3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'EEE-New'!$P$10:$S$10</c:f>
              <c:numCache>
                <c:formatCode>General</c:formatCode>
                <c:ptCount val="4"/>
                <c:pt idx="0">
                  <c:v>1.24</c:v>
                </c:pt>
                <c:pt idx="1">
                  <c:v>1.46</c:v>
                </c:pt>
                <c:pt idx="2">
                  <c:v>0.67</c:v>
                </c:pt>
                <c:pt idx="3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8A-4D22-82A5-DFFF1F7F38FE}"/>
            </c:ext>
          </c:extLst>
        </c:ser>
        <c:ser>
          <c:idx val="3"/>
          <c:order val="3"/>
          <c:tx>
            <c:strRef>
              <c:f>'EEE-New'!$O$11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85714285714285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FE-4492-9071-CB0D13E4248E}"/>
                </c:ext>
              </c:extLst>
            </c:dLbl>
            <c:dLbl>
              <c:idx val="1"/>
              <c:layout>
                <c:manualLayout>
                  <c:x val="0"/>
                  <c:y val="2.1505376344086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8A-4D22-82A5-DFFF1F7F3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'EEE-New'!$P$11:$S$11</c:f>
              <c:numCache>
                <c:formatCode>General</c:formatCode>
                <c:ptCount val="4"/>
                <c:pt idx="0">
                  <c:v>1.38</c:v>
                </c:pt>
                <c:pt idx="1">
                  <c:v>1.47</c:v>
                </c:pt>
                <c:pt idx="2">
                  <c:v>1.19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8A-4D22-82A5-DFFF1F7F38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5920048"/>
        <c:axId val="-1755917328"/>
      </c:barChart>
      <c:catAx>
        <c:axId val="-175592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5917328"/>
        <c:crosses val="autoZero"/>
        <c:auto val="1"/>
        <c:lblAlgn val="ctr"/>
        <c:lblOffset val="100"/>
        <c:noMultiLvlLbl val="0"/>
      </c:catAx>
      <c:valAx>
        <c:axId val="-1755917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-1755920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94645465769986"/>
          <c:y val="0.11664304461942257"/>
          <c:w val="0.75361747203431384"/>
          <c:h val="0.14865128065888314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96422458062307E-2"/>
          <c:y val="0.18922117908338379"/>
          <c:w val="0.87090636768230056"/>
          <c:h val="0.64850292751867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'ECE-New'!$P$37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'ECE-New'!$P$38:$P$41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D-4A4D-91CB-DE3503D8F514}"/>
            </c:ext>
          </c:extLst>
        </c:ser>
        <c:ser>
          <c:idx val="1"/>
          <c:order val="1"/>
          <c:tx>
            <c:strRef>
              <c:f>'ECE-New'!$Q$37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'ECE-New'!$Q$38:$Q$41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8D-4A4D-91CB-DE3503D8F5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5923312"/>
        <c:axId val="-1755924944"/>
      </c:barChart>
      <c:catAx>
        <c:axId val="-175592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5924944"/>
        <c:crosses val="autoZero"/>
        <c:auto val="1"/>
        <c:lblAlgn val="ctr"/>
        <c:lblOffset val="100"/>
        <c:noMultiLvlLbl val="0"/>
      </c:catAx>
      <c:valAx>
        <c:axId val="-1755924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592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988669099289417"/>
          <c:y val="0.19109312724798289"/>
          <c:w val="0.55336129179504734"/>
          <c:h val="0.2075580830174005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ECE-Funding Research Projects </a:t>
            </a:r>
            <a:endParaRPr lang="en-IN" sz="140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5023686063632295E-2"/>
          <c:y val="0.19480351414406533"/>
          <c:w val="0.88527323507638467"/>
          <c:h val="0.64104071786910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'ECE-New'!$P$63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'ECE-New'!$P$64:$P$67</c:f>
              <c:numCache>
                <c:formatCode>General</c:formatCode>
                <c:ptCount val="4"/>
                <c:pt idx="0">
                  <c:v>30.25</c:v>
                </c:pt>
                <c:pt idx="1">
                  <c:v>12</c:v>
                </c:pt>
                <c:pt idx="2">
                  <c:v>11.34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C-40A1-85CD-D16B9D9DA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5924400"/>
        <c:axId val="-1755930384"/>
      </c:barChart>
      <c:catAx>
        <c:axId val="-175592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5930384"/>
        <c:crosses val="autoZero"/>
        <c:auto val="1"/>
        <c:lblAlgn val="ctr"/>
        <c:lblOffset val="100"/>
        <c:noMultiLvlLbl val="0"/>
      </c:catAx>
      <c:valAx>
        <c:axId val="-1755930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592440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30323988937340651"/>
          <c:y val="0.24521312335958007"/>
          <c:w val="0.53853911384989361"/>
          <c:h val="9.4923811606882458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489774936437622E-2"/>
          <c:y val="0.29111409305348085"/>
          <c:w val="0.94142409675526517"/>
          <c:h val="0.59472377653316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'ECE-New'!$O$8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'ECE-New'!$P$8:$S$8</c:f>
              <c:numCache>
                <c:formatCode>General</c:formatCode>
                <c:ptCount val="4"/>
                <c:pt idx="0">
                  <c:v>2.1</c:v>
                </c:pt>
                <c:pt idx="1">
                  <c:v>1.6</c:v>
                </c:pt>
                <c:pt idx="2">
                  <c:v>1.7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0-4A86-9C15-932D65A6C2AE}"/>
            </c:ext>
          </c:extLst>
        </c:ser>
        <c:ser>
          <c:idx val="1"/>
          <c:order val="1"/>
          <c:tx>
            <c:strRef>
              <c:f>'ECE-New'!$O$9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'ECE-New'!$P$9:$S$9</c:f>
              <c:numCache>
                <c:formatCode>General</c:formatCode>
                <c:ptCount val="4"/>
                <c:pt idx="0">
                  <c:v>3.8</c:v>
                </c:pt>
                <c:pt idx="1">
                  <c:v>1.7</c:v>
                </c:pt>
                <c:pt idx="2">
                  <c:v>2.6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0-4A86-9C15-932D65A6C2AE}"/>
            </c:ext>
          </c:extLst>
        </c:ser>
        <c:ser>
          <c:idx val="2"/>
          <c:order val="2"/>
          <c:tx>
            <c:strRef>
              <c:f>'ECE-New'!$O$10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1.28617363344051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F0-4A86-9C15-932D65A6C2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'ECE-New'!$P$10:$S$10</c:f>
              <c:numCache>
                <c:formatCode>General</c:formatCode>
                <c:ptCount val="4"/>
                <c:pt idx="0">
                  <c:v>1.43</c:v>
                </c:pt>
                <c:pt idx="1">
                  <c:v>0.74</c:v>
                </c:pt>
                <c:pt idx="2">
                  <c:v>0.73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F0-4A86-9C15-932D65A6C2AE}"/>
            </c:ext>
          </c:extLst>
        </c:ser>
        <c:ser>
          <c:idx val="3"/>
          <c:order val="3"/>
          <c:tx>
            <c:strRef>
              <c:f>'ECE-New'!$O$11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794332156554322E-2"/>
                  <c:y val="1.4224947571174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0B-45A6-9D65-D41040939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'ECE-New'!$P$11:$S$11</c:f>
              <c:numCache>
                <c:formatCode>General</c:formatCode>
                <c:ptCount val="4"/>
                <c:pt idx="0">
                  <c:v>1.83</c:v>
                </c:pt>
                <c:pt idx="1">
                  <c:v>1.24</c:v>
                </c:pt>
                <c:pt idx="2">
                  <c:v>1.25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F0-4A86-9C15-932D65A6C2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5916784"/>
        <c:axId val="-1755921136"/>
      </c:barChart>
      <c:catAx>
        <c:axId val="-175591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5921136"/>
        <c:crosses val="autoZero"/>
        <c:auto val="1"/>
        <c:lblAlgn val="ctr"/>
        <c:lblOffset val="100"/>
        <c:noMultiLvlLbl val="0"/>
      </c:catAx>
      <c:valAx>
        <c:axId val="-1755921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591678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18679090113735783"/>
          <c:y val="0.1520100612423447"/>
          <c:w val="0.72432020997375313"/>
          <c:h val="0.1407413799302484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 dirty="0">
                <a:effectLst/>
              </a:rPr>
              <a:t>ECE-SCI Equivalent Publications  per faculty</a:t>
            </a:r>
          </a:p>
          <a:p>
            <a:pPr>
              <a:defRPr sz="1400"/>
            </a:pPr>
            <a:r>
              <a:rPr lang="en-IN" sz="1400" b="1" i="0" baseline="0" dirty="0">
                <a:effectLst/>
              </a:rPr>
              <a:t> (only Faculty)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1823319363305393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690585047836758E-2"/>
          <c:y val="0.31044308508271018"/>
          <c:w val="0.91830941495216323"/>
          <c:h val="0.58698222718085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'ECE-New'!$B$113</c:f>
              <c:strCache>
                <c:ptCount val="1"/>
                <c:pt idx="0">
                  <c:v>Professor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1.07526881720430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DF-4455-84D2-598D6E886BFC}"/>
                </c:ext>
              </c:extLst>
            </c:dLbl>
            <c:dLbl>
              <c:idx val="3"/>
              <c:layout>
                <c:manualLayout>
                  <c:x val="9.8565169610477358E-17"/>
                  <c:y val="-4.38527162594975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F-4455-84D2-598D6E886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'ECE-New'!$B$114:$B$117</c:f>
              <c:numCache>
                <c:formatCode>General</c:formatCode>
                <c:ptCount val="4"/>
                <c:pt idx="0">
                  <c:v>1.4</c:v>
                </c:pt>
                <c:pt idx="1">
                  <c:v>1.1000000000000001</c:v>
                </c:pt>
                <c:pt idx="2">
                  <c:v>0.95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D-431F-8687-4C3E8642E1B8}"/>
            </c:ext>
          </c:extLst>
        </c:ser>
        <c:ser>
          <c:idx val="1"/>
          <c:order val="1"/>
          <c:tx>
            <c:strRef>
              <c:f>'ECE-New'!$C$113</c:f>
              <c:strCache>
                <c:ptCount val="1"/>
                <c:pt idx="0">
                  <c:v>Associate Professor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'ECE-New'!$C$114:$C$117</c:f>
              <c:numCache>
                <c:formatCode>General</c:formatCode>
                <c:ptCount val="4"/>
                <c:pt idx="0">
                  <c:v>2.0099999999999998</c:v>
                </c:pt>
                <c:pt idx="1">
                  <c:v>0.93</c:v>
                </c:pt>
                <c:pt idx="2">
                  <c:v>1.25</c:v>
                </c:pt>
                <c:pt idx="3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D-431F-8687-4C3E8642E1B8}"/>
            </c:ext>
          </c:extLst>
        </c:ser>
        <c:ser>
          <c:idx val="2"/>
          <c:order val="2"/>
          <c:tx>
            <c:strRef>
              <c:f>'ECE-New'!$D$113</c:f>
              <c:strCache>
                <c:ptCount val="1"/>
                <c:pt idx="0">
                  <c:v>Assistant  Professor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'ECE-New'!$D$114:$D$117</c:f>
              <c:numCache>
                <c:formatCode>General</c:formatCode>
                <c:ptCount val="4"/>
                <c:pt idx="0">
                  <c:v>0.45</c:v>
                </c:pt>
                <c:pt idx="1">
                  <c:v>0.2</c:v>
                </c:pt>
                <c:pt idx="2">
                  <c:v>0.33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4D-431F-8687-4C3E8642E1B8}"/>
            </c:ext>
          </c:extLst>
        </c:ser>
        <c:ser>
          <c:idx val="3"/>
          <c:order val="3"/>
          <c:tx>
            <c:strRef>
              <c:f>'ECE-New'!$E$113</c:f>
              <c:strCache>
                <c:ptCount val="1"/>
                <c:pt idx="0">
                  <c:v>Per Faculty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'ECE-New'!$E$114:$E$117</c:f>
              <c:numCache>
                <c:formatCode>General</c:formatCode>
                <c:ptCount val="4"/>
                <c:pt idx="0">
                  <c:v>0.77</c:v>
                </c:pt>
                <c:pt idx="1">
                  <c:v>0.48</c:v>
                </c:pt>
                <c:pt idx="2">
                  <c:v>0.72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4D-431F-8687-4C3E8642E1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5918416"/>
        <c:axId val="-1755928752"/>
      </c:barChart>
      <c:catAx>
        <c:axId val="-175591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5928752"/>
        <c:crosses val="autoZero"/>
        <c:auto val="1"/>
        <c:lblAlgn val="ctr"/>
        <c:lblOffset val="100"/>
        <c:noMultiLvlLbl val="0"/>
      </c:catAx>
      <c:valAx>
        <c:axId val="-1755928752"/>
        <c:scaling>
          <c:orientation val="minMax"/>
          <c:max val="2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591841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15870904241808484"/>
          <c:y val="0.16811857651704309"/>
          <c:w val="0.75025153105861753"/>
          <c:h val="0.1462704857024031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CSE-Funding Research Projects </a:t>
            </a:r>
            <a:endParaRPr lang="en-IN" sz="1400">
              <a:effectLst/>
            </a:endParaRPr>
          </a:p>
        </c:rich>
      </c:tx>
      <c:layout>
        <c:manualLayout>
          <c:xMode val="edge"/>
          <c:yMode val="edge"/>
          <c:x val="0.15293760701809736"/>
          <c:y val="2.47535859340365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9480351414406533"/>
          <c:w val="0.89184557081831162"/>
          <c:h val="0.65450776835776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CSE!$P$63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CSE!$P$64:$P$67</c:f>
              <c:numCache>
                <c:formatCode>General</c:formatCode>
                <c:ptCount val="4"/>
                <c:pt idx="0">
                  <c:v>43.15</c:v>
                </c:pt>
                <c:pt idx="1">
                  <c:v>17.850000000000001</c:v>
                </c:pt>
                <c:pt idx="2">
                  <c:v>25.3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5-409F-9B79-BAA0F987F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5928208"/>
        <c:axId val="-1755927664"/>
      </c:barChart>
      <c:catAx>
        <c:axId val="-175592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5927664"/>
        <c:crosses val="autoZero"/>
        <c:auto val="1"/>
        <c:lblAlgn val="ctr"/>
        <c:lblOffset val="100"/>
        <c:noMultiLvlLbl val="0"/>
      </c:catAx>
      <c:valAx>
        <c:axId val="-1755927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592820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36049898592221424"/>
          <c:y val="0.23257290755322246"/>
          <c:w val="0.47788475304223343"/>
          <c:h val="9.4923811606882458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099518810148729E-2"/>
          <c:y val="0.18993337371290128"/>
          <c:w val="0.89033822476735858"/>
          <c:h val="0.65771552594387239"/>
        </c:manualLayout>
      </c:layout>
      <c:barChart>
        <c:barDir val="col"/>
        <c:grouping val="clustered"/>
        <c:varyColors val="0"/>
        <c:ser>
          <c:idx val="0"/>
          <c:order val="0"/>
          <c:tx>
            <c:v>Published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'CSE-New1'!$P$38:$P$41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10</c:v>
                </c:pt>
                <c:pt idx="3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C-4C5B-A112-9F748720B7A7}"/>
            </c:ext>
          </c:extLst>
        </c:ser>
        <c:ser>
          <c:idx val="1"/>
          <c:order val="1"/>
          <c:tx>
            <c:v>Granted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'CSE-New1'!$Q$38:$Q$41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1C-4C5B-A112-9F748720B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4661152"/>
        <c:axId val="-1754656256"/>
      </c:barChart>
      <c:catAx>
        <c:axId val="-175466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4656256"/>
        <c:crosses val="autoZero"/>
        <c:auto val="1"/>
        <c:lblAlgn val="ctr"/>
        <c:lblOffset val="100"/>
        <c:noMultiLvlLbl val="0"/>
      </c:catAx>
      <c:valAx>
        <c:axId val="-1754656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4661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611459078978765"/>
          <c:y val="5.980113062790228E-2"/>
          <c:w val="0.5149460152708184"/>
          <c:h val="0.1581751239428404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dirty="0">
                <a:effectLst/>
              </a:rPr>
              <a:t>CSE-SCI equivalent  publications (both faculty &amp; students) </a:t>
            </a:r>
          </a:p>
          <a:p>
            <a:pPr>
              <a:defRPr sz="1400"/>
            </a:pPr>
            <a:r>
              <a:rPr lang="en-IN" sz="1400" b="1" dirty="0">
                <a:effectLst/>
              </a:rPr>
              <a:t>per</a:t>
            </a:r>
            <a:r>
              <a:rPr lang="en-IN" sz="1400" b="1" baseline="0" dirty="0">
                <a:effectLst/>
              </a:rPr>
              <a:t> </a:t>
            </a:r>
            <a:r>
              <a:rPr lang="en-IN" sz="1400" b="1" dirty="0">
                <a:effectLst/>
              </a:rPr>
              <a:t>faculty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1558771929824561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135585025556009E-2"/>
          <c:y val="0.22653918260217468"/>
          <c:w val="0.94812215084956486"/>
          <c:h val="0.66028571428571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'CSE-New1'!$O$8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929824561403508E-3"/>
                  <c:y val="9.52380952380952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8C-4638-80D9-F4F1D4368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'CSE-New1'!$P$8:$S$8</c:f>
              <c:numCache>
                <c:formatCode>General</c:formatCode>
                <c:ptCount val="4"/>
                <c:pt idx="0">
                  <c:v>7.15</c:v>
                </c:pt>
                <c:pt idx="1">
                  <c:v>4.2</c:v>
                </c:pt>
                <c:pt idx="2">
                  <c:v>3.3</c:v>
                </c:pt>
                <c:pt idx="3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1-4627-859E-B299F0659E72}"/>
            </c:ext>
          </c:extLst>
        </c:ser>
        <c:ser>
          <c:idx val="1"/>
          <c:order val="1"/>
          <c:tx>
            <c:strRef>
              <c:f>'CSE-New1'!$O$9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1.096491228070175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8C-4638-80D9-F4F1D4368697}"/>
                </c:ext>
              </c:extLst>
            </c:dLbl>
            <c:dLbl>
              <c:idx val="3"/>
              <c:layout>
                <c:manualLayout>
                  <c:x val="1.3157894736842105E-2"/>
                  <c:y val="1.90476190476190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8C-4638-80D9-F4F1D4368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'CSE-New1'!$P$9:$S$9</c:f>
              <c:numCache>
                <c:formatCode>General</c:formatCode>
                <c:ptCount val="4"/>
                <c:pt idx="0">
                  <c:v>3.6</c:v>
                </c:pt>
                <c:pt idx="1">
                  <c:v>0.5</c:v>
                </c:pt>
                <c:pt idx="2">
                  <c:v>2.33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B1-4627-859E-B299F0659E72}"/>
            </c:ext>
          </c:extLst>
        </c:ser>
        <c:ser>
          <c:idx val="2"/>
          <c:order val="2"/>
          <c:tx>
            <c:strRef>
              <c:f>'CSE-New1'!$O$10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-2.1929824561403508E-3"/>
                  <c:y val="-4.2857142857142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8C-4638-80D9-F4F1D4368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'CSE-New1'!$P$10:$S$10</c:f>
              <c:numCache>
                <c:formatCode>General</c:formatCode>
                <c:ptCount val="4"/>
                <c:pt idx="0">
                  <c:v>1.85</c:v>
                </c:pt>
                <c:pt idx="1">
                  <c:v>0.94</c:v>
                </c:pt>
                <c:pt idx="2">
                  <c:v>0.56000000000000005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B1-4627-859E-B299F0659E72}"/>
            </c:ext>
          </c:extLst>
        </c:ser>
        <c:ser>
          <c:idx val="3"/>
          <c:order val="3"/>
          <c:tx>
            <c:strRef>
              <c:f>'CSE-New1'!$O$11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4.38596491228070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8C-4638-80D9-F4F1D4368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'CSE-New1'!$P$11:$S$11</c:f>
              <c:numCache>
                <c:formatCode>General</c:formatCode>
                <c:ptCount val="4"/>
                <c:pt idx="0">
                  <c:v>2.75</c:v>
                </c:pt>
                <c:pt idx="1">
                  <c:v>1.44</c:v>
                </c:pt>
                <c:pt idx="2">
                  <c:v>1.04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B1-4627-859E-B299F0659E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4668224"/>
        <c:axId val="-1754662240"/>
      </c:barChart>
      <c:catAx>
        <c:axId val="-175466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4662240"/>
        <c:crosses val="autoZero"/>
        <c:auto val="1"/>
        <c:lblAlgn val="ctr"/>
        <c:lblOffset val="100"/>
        <c:noMultiLvlLbl val="0"/>
      </c:catAx>
      <c:valAx>
        <c:axId val="-1754662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466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463841690841276"/>
          <c:y val="0.21793325834270716"/>
          <c:w val="0.62935362154620544"/>
          <c:h val="0.1535404376703715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CE-Funding Research Projects </a:t>
            </a:r>
            <a:endParaRPr lang="en-IN" sz="1400">
              <a:effectLst/>
            </a:endParaRPr>
          </a:p>
        </c:rich>
      </c:tx>
      <c:layout>
        <c:manualLayout>
          <c:xMode val="edge"/>
          <c:yMode val="edge"/>
          <c:x val="0.1915832604257801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88446858989794E-2"/>
          <c:y val="0.24849550056242969"/>
          <c:w val="0.91994957652964049"/>
          <c:h val="0.61003562054743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'[2023 R&amp;D Review Engg data(24-2-24).xlsx]CE--New1'!$P$63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13.51</a:t>
                    </a:r>
                  </a:p>
                  <a:p>
                    <a:r>
                      <a:rPr lang="en-US" sz="1000" b="0" dirty="0"/>
                      <a:t>(8.71+4.8)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0AE-469F-A441-772B1FFABC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12.9</a:t>
                    </a:r>
                  </a:p>
                  <a:p>
                    <a:r>
                      <a:rPr lang="en-US" sz="1000" b="0" i="0" dirty="0"/>
                      <a:t>(7.5+5.4)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AE-469F-A441-772B1FFABC5C}"/>
                </c:ext>
              </c:extLst>
            </c:dLbl>
            <c:dLbl>
              <c:idx val="2"/>
              <c:layout>
                <c:manualLayout>
                  <c:x val="-3.7037037037037038E-3"/>
                  <c:y val="2.42108594283186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28.55</a:t>
                    </a:r>
                  </a:p>
                  <a:p>
                    <a:r>
                      <a:rPr lang="en-US" sz="1000" b="0" dirty="0"/>
                      <a:t>(19.5+9.05)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0AE-469F-A441-772B1FFABC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8.9</a:t>
                    </a:r>
                  </a:p>
                  <a:p>
                    <a:r>
                      <a:rPr lang="en-US" sz="1000" b="0"/>
                      <a:t>(7.39+1.5)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0AE-469F-A441-772B1FFABC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'[2023 R&amp;D Review Engg data(24-2-24).xlsx]CE--New1'!$P$64:$P$67</c:f>
              <c:numCache>
                <c:formatCode>General</c:formatCode>
                <c:ptCount val="4"/>
                <c:pt idx="0">
                  <c:v>13.51</c:v>
                </c:pt>
                <c:pt idx="1">
                  <c:v>12.9</c:v>
                </c:pt>
                <c:pt idx="2">
                  <c:v>28.55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B-4C70-99C9-442CCCBA2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01532944"/>
        <c:axId val="-1801540016"/>
      </c:barChart>
      <c:catAx>
        <c:axId val="-180153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801540016"/>
        <c:crosses val="autoZero"/>
        <c:auto val="1"/>
        <c:lblAlgn val="ctr"/>
        <c:lblOffset val="100"/>
        <c:noMultiLvlLbl val="0"/>
      </c:catAx>
      <c:valAx>
        <c:axId val="-1801540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80153294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0470020414114903"/>
          <c:y val="0.23209254267402268"/>
          <c:w val="0.42725226013414991"/>
          <c:h val="0.1064760807338107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dirty="0"/>
              <a:t>CSE-SCI Equivalent Publications</a:t>
            </a:r>
            <a:r>
              <a:rPr lang="en-IN" sz="1400" baseline="0" dirty="0"/>
              <a:t>  per faculty - (only Faculty)</a:t>
            </a:r>
            <a:endParaRPr lang="en-IN" sz="1400" dirty="0"/>
          </a:p>
        </c:rich>
      </c:tx>
      <c:layout>
        <c:manualLayout>
          <c:xMode val="edge"/>
          <c:yMode val="edge"/>
          <c:x val="0.1500625546806649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516185476815397E-2"/>
          <c:y val="0.29394732257438222"/>
          <c:w val="0.93199453193350834"/>
          <c:h val="0.58571991830522008"/>
        </c:manualLayout>
      </c:layout>
      <c:barChart>
        <c:barDir val="col"/>
        <c:grouping val="clustered"/>
        <c:varyColors val="0"/>
        <c:ser>
          <c:idx val="0"/>
          <c:order val="0"/>
          <c:tx>
            <c:v>Professor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'CSE-New1'!$B$119:$B$122</c:f>
              <c:numCache>
                <c:formatCode>General</c:formatCode>
                <c:ptCount val="4"/>
                <c:pt idx="0">
                  <c:v>1.5</c:v>
                </c:pt>
                <c:pt idx="1">
                  <c:v>1</c:v>
                </c:pt>
                <c:pt idx="2">
                  <c:v>1.7</c:v>
                </c:pt>
                <c:pt idx="3">
                  <c:v>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5-40BE-BAC1-90B4D443F256}"/>
            </c:ext>
          </c:extLst>
        </c:ser>
        <c:ser>
          <c:idx val="1"/>
          <c:order val="1"/>
          <c:tx>
            <c:v>Associate Professor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1.1111111111111112E-2"/>
                  <c:y val="-7.4074074074074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E5-40BE-BAC1-90B4D443F256}"/>
                </c:ext>
              </c:extLst>
            </c:dLbl>
            <c:dLbl>
              <c:idx val="2"/>
              <c:layout>
                <c:manualLayout>
                  <c:x val="1.1111111111111112E-2"/>
                  <c:y val="-3.819904710685583E-2"/>
                </c:manualLayout>
              </c:layout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rgbClr val="C00000"/>
                        </a:solidFill>
                      </a:rPr>
                      <a:t>0.33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4E5-40BE-BAC1-90B4D443F256}"/>
                </c:ext>
              </c:extLst>
            </c:dLbl>
            <c:dLbl>
              <c:idx val="3"/>
              <c:layout>
                <c:manualLayout>
                  <c:x val="1.1110892388451444E-2"/>
                  <c:y val="1.01261341569255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E5-40BE-BAC1-90B4D443F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'CSE-New1'!$C$119:$C$122</c:f>
              <c:numCache>
                <c:formatCode>General</c:formatCode>
                <c:ptCount val="4"/>
                <c:pt idx="0">
                  <c:v>1</c:v>
                </c:pt>
                <c:pt idx="1">
                  <c:v>0.25</c:v>
                </c:pt>
                <c:pt idx="2">
                  <c:v>0.33250000000000002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E5-40BE-BAC1-90B4D443F256}"/>
            </c:ext>
          </c:extLst>
        </c:ser>
        <c:ser>
          <c:idx val="2"/>
          <c:order val="2"/>
          <c:tx>
            <c:v>Assistant Professor</c:v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666666666666666E-2"/>
                  <c:y val="-5.06306707846277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D6-4840-B573-DAC6A56E62BE}"/>
                </c:ext>
              </c:extLst>
            </c:dLbl>
            <c:dLbl>
              <c:idx val="1"/>
              <c:layout>
                <c:manualLayout>
                  <c:x val="-8.3333333333333332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E5-40BE-BAC1-90B4D443F256}"/>
                </c:ext>
              </c:extLst>
            </c:dLbl>
            <c:dLbl>
              <c:idx val="3"/>
              <c:layout>
                <c:manualLayout>
                  <c:x val="-8.3333333333333332E-3"/>
                  <c:y val="-4.2533351459379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E5-40BE-BAC1-90B4D443F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'CSE-New1'!$D$119:$D$122</c:f>
              <c:numCache>
                <c:formatCode>General</c:formatCode>
                <c:ptCount val="4"/>
                <c:pt idx="0">
                  <c:v>0.37</c:v>
                </c:pt>
                <c:pt idx="1">
                  <c:v>0.23</c:v>
                </c:pt>
                <c:pt idx="2">
                  <c:v>0.28000000000000003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E5-40BE-BAC1-90B4D443F256}"/>
            </c:ext>
          </c:extLst>
        </c:ser>
        <c:ser>
          <c:idx val="3"/>
          <c:order val="3"/>
          <c:tx>
            <c:v>Per Faculty</c:v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-4.55676037061651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D6-4840-B573-DAC6A56E62BE}"/>
                </c:ext>
              </c:extLst>
            </c:dLbl>
            <c:dLbl>
              <c:idx val="3"/>
              <c:layout>
                <c:manualLayout>
                  <c:x val="5.5555555555555558E-3"/>
                  <c:y val="1.82234534821742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E5-40BE-BAC1-90B4D443F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'CSE-New1'!$E$119:$E$122</c:f>
              <c:numCache>
                <c:formatCode>General</c:formatCode>
                <c:ptCount val="4"/>
                <c:pt idx="0">
                  <c:v>0.6</c:v>
                </c:pt>
                <c:pt idx="1">
                  <c:v>0.35</c:v>
                </c:pt>
                <c:pt idx="2">
                  <c:v>0.48</c:v>
                </c:pt>
                <c:pt idx="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4E5-40BE-BAC1-90B4D443F2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4655168"/>
        <c:axId val="-1754664960"/>
      </c:barChart>
      <c:catAx>
        <c:axId val="-175465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4664960"/>
        <c:crosses val="autoZero"/>
        <c:auto val="1"/>
        <c:lblAlgn val="ctr"/>
        <c:lblOffset val="100"/>
        <c:noMultiLvlLbl val="0"/>
      </c:catAx>
      <c:valAx>
        <c:axId val="-1754664960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4655168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18217147856517932"/>
          <c:y val="0.16751496295788365"/>
          <c:w val="0.70285851508086761"/>
          <c:h val="0.151016938949377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>
                <a:effectLst/>
              </a:rPr>
              <a:t>IT-Funding Research Projects </a:t>
            </a:r>
            <a:endParaRPr lang="en-IN" sz="1600">
              <a:effectLst/>
            </a:endParaRPr>
          </a:p>
        </c:rich>
      </c:tx>
      <c:layout>
        <c:manualLayout>
          <c:xMode val="edge"/>
          <c:yMode val="edge"/>
          <c:x val="0.14317070287024097"/>
          <c:y val="3.44827586206896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534212911698489E-2"/>
          <c:y val="0.19480351414406533"/>
          <c:w val="0.89456882819363093"/>
          <c:h val="0.63350122183002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IT!$P$63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IT!$P$64:$P$67</c:f>
              <c:numCache>
                <c:formatCode>General</c:formatCode>
                <c:ptCount val="4"/>
                <c:pt idx="0">
                  <c:v>28.93</c:v>
                </c:pt>
                <c:pt idx="1">
                  <c:v>28.73</c:v>
                </c:pt>
                <c:pt idx="2">
                  <c:v>0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2-49B2-989F-D05B82488E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4654624"/>
        <c:axId val="-1754666592"/>
      </c:barChart>
      <c:catAx>
        <c:axId val="-175465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4666592"/>
        <c:crosses val="autoZero"/>
        <c:auto val="1"/>
        <c:lblAlgn val="ctr"/>
        <c:lblOffset val="100"/>
        <c:noMultiLvlLbl val="0"/>
      </c:catAx>
      <c:valAx>
        <c:axId val="-1754666592"/>
        <c:scaling>
          <c:orientation val="minMax"/>
          <c:max val="4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465462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53922537691221206"/>
          <c:y val="0.43388179925785136"/>
          <c:w val="0.4372061508615771"/>
          <c:h val="9.4923811606882458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26616559293722E-2"/>
          <c:y val="0.18014617577004394"/>
          <c:w val="0.89869512049630162"/>
          <c:h val="0.63905936717486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IT!$P$37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IT!$P$38:$P$41</c:f>
              <c:numCache>
                <c:formatCode>General</c:formatCode>
                <c:ptCount val="4"/>
                <c:pt idx="0">
                  <c:v>5</c:v>
                </c:pt>
                <c:pt idx="1">
                  <c:v>14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D-4D72-B4AB-B242CD681DF4}"/>
            </c:ext>
          </c:extLst>
        </c:ser>
        <c:ser>
          <c:idx val="1"/>
          <c:order val="1"/>
          <c:tx>
            <c:strRef>
              <c:f>IT!$Q$37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IT!$Q$38:$Q$41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8D-4D72-B4AB-B242CD681D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4658976"/>
        <c:axId val="-1754658432"/>
      </c:barChart>
      <c:catAx>
        <c:axId val="-17546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4658432"/>
        <c:crosses val="autoZero"/>
        <c:auto val="1"/>
        <c:lblAlgn val="ctr"/>
        <c:lblOffset val="100"/>
        <c:noMultiLvlLbl val="0"/>
      </c:catAx>
      <c:valAx>
        <c:axId val="-1754658432"/>
        <c:scaling>
          <c:orientation val="minMax"/>
          <c:max val="16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465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219756621331426"/>
          <c:y val="0.19569373326536485"/>
          <c:w val="0.47063051777618714"/>
          <c:h val="0.1072491980169145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847871532322453E-2"/>
          <c:y val="0.19504357763577926"/>
          <c:w val="0.89956456259533724"/>
          <c:h val="0.6889765024155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IT!$O$8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1.3864820547009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41-4B98-81A9-3B2522400053}"/>
                </c:ext>
              </c:extLst>
            </c:dLbl>
            <c:dLbl>
              <c:idx val="2"/>
              <c:layout>
                <c:manualLayout>
                  <c:x val="-9.2432136980060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41-4B98-81A9-3B2522400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IT!$P$8:$S$8</c:f>
              <c:numCache>
                <c:formatCode>General</c:formatCode>
                <c:ptCount val="4"/>
                <c:pt idx="0">
                  <c:v>6.75</c:v>
                </c:pt>
                <c:pt idx="1">
                  <c:v>2.65</c:v>
                </c:pt>
                <c:pt idx="2">
                  <c:v>2.38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41-4B98-81A9-3B2522400053}"/>
            </c:ext>
          </c:extLst>
        </c:ser>
        <c:ser>
          <c:idx val="1"/>
          <c:order val="1"/>
          <c:tx>
            <c:strRef>
              <c:f>IT!$O$9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6081397835928034E-3"/>
                  <c:y val="-1.8459402940059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41-4B98-81A9-3B2522400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IT!$P$9:$S$9</c:f>
              <c:numCache>
                <c:formatCode>General</c:formatCode>
                <c:ptCount val="4"/>
                <c:pt idx="0">
                  <c:v>4.5</c:v>
                </c:pt>
                <c:pt idx="1">
                  <c:v>3.55</c:v>
                </c:pt>
                <c:pt idx="2">
                  <c:v>3.01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41-4B98-81A9-3B2522400053}"/>
            </c:ext>
          </c:extLst>
        </c:ser>
        <c:ser>
          <c:idx val="2"/>
          <c:order val="2"/>
          <c:tx>
            <c:strRef>
              <c:f>IT!$O$10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4714413092520984E-3"/>
                  <c:y val="-1.8459402940059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F7-42A7-A688-BEA6861E0659}"/>
                </c:ext>
              </c:extLst>
            </c:dLbl>
            <c:dLbl>
              <c:idx val="3"/>
              <c:layout>
                <c:manualLayout>
                  <c:x val="0"/>
                  <c:y val="-2.33100233100233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41-4B98-81A9-3B2522400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IT!$P$10:$S$10</c:f>
              <c:numCache>
                <c:formatCode>General</c:formatCode>
                <c:ptCount val="4"/>
                <c:pt idx="0">
                  <c:v>2.78</c:v>
                </c:pt>
                <c:pt idx="1">
                  <c:v>1.4</c:v>
                </c:pt>
                <c:pt idx="2">
                  <c:v>1.2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1-4B98-81A9-3B2522400053}"/>
            </c:ext>
          </c:extLst>
        </c:ser>
        <c:ser>
          <c:idx val="3"/>
          <c:order val="3"/>
          <c:tx>
            <c:strRef>
              <c:f>IT!$O$11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3074253675074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F7-42A7-A688-BEA6861E0659}"/>
                </c:ext>
              </c:extLst>
            </c:dLbl>
            <c:dLbl>
              <c:idx val="3"/>
              <c:layout>
                <c:manualLayout>
                  <c:x val="0"/>
                  <c:y val="2.7972027972027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41-4B98-81A9-3B2522400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IT!$P$11:$S$11</c:f>
              <c:numCache>
                <c:formatCode>General</c:formatCode>
                <c:ptCount val="4"/>
                <c:pt idx="0">
                  <c:v>3.35</c:v>
                </c:pt>
                <c:pt idx="1">
                  <c:v>1.86</c:v>
                </c:pt>
                <c:pt idx="2">
                  <c:v>1.6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41-4B98-81A9-3B25224000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4665504"/>
        <c:axId val="-1754669856"/>
      </c:barChart>
      <c:catAx>
        <c:axId val="-175466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4669856"/>
        <c:crosses val="autoZero"/>
        <c:auto val="1"/>
        <c:lblAlgn val="ctr"/>
        <c:lblOffset val="100"/>
        <c:noMultiLvlLbl val="0"/>
      </c:catAx>
      <c:valAx>
        <c:axId val="-1754669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466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496222600319162"/>
          <c:y val="0.13837430073201706"/>
          <c:w val="0.70765354330708663"/>
          <c:h val="0.1680837649914516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 dirty="0">
                <a:effectLst/>
              </a:rPr>
              <a:t>IT-SCI Equivalent Publications per faculty-</a:t>
            </a:r>
          </a:p>
          <a:p>
            <a:pPr>
              <a:defRPr sz="1400"/>
            </a:pPr>
            <a:r>
              <a:rPr lang="en-IN" sz="1400" b="1" i="0" baseline="0" dirty="0">
                <a:effectLst/>
              </a:rPr>
              <a:t> (only Faculty)</a:t>
            </a:r>
            <a:endParaRPr lang="en-IN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15692897047709E-2"/>
          <c:y val="0.32992874682453904"/>
          <c:w val="0.90479415475577851"/>
          <c:h val="0.5597114626644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IT!$B$111</c:f>
              <c:strCache>
                <c:ptCount val="1"/>
                <c:pt idx="0">
                  <c:v>Professor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1.4825176729920106E-2"/>
                  <c:y val="-4.64344893449300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0D-4C25-BC9C-A20E625EB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IT!$B$112:$B$115</c:f>
              <c:numCache>
                <c:formatCode>General</c:formatCode>
                <c:ptCount val="4"/>
                <c:pt idx="0">
                  <c:v>2</c:v>
                </c:pt>
                <c:pt idx="1">
                  <c:v>2.4</c:v>
                </c:pt>
                <c:pt idx="2">
                  <c:v>1.125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B7-42B4-A5A1-4B3E280D233C}"/>
            </c:ext>
          </c:extLst>
        </c:ser>
        <c:ser>
          <c:idx val="1"/>
          <c:order val="1"/>
          <c:tx>
            <c:strRef>
              <c:f>IT!$C$111</c:f>
              <c:strCache>
                <c:ptCount val="1"/>
                <c:pt idx="0">
                  <c:v>Associate Professor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IT!$C$112:$C$115</c:f>
              <c:numCache>
                <c:formatCode>General</c:formatCode>
                <c:ptCount val="4"/>
                <c:pt idx="0">
                  <c:v>1.5</c:v>
                </c:pt>
                <c:pt idx="1">
                  <c:v>2.85</c:v>
                </c:pt>
                <c:pt idx="2">
                  <c:v>2.71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B7-42B4-A5A1-4B3E280D233C}"/>
            </c:ext>
          </c:extLst>
        </c:ser>
        <c:ser>
          <c:idx val="2"/>
          <c:order val="2"/>
          <c:tx>
            <c:strRef>
              <c:f>IT!$D$111</c:f>
              <c:strCache>
                <c:ptCount val="1"/>
                <c:pt idx="0">
                  <c:v>Assistant  Professor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3.7147591475944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0D-4C25-BC9C-A20E625EB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IT!$D$112:$D$115</c:f>
              <c:numCache>
                <c:formatCode>General</c:formatCode>
                <c:ptCount val="4"/>
                <c:pt idx="0">
                  <c:v>0.83</c:v>
                </c:pt>
                <c:pt idx="1">
                  <c:v>0.95</c:v>
                </c:pt>
                <c:pt idx="2">
                  <c:v>0.83</c:v>
                </c:pt>
                <c:pt idx="3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B7-42B4-A5A1-4B3E280D233C}"/>
            </c:ext>
          </c:extLst>
        </c:ser>
        <c:ser>
          <c:idx val="3"/>
          <c:order val="3"/>
          <c:tx>
            <c:strRef>
              <c:f>IT!$E$111</c:f>
              <c:strCache>
                <c:ptCount val="1"/>
                <c:pt idx="0">
                  <c:v>Per Faculty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9417255766400353E-3"/>
                  <c:y val="-2.7860693606958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0D-4C25-BC9C-A20E625EB7DB}"/>
                </c:ext>
              </c:extLst>
            </c:dLbl>
            <c:dLbl>
              <c:idx val="3"/>
              <c:layout>
                <c:manualLayout>
                  <c:x val="1.48251767299201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0D-4C25-BC9C-A20E625EB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IT!$E$112:$E$115</c:f>
              <c:numCache>
                <c:formatCode>General</c:formatCode>
                <c:ptCount val="4"/>
                <c:pt idx="0">
                  <c:v>1.02</c:v>
                </c:pt>
                <c:pt idx="1">
                  <c:v>1.35</c:v>
                </c:pt>
                <c:pt idx="2">
                  <c:v>1.2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B7-42B4-A5A1-4B3E280D23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4657344"/>
        <c:axId val="-1754656800"/>
      </c:barChart>
      <c:catAx>
        <c:axId val="-175465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4656800"/>
        <c:crosses val="autoZero"/>
        <c:auto val="1"/>
        <c:lblAlgn val="ctr"/>
        <c:lblOffset val="100"/>
        <c:noMultiLvlLbl val="0"/>
      </c:catAx>
      <c:valAx>
        <c:axId val="-1754656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465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15150960961345"/>
          <c:y val="0.16320077688191306"/>
          <c:w val="0.31155245087214645"/>
          <c:h val="0.3111768912730947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 dirty="0">
                <a:effectLst/>
              </a:rPr>
              <a:t>EIE-Funding Research Projects 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16306955380577429"/>
          <c:y val="5.55555555555555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417933223463352E-2"/>
          <c:y val="0.22121325071052508"/>
          <c:w val="0.86100347921626075"/>
          <c:h val="0.63794645669291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'EIE-New'!$P$63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'EIE-New'!$P$64:$P$67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D-4D06-9257-915AF2700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3863744"/>
        <c:axId val="-1753862112"/>
      </c:barChart>
      <c:catAx>
        <c:axId val="-175386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3862112"/>
        <c:crosses val="autoZero"/>
        <c:auto val="1"/>
        <c:lblAlgn val="ctr"/>
        <c:lblOffset val="100"/>
        <c:noMultiLvlLbl val="0"/>
      </c:catAx>
      <c:valAx>
        <c:axId val="-1753862112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3863744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49648097112860895"/>
          <c:y val="0.32010451818522684"/>
          <c:w val="0.42018555820057374"/>
          <c:h val="0.10458559346748324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905074365704287E-2"/>
          <c:y val="0.22118484610946884"/>
          <c:w val="0.91900758238553515"/>
          <c:h val="0.59027259613594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'EIE-New1'!$P$37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'EIE-New1'!$P$38:$P$41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1-4E33-BFF1-B5E1144C325F}"/>
            </c:ext>
          </c:extLst>
        </c:ser>
        <c:ser>
          <c:idx val="1"/>
          <c:order val="1"/>
          <c:tx>
            <c:strRef>
              <c:f>'EIE-New1'!$Q$37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'EIE-New1'!$Q$38:$Q$41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31-4E33-BFF1-B5E1144C32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3866464"/>
        <c:axId val="-1753859936"/>
      </c:barChart>
      <c:catAx>
        <c:axId val="-175386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3859936"/>
        <c:crosses val="autoZero"/>
        <c:auto val="1"/>
        <c:lblAlgn val="ctr"/>
        <c:lblOffset val="100"/>
        <c:noMultiLvlLbl val="0"/>
      </c:catAx>
      <c:valAx>
        <c:axId val="-1753859936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3866464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22861184018664332"/>
          <c:y val="0.18961947956677472"/>
          <c:w val="0.60101778944298634"/>
          <c:h val="0.1072491980169145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106433811158214E-2"/>
          <c:y val="0.31422101083518406"/>
          <c:w val="0.89767581936873275"/>
          <c:h val="0.5689261693781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'EIE-New1'!$O$8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'EIE-New1'!$P$8:$S$8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1</c:v>
                </c:pt>
                <c:pt idx="3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5-4405-A3CA-A99C7C62E9FC}"/>
            </c:ext>
          </c:extLst>
        </c:ser>
        <c:ser>
          <c:idx val="1"/>
          <c:order val="1"/>
          <c:tx>
            <c:strRef>
              <c:f>'EIE-New1'!$O$9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6.41025641025641E-3"/>
                  <c:y val="-9.8332946840976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6A-43BA-9471-CB7F6ACD7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'EIE-New1'!$P$9:$S$9</c:f>
              <c:numCache>
                <c:formatCode>General</c:formatCode>
                <c:ptCount val="4"/>
                <c:pt idx="0">
                  <c:v>2</c:v>
                </c:pt>
                <c:pt idx="1">
                  <c:v>2.2000000000000002</c:v>
                </c:pt>
                <c:pt idx="2">
                  <c:v>0.83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5-4405-A3CA-A99C7C62E9FC}"/>
            </c:ext>
          </c:extLst>
        </c:ser>
        <c:ser>
          <c:idx val="2"/>
          <c:order val="2"/>
          <c:tx>
            <c:strRef>
              <c:f>'EIE-New1'!$O$10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1.0683760683760684E-2"/>
                  <c:y val="-1.9666589368195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6A-43BA-9471-CB7F6ACD7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'EIE-New1'!$P$10:$S$10</c:f>
              <c:numCache>
                <c:formatCode>General</c:formatCode>
                <c:ptCount val="4"/>
                <c:pt idx="0">
                  <c:v>1.4</c:v>
                </c:pt>
                <c:pt idx="1">
                  <c:v>0.53</c:v>
                </c:pt>
                <c:pt idx="2">
                  <c:v>0.59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75-4405-A3CA-A99C7C62E9FC}"/>
            </c:ext>
          </c:extLst>
        </c:ser>
        <c:ser>
          <c:idx val="3"/>
          <c:order val="3"/>
          <c:tx>
            <c:strRef>
              <c:f>'EIE-New1'!$O$11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564102564102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75-4405-A3CA-A99C7C62E9FC}"/>
                </c:ext>
              </c:extLst>
            </c:dLbl>
            <c:dLbl>
              <c:idx val="2"/>
              <c:layout>
                <c:manualLayout>
                  <c:x val="-7.7971795758822115E-17"/>
                  <c:y val="-2.564102564102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75-4405-A3CA-A99C7C62E9FC}"/>
                </c:ext>
              </c:extLst>
            </c:dLbl>
            <c:dLbl>
              <c:idx val="3"/>
              <c:layout>
                <c:manualLayout>
                  <c:x val="8.5470085470085479E-3"/>
                  <c:y val="-5.02241333054077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75-4405-A3CA-A99C7C62E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'EIE-New1'!$P$11:$S$11</c:f>
              <c:numCache>
                <c:formatCode>General</c:formatCode>
                <c:ptCount val="4"/>
                <c:pt idx="0">
                  <c:v>1.43</c:v>
                </c:pt>
                <c:pt idx="1">
                  <c:v>0.77</c:v>
                </c:pt>
                <c:pt idx="2">
                  <c:v>0.65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75-4405-A3CA-A99C7C62E9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3867552"/>
        <c:axId val="-1753858848"/>
      </c:barChart>
      <c:catAx>
        <c:axId val="-175386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3858848"/>
        <c:crosses val="autoZero"/>
        <c:auto val="1"/>
        <c:lblAlgn val="ctr"/>
        <c:lblOffset val="100"/>
        <c:noMultiLvlLbl val="0"/>
      </c:catAx>
      <c:valAx>
        <c:axId val="-1753858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386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380139982502187"/>
          <c:y val="0.14694465210074406"/>
          <c:w val="0.778759842519685"/>
          <c:h val="0.1503957197657985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 dirty="0">
                <a:effectLst/>
              </a:rPr>
              <a:t>EIE-SCI Equivalent Publications per faculty- </a:t>
            </a:r>
          </a:p>
          <a:p>
            <a:pPr>
              <a:defRPr sz="1400"/>
            </a:pPr>
            <a:r>
              <a:rPr lang="en-IN" sz="1400" b="1" i="0" baseline="0" dirty="0">
                <a:effectLst/>
              </a:rPr>
              <a:t>(only Faculty)</a:t>
            </a:r>
            <a:endParaRPr lang="en-IN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3000346823702716E-2"/>
          <c:y val="0.29289642148389988"/>
          <c:w val="0.93675778097609941"/>
          <c:h val="0.58610044171307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'EIE-New1'!$B$113</c:f>
              <c:strCache>
                <c:ptCount val="1"/>
                <c:pt idx="0">
                  <c:v>Professor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5.3422207695868629E-3"/>
                  <c:y val="1.2195121951219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DD-4711-BEBA-BC873BD25D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'EIE-New1'!$B$114:$B$117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1-4EEE-A3F6-9D5C0E9135E4}"/>
            </c:ext>
          </c:extLst>
        </c:ser>
        <c:ser>
          <c:idx val="1"/>
          <c:order val="1"/>
          <c:tx>
            <c:strRef>
              <c:f>'EIE-New1'!$C$113</c:f>
              <c:strCache>
                <c:ptCount val="1"/>
                <c:pt idx="0">
                  <c:v>Associate Professor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84552845528455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DD-4711-BEBA-BC873BD25D82}"/>
                </c:ext>
              </c:extLst>
            </c:dLbl>
            <c:dLbl>
              <c:idx val="1"/>
              <c:layout>
                <c:manualLayout>
                  <c:x val="5.3422207695868144E-3"/>
                  <c:y val="2.032520325203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DD-4711-BEBA-BC873BD25D82}"/>
                </c:ext>
              </c:extLst>
            </c:dLbl>
            <c:dLbl>
              <c:idx val="2"/>
              <c:layout>
                <c:manualLayout>
                  <c:x val="1.0684441539173726E-2"/>
                  <c:y val="4.0650406504065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DD-4711-BEBA-BC873BD25D82}"/>
                </c:ext>
              </c:extLst>
            </c:dLbl>
            <c:dLbl>
              <c:idx val="3"/>
              <c:layout>
                <c:manualLayout>
                  <c:x val="1.6026662308760688E-2"/>
                  <c:y val="-2.43902439024390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DD-4711-BEBA-BC873BD25D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'EIE-New1'!$C$114:$C$117</c:f>
              <c:numCache>
                <c:formatCode>General</c:formatCode>
                <c:ptCount val="4"/>
                <c:pt idx="0">
                  <c:v>0.83</c:v>
                </c:pt>
                <c:pt idx="1">
                  <c:v>2.16</c:v>
                </c:pt>
                <c:pt idx="2">
                  <c:v>0.83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81-4EEE-A3F6-9D5C0E9135E4}"/>
            </c:ext>
          </c:extLst>
        </c:ser>
        <c:ser>
          <c:idx val="2"/>
          <c:order val="2"/>
          <c:tx>
            <c:strRef>
              <c:f>'EIE-New1'!$D$113</c:f>
              <c:strCache>
                <c:ptCount val="1"/>
                <c:pt idx="0">
                  <c:v>Assistant  Professor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6711103847934315E-3"/>
                  <c:y val="-4.4715447154471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DD-4711-BEBA-BC873BD25D82}"/>
                </c:ext>
              </c:extLst>
            </c:dLbl>
            <c:dLbl>
              <c:idx val="2"/>
              <c:layout>
                <c:manualLayout>
                  <c:x val="1.6026662308760591E-2"/>
                  <c:y val="-8.13008130081308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DD-4711-BEBA-BC873BD25D82}"/>
                </c:ext>
              </c:extLst>
            </c:dLbl>
            <c:dLbl>
              <c:idx val="3"/>
              <c:layout>
                <c:manualLayout>
                  <c:x val="5.3420104459345171E-3"/>
                  <c:y val="-3.25203252032520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DD-4711-BEBA-BC873BD25D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'EIE-New1'!$D$114:$D$117</c:f>
              <c:numCache>
                <c:formatCode>General</c:formatCode>
                <c:ptCount val="4"/>
                <c:pt idx="0">
                  <c:v>0.74</c:v>
                </c:pt>
                <c:pt idx="1">
                  <c:v>0.5</c:v>
                </c:pt>
                <c:pt idx="2">
                  <c:v>0.56000000000000005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81-4EEE-A3F6-9D5C0E9135E4}"/>
            </c:ext>
          </c:extLst>
        </c:ser>
        <c:ser>
          <c:idx val="3"/>
          <c:order val="3"/>
          <c:tx>
            <c:strRef>
              <c:f>'EIE-New1'!$E$113</c:f>
              <c:strCache>
                <c:ptCount val="1"/>
                <c:pt idx="0">
                  <c:v>Per Faculty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5.3422207695868387E-3"/>
                  <c:y val="4.0650406504065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DD-4711-BEBA-BC873BD25D82}"/>
                </c:ext>
              </c:extLst>
            </c:dLbl>
            <c:dLbl>
              <c:idx val="2"/>
              <c:layout>
                <c:manualLayout>
                  <c:x val="5.3422207695868629E-3"/>
                  <c:y val="-4.06504065040649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DD-4711-BEBA-BC873BD25D82}"/>
                </c:ext>
              </c:extLst>
            </c:dLbl>
            <c:dLbl>
              <c:idx val="3"/>
              <c:layout>
                <c:manualLayout>
                  <c:x val="2.13688830783474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EDD-4711-BEBA-BC873BD25D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'EIE-New1'!$E$114:$E$117</c:f>
              <c:numCache>
                <c:formatCode>General</c:formatCode>
                <c:ptCount val="4"/>
                <c:pt idx="0">
                  <c:v>0.72</c:v>
                </c:pt>
                <c:pt idx="1">
                  <c:v>0.75</c:v>
                </c:pt>
                <c:pt idx="2">
                  <c:v>0.63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81-4EEE-A3F6-9D5C0E9135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3860480"/>
        <c:axId val="-1753871360"/>
      </c:barChart>
      <c:catAx>
        <c:axId val="-175386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3871360"/>
        <c:crosses val="autoZero"/>
        <c:auto val="1"/>
        <c:lblAlgn val="ctr"/>
        <c:lblOffset val="100"/>
        <c:noMultiLvlLbl val="0"/>
      </c:catAx>
      <c:valAx>
        <c:axId val="-1753871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386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98947351152374"/>
          <c:y val="0.17263363421035785"/>
          <c:w val="0.80157498763822721"/>
          <c:h val="0.1463990781640099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/>
              <a:t> Funding Research project - 2022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2389948790467428E-2"/>
          <c:y val="0.11556888888485825"/>
          <c:w val="0.91184289463817025"/>
          <c:h val="0.7442285339332585"/>
        </c:manualLayout>
      </c:layout>
      <c:barChart>
        <c:barDir val="col"/>
        <c:grouping val="clustered"/>
        <c:varyColors val="0"/>
        <c:ser>
          <c:idx val="0"/>
          <c:order val="0"/>
          <c:tx>
            <c:v>Fund secured</c:v>
          </c:tx>
          <c:spPr>
            <a:solidFill>
              <a:srgbClr val="3856B8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4074074074074076E-3"/>
                  <c:y val="-5.31842894638170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C0-4174-BAAA-1A6E515ED31C}"/>
                </c:ext>
              </c:extLst>
            </c:dLbl>
            <c:dLbl>
              <c:idx val="1"/>
              <c:layout>
                <c:manualLayout>
                  <c:x val="-1.2037225719070741E-2"/>
                  <c:y val="3.83917659033355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C0-4174-BAAA-1A6E515ED31C}"/>
                </c:ext>
              </c:extLst>
            </c:dLbl>
            <c:dLbl>
              <c:idx val="2"/>
              <c:layout>
                <c:manualLayout>
                  <c:x val="-1.59466136935988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C0-4174-BAAA-1A6E515ED31C}"/>
                </c:ext>
              </c:extLst>
            </c:dLbl>
            <c:dLbl>
              <c:idx val="3"/>
              <c:layout>
                <c:manualLayout>
                  <c:x val="-7.2222216956677092E-3"/>
                  <c:y val="3.83917659033355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C0-4174-BAAA-1A6E515ED31C}"/>
                </c:ext>
              </c:extLst>
            </c:dLbl>
            <c:dLbl>
              <c:idx val="4"/>
              <c:layout>
                <c:manualLayout>
                  <c:x val="-1.335779574633098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C0-4174-BAAA-1A6E515ED31C}"/>
                </c:ext>
              </c:extLst>
            </c:dLbl>
            <c:dLbl>
              <c:idx val="5"/>
              <c:layout>
                <c:manualLayout>
                  <c:x val="-4.8148144637784728E-3"/>
                  <c:y val="7.67835318066711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C0-4174-BAAA-1A6E515ED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856B8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'[R&amp;D Review Excel sheet(4-5-23).xlsx]Marks wise-per faculty '!$B$227:$H$227</c:f>
              <c:strCache>
                <c:ptCount val="7"/>
                <c:pt idx="0">
                  <c:v>IT</c:v>
                </c:pt>
                <c:pt idx="1">
                  <c:v>CSE</c:v>
                </c:pt>
                <c:pt idx="2">
                  <c:v>CE</c:v>
                </c:pt>
                <c:pt idx="3">
                  <c:v>ECE</c:v>
                </c:pt>
                <c:pt idx="4">
                  <c:v>ME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'[R&amp;D Review Excel sheet(4-5-23).xlsx]Marks wise-per faculty '!$B$228:$H$228</c:f>
              <c:numCache>
                <c:formatCode>General</c:formatCode>
                <c:ptCount val="7"/>
                <c:pt idx="0">
                  <c:v>28.73</c:v>
                </c:pt>
                <c:pt idx="1">
                  <c:v>17.850000000000001</c:v>
                </c:pt>
                <c:pt idx="2">
                  <c:v>12.9</c:v>
                </c:pt>
                <c:pt idx="3">
                  <c:v>12</c:v>
                </c:pt>
                <c:pt idx="4">
                  <c:v>10.5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C0-4174-BAAA-1A6E515ED31C}"/>
            </c:ext>
          </c:extLst>
        </c:ser>
        <c:ser>
          <c:idx val="1"/>
          <c:order val="1"/>
          <c:tx>
            <c:v>Target</c:v>
          </c:tx>
          <c:spPr>
            <a:pattFill prst="lgCheck">
              <a:fgClr>
                <a:srgbClr val="C00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6455026455026454E-3"/>
                  <c:y val="1.1904761904761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C0-4174-BAAA-1A6E515ED31C}"/>
                </c:ext>
              </c:extLst>
            </c:dLbl>
            <c:dLbl>
              <c:idx val="1"/>
              <c:layout>
                <c:manualLayout>
                  <c:x val="0"/>
                  <c:y val="-5.35714285714285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C0-4174-BAAA-1A6E515ED31C}"/>
                </c:ext>
              </c:extLst>
            </c:dLbl>
            <c:dLbl>
              <c:idx val="2"/>
              <c:layout>
                <c:manualLayout>
                  <c:x val="-7.9365079365079361E-3"/>
                  <c:y val="-2.9761904761904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C0-4174-BAAA-1A6E515ED31C}"/>
                </c:ext>
              </c:extLst>
            </c:dLbl>
            <c:dLbl>
              <c:idx val="4"/>
              <c:layout>
                <c:manualLayout>
                  <c:x val="9.6296289275570341E-3"/>
                  <c:y val="1.53567063613342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C0-4174-BAAA-1A6E515ED31C}"/>
                </c:ext>
              </c:extLst>
            </c:dLbl>
            <c:dLbl>
              <c:idx val="5"/>
              <c:layout>
                <c:manualLayout>
                  <c:x val="4.8148144637784728E-3"/>
                  <c:y val="1.1517529771000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C0-4174-BAAA-1A6E515ED31C}"/>
                </c:ext>
              </c:extLst>
            </c:dLbl>
            <c:dLbl>
              <c:idx val="6"/>
              <c:layout>
                <c:manualLayout>
                  <c:x val="-2.4074072318892364E-3"/>
                  <c:y val="1.9195882951667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C0-4174-BAAA-1A6E515ED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'[R&amp;D Review Excel sheet(4-5-23).xlsx]Marks wise-per faculty '!$B$227:$H$227</c:f>
              <c:strCache>
                <c:ptCount val="7"/>
                <c:pt idx="0">
                  <c:v>IT</c:v>
                </c:pt>
                <c:pt idx="1">
                  <c:v>CSE</c:v>
                </c:pt>
                <c:pt idx="2">
                  <c:v>CE</c:v>
                </c:pt>
                <c:pt idx="3">
                  <c:v>ECE</c:v>
                </c:pt>
                <c:pt idx="4">
                  <c:v>ME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'[R&amp;D Review Excel sheet(4-5-23).xlsx]Marks wise-per faculty '!$B$229:$H$229</c:f>
              <c:numCache>
                <c:formatCode>General</c:formatCode>
                <c:ptCount val="7"/>
                <c:pt idx="0">
                  <c:v>26</c:v>
                </c:pt>
                <c:pt idx="1">
                  <c:v>26</c:v>
                </c:pt>
                <c:pt idx="2">
                  <c:v>28</c:v>
                </c:pt>
                <c:pt idx="3">
                  <c:v>40</c:v>
                </c:pt>
                <c:pt idx="4">
                  <c:v>50</c:v>
                </c:pt>
                <c:pt idx="5">
                  <c:v>12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2C0-4174-BAAA-1A6E515ED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3873536"/>
        <c:axId val="-1753872448"/>
      </c:barChart>
      <c:catAx>
        <c:axId val="-175387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3872448"/>
        <c:crosses val="autoZero"/>
        <c:auto val="1"/>
        <c:lblAlgn val="ctr"/>
        <c:lblOffset val="100"/>
        <c:noMultiLvlLbl val="0"/>
      </c:catAx>
      <c:valAx>
        <c:axId val="-1753872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387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85814273215845"/>
          <c:y val="0.23861752157874197"/>
          <c:w val="0.25324584426946634"/>
          <c:h val="0.18719535058117737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613340910434782E-2"/>
          <c:y val="0.2291308450492027"/>
          <c:w val="0.92493246792459261"/>
          <c:h val="0.64839149874798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'CE--New1'!$O$8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'CE--New1'!$P$8:$S$8</c:f>
              <c:numCache>
                <c:formatCode>General</c:formatCode>
                <c:ptCount val="4"/>
                <c:pt idx="0">
                  <c:v>0.96</c:v>
                </c:pt>
                <c:pt idx="1">
                  <c:v>1.45</c:v>
                </c:pt>
                <c:pt idx="2">
                  <c:v>0.4</c:v>
                </c:pt>
                <c:pt idx="3">
                  <c:v>0.66600000000000004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2-418D-BF9F-DE00AFF7F894}"/>
            </c:ext>
          </c:extLst>
        </c:ser>
        <c:ser>
          <c:idx val="1"/>
          <c:order val="1"/>
          <c:tx>
            <c:strRef>
              <c:f>'CE--New1'!$O$9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1.6112789526686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A2-418D-BF9F-DE00AFF7F894}"/>
                </c:ext>
              </c:extLst>
            </c:dLbl>
            <c:dLbl>
              <c:idx val="3"/>
              <c:layout>
                <c:manualLayout>
                  <c:x val="1.8023928183871031E-2"/>
                  <c:y val="-5.15330682017840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D5-49D6-B7D1-C5620284A1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'CE--New1'!$P$9:$S$9</c:f>
              <c:numCache>
                <c:formatCode>General</c:formatCode>
                <c:ptCount val="4"/>
                <c:pt idx="0">
                  <c:v>1.25</c:v>
                </c:pt>
                <c:pt idx="1">
                  <c:v>1.1000000000000001</c:v>
                </c:pt>
                <c:pt idx="2">
                  <c:v>0.2</c:v>
                </c:pt>
                <c:pt idx="3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A2-418D-BF9F-DE00AFF7F894}"/>
            </c:ext>
          </c:extLst>
        </c:ser>
        <c:ser>
          <c:idx val="2"/>
          <c:order val="2"/>
          <c:tx>
            <c:strRef>
              <c:f>'CE--New1'!$O$10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3191153238546603E-3"/>
                  <c:y val="-8.05639476334340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A2-418D-BF9F-DE00AFF7F894}"/>
                </c:ext>
              </c:extLst>
            </c:dLbl>
            <c:dLbl>
              <c:idx val="2"/>
              <c:layout>
                <c:manualLayout>
                  <c:x val="6.6124399520237093E-3"/>
                  <c:y val="1.77809373905683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A2-418D-BF9F-DE00AFF7F894}"/>
                </c:ext>
              </c:extLst>
            </c:dLbl>
            <c:dLbl>
              <c:idx val="3"/>
              <c:layout>
                <c:manualLayout>
                  <c:x val="1.2638230647709321E-2"/>
                  <c:y val="-7.384943221570509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A2-418D-BF9F-DE00AFF7F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'CE--New1'!$P$10:$S$10</c:f>
              <c:numCache>
                <c:formatCode>General</c:formatCode>
                <c:ptCount val="4"/>
                <c:pt idx="0">
                  <c:v>0.93</c:v>
                </c:pt>
                <c:pt idx="1">
                  <c:v>0.38</c:v>
                </c:pt>
                <c:pt idx="2">
                  <c:v>0.25</c:v>
                </c:pt>
                <c:pt idx="3">
                  <c:v>0.374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A2-418D-BF9F-DE00AFF7F894}"/>
            </c:ext>
          </c:extLst>
        </c:ser>
        <c:ser>
          <c:idx val="3"/>
          <c:order val="3"/>
          <c:tx>
            <c:strRef>
              <c:f>'CE--New1'!$O$11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3995241399118071E-3"/>
                  <c:y val="-5.4908281282905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A2-418D-BF9F-DE00AFF7F894}"/>
                </c:ext>
              </c:extLst>
            </c:dLbl>
            <c:dLbl>
              <c:idx val="1"/>
              <c:layout>
                <c:manualLayout>
                  <c:x val="4.5059820459677578E-3"/>
                  <c:y val="-2.57665341008920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D5-49D6-B7D1-C5620284A1CF}"/>
                </c:ext>
              </c:extLst>
            </c:dLbl>
            <c:dLbl>
              <c:idx val="2"/>
              <c:layout>
                <c:manualLayout>
                  <c:x val="1.3517946137903357E-2"/>
                  <c:y val="-5.57417373623265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A2-418D-BF9F-DE00AFF7F894}"/>
                </c:ext>
              </c:extLst>
            </c:dLbl>
            <c:dLbl>
              <c:idx val="3"/>
              <c:layout>
                <c:manualLayout>
                  <c:x val="0"/>
                  <c:y val="-4.02819738167170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A2-418D-BF9F-DE00AFF7F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'CE--New1'!$P$11:$S$11</c:f>
              <c:numCache>
                <c:formatCode>General</c:formatCode>
                <c:ptCount val="4"/>
                <c:pt idx="0">
                  <c:v>1</c:v>
                </c:pt>
                <c:pt idx="1">
                  <c:v>0.62</c:v>
                </c:pt>
                <c:pt idx="2">
                  <c:v>0.26200000000000001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A2-418D-BF9F-DE00AFF7F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01537296"/>
        <c:axId val="-1757922064"/>
      </c:barChart>
      <c:catAx>
        <c:axId val="-180153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7922064"/>
        <c:crosses val="autoZero"/>
        <c:auto val="1"/>
        <c:lblAlgn val="ctr"/>
        <c:lblOffset val="100"/>
        <c:noMultiLvlLbl val="0"/>
      </c:catAx>
      <c:valAx>
        <c:axId val="-1757922064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80153729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53217492931905919"/>
          <c:y val="0.13689090043689489"/>
          <c:w val="0.39197502337699935"/>
          <c:h val="0.32029262667294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u="none" strike="noStrike" baseline="0">
                <a:effectLst/>
              </a:rPr>
              <a:t>Funding Research project - 2021</a:t>
            </a:r>
            <a:endParaRPr lang="en-IN" sz="16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4647482452444574E-2"/>
          <c:y val="0.15467878355763631"/>
          <c:w val="0.88726872266735923"/>
          <c:h val="0.7066651638753515"/>
        </c:manualLayout>
      </c:layout>
      <c:barChart>
        <c:barDir val="col"/>
        <c:grouping val="clustered"/>
        <c:varyColors val="0"/>
        <c:ser>
          <c:idx val="0"/>
          <c:order val="0"/>
          <c:tx>
            <c:v>Fund secured</c:v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4.9197022862157548E-3"/>
                  <c:y val="-2.74130689857550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52-4ECE-9AD2-00F840B05795}"/>
                </c:ext>
              </c:extLst>
            </c:dLbl>
            <c:dLbl>
              <c:idx val="2"/>
              <c:layout>
                <c:manualLayout>
                  <c:x val="-1.2472587315476956E-2"/>
                  <c:y val="1.66758252399776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52-4ECE-9AD2-00F840B05795}"/>
                </c:ext>
              </c:extLst>
            </c:dLbl>
            <c:dLbl>
              <c:idx val="3"/>
              <c:layout>
                <c:manualLayout>
                  <c:x val="-2.2450657167858438E-2"/>
                  <c:y val="1.66758252399775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52-4ECE-9AD2-00F840B05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'[R&amp;D Review Excel sheet(4-5-23).xlsx]Marks wise-per faculty '!$L$227:$R$227</c:f>
              <c:strCache>
                <c:ptCount val="7"/>
                <c:pt idx="0">
                  <c:v>CE</c:v>
                </c:pt>
                <c:pt idx="1">
                  <c:v>CSE</c:v>
                </c:pt>
                <c:pt idx="2">
                  <c:v>ME</c:v>
                </c:pt>
                <c:pt idx="3">
                  <c:v>ECE</c:v>
                </c:pt>
                <c:pt idx="4">
                  <c:v>IT</c:v>
                </c:pt>
                <c:pt idx="5">
                  <c:v>EEE</c:v>
                </c:pt>
                <c:pt idx="6">
                  <c:v>EIE</c:v>
                </c:pt>
              </c:strCache>
            </c:strRef>
          </c:cat>
          <c:val>
            <c:numRef>
              <c:f>'[R&amp;D Review Excel sheet(4-5-23).xlsx]Marks wise-per faculty '!$L$228:$R$228</c:f>
              <c:numCache>
                <c:formatCode>General</c:formatCode>
                <c:ptCount val="7"/>
                <c:pt idx="0">
                  <c:v>28.55</c:v>
                </c:pt>
                <c:pt idx="1">
                  <c:v>25.3</c:v>
                </c:pt>
                <c:pt idx="2">
                  <c:v>18.3</c:v>
                </c:pt>
                <c:pt idx="3">
                  <c:v>11.34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52-4ECE-9AD2-00F840B05795}"/>
            </c:ext>
          </c:extLst>
        </c:ser>
        <c:ser>
          <c:idx val="1"/>
          <c:order val="1"/>
          <c:tx>
            <c:v>Target</c:v>
          </c:tx>
          <c:spPr>
            <a:pattFill prst="lgCheck">
              <a:fgClr>
                <a:srgbClr val="C00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559342895179725E-2"/>
                  <c:y val="2.2811294464623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52-4ECE-9AD2-00F840B05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'[R&amp;D Review Excel sheet(4-5-23).xlsx]Marks wise-per faculty '!$L$227:$R$227</c:f>
              <c:strCache>
                <c:ptCount val="7"/>
                <c:pt idx="0">
                  <c:v>CE</c:v>
                </c:pt>
                <c:pt idx="1">
                  <c:v>CSE</c:v>
                </c:pt>
                <c:pt idx="2">
                  <c:v>ME</c:v>
                </c:pt>
                <c:pt idx="3">
                  <c:v>ECE</c:v>
                </c:pt>
                <c:pt idx="4">
                  <c:v>IT</c:v>
                </c:pt>
                <c:pt idx="5">
                  <c:v>EEE</c:v>
                </c:pt>
                <c:pt idx="6">
                  <c:v>EIE</c:v>
                </c:pt>
              </c:strCache>
            </c:strRef>
          </c:cat>
          <c:val>
            <c:numRef>
              <c:f>'[R&amp;D Review Excel sheet(4-5-23).xlsx]Marks wise-per faculty '!$L$229:$R$229</c:f>
              <c:numCache>
                <c:formatCode>General</c:formatCode>
                <c:ptCount val="7"/>
                <c:pt idx="0">
                  <c:v>24</c:v>
                </c:pt>
                <c:pt idx="1">
                  <c:v>20</c:v>
                </c:pt>
                <c:pt idx="2">
                  <c:v>38</c:v>
                </c:pt>
                <c:pt idx="3">
                  <c:v>38</c:v>
                </c:pt>
                <c:pt idx="4">
                  <c:v>20</c:v>
                </c:pt>
                <c:pt idx="5">
                  <c:v>24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52-4ECE-9AD2-00F840B05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3862656"/>
        <c:axId val="-1753869728"/>
      </c:barChart>
      <c:catAx>
        <c:axId val="-175386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3869728"/>
        <c:crosses val="autoZero"/>
        <c:auto val="1"/>
        <c:lblAlgn val="ctr"/>
        <c:lblOffset val="100"/>
        <c:noMultiLvlLbl val="0"/>
      </c:catAx>
      <c:valAx>
        <c:axId val="-1753869728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386265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5345328623212959"/>
          <c:y val="0.25610128397289061"/>
          <c:w val="0.2077788084553272"/>
          <c:h val="0.1609994274641608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baseline="0">
                <a:effectLst/>
              </a:rPr>
              <a:t>Funding Research project - 2020</a:t>
            </a:r>
            <a:endParaRPr lang="en-IN" sz="160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2964621653848862E-2"/>
          <c:y val="0.14684542332170236"/>
          <c:w val="0.89756147789218654"/>
          <c:h val="0.70367988723631769"/>
        </c:manualLayout>
      </c:layout>
      <c:barChart>
        <c:barDir val="col"/>
        <c:grouping val="clustered"/>
        <c:varyColors val="0"/>
        <c:ser>
          <c:idx val="0"/>
          <c:order val="0"/>
          <c:tx>
            <c:v>Fund secured</c:v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1.21479091152744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1-4AED-92EF-5044486C9C2C}"/>
                </c:ext>
              </c:extLst>
            </c:dLbl>
            <c:dLbl>
              <c:idx val="4"/>
              <c:layout>
                <c:manualLayout>
                  <c:x val="-2.307692307692307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91-4AED-92EF-5044486C9C2C}"/>
                </c:ext>
              </c:extLst>
            </c:dLbl>
            <c:dLbl>
              <c:idx val="6"/>
              <c:layout>
                <c:manualLayout>
                  <c:x val="-2.186623640749405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91-4AED-92EF-5044486C9C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'[R&amp;D Review Excel sheet(4-5-23).xlsx]Marks wise-per faculty '!$V$227:$AB$227</c:f>
              <c:strCache>
                <c:ptCount val="7"/>
                <c:pt idx="0">
                  <c:v>ECE</c:v>
                </c:pt>
                <c:pt idx="1">
                  <c:v>CE</c:v>
                </c:pt>
                <c:pt idx="2">
                  <c:v>ME</c:v>
                </c:pt>
                <c:pt idx="3">
                  <c:v>IT</c:v>
                </c:pt>
                <c:pt idx="4">
                  <c:v>EEE</c:v>
                </c:pt>
                <c:pt idx="5">
                  <c:v>CSE</c:v>
                </c:pt>
                <c:pt idx="6">
                  <c:v>EIE</c:v>
                </c:pt>
              </c:strCache>
            </c:strRef>
          </c:cat>
          <c:val>
            <c:numRef>
              <c:f>'[R&amp;D Review Excel sheet(4-5-23).xlsx]Marks wise-per faculty '!$V$228:$AB$228</c:f>
              <c:numCache>
                <c:formatCode>General</c:formatCode>
                <c:ptCount val="7"/>
                <c:pt idx="0">
                  <c:v>22</c:v>
                </c:pt>
                <c:pt idx="1">
                  <c:v>8.9</c:v>
                </c:pt>
                <c:pt idx="2">
                  <c:v>6</c:v>
                </c:pt>
                <c:pt idx="3">
                  <c:v>2.7</c:v>
                </c:pt>
                <c:pt idx="4">
                  <c:v>0.17699999999999999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91-4AED-92EF-5044486C9C2C}"/>
            </c:ext>
          </c:extLst>
        </c:ser>
        <c:ser>
          <c:idx val="1"/>
          <c:order val="1"/>
          <c:tx>
            <c:v>Target</c:v>
          </c:tx>
          <c:spPr>
            <a:pattFill prst="lgCheck">
              <a:fgClr>
                <a:srgbClr val="C00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'[R&amp;D Review Excel sheet(4-5-23).xlsx]Marks wise-per faculty '!$V$227:$AB$227</c:f>
              <c:strCache>
                <c:ptCount val="7"/>
                <c:pt idx="0">
                  <c:v>ECE</c:v>
                </c:pt>
                <c:pt idx="1">
                  <c:v>CE</c:v>
                </c:pt>
                <c:pt idx="2">
                  <c:v>ME</c:v>
                </c:pt>
                <c:pt idx="3">
                  <c:v>IT</c:v>
                </c:pt>
                <c:pt idx="4">
                  <c:v>EEE</c:v>
                </c:pt>
                <c:pt idx="5">
                  <c:v>CSE</c:v>
                </c:pt>
                <c:pt idx="6">
                  <c:v>EIE</c:v>
                </c:pt>
              </c:strCache>
            </c:strRef>
          </c:cat>
          <c:val>
            <c:numRef>
              <c:f>'[R&amp;D Review Excel sheet(4-5-23).xlsx]Marks wise-per faculty '!$V$229:$AB$229</c:f>
              <c:numCache>
                <c:formatCode>General</c:formatCode>
                <c:ptCount val="7"/>
                <c:pt idx="0">
                  <c:v>32</c:v>
                </c:pt>
                <c:pt idx="1">
                  <c:v>16</c:v>
                </c:pt>
                <c:pt idx="2">
                  <c:v>36</c:v>
                </c:pt>
                <c:pt idx="3">
                  <c:v>18</c:v>
                </c:pt>
                <c:pt idx="4">
                  <c:v>22</c:v>
                </c:pt>
                <c:pt idx="5">
                  <c:v>20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91-4AED-92EF-5044486C9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3865920"/>
        <c:axId val="-1753864288"/>
      </c:barChart>
      <c:catAx>
        <c:axId val="-175386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3864288"/>
        <c:crosses val="autoZero"/>
        <c:auto val="1"/>
        <c:lblAlgn val="ctr"/>
        <c:lblOffset val="100"/>
        <c:noMultiLvlLbl val="0"/>
      </c:catAx>
      <c:valAx>
        <c:axId val="-1753864288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386592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1988289925297799"/>
          <c:y val="0.22494281689676299"/>
          <c:w val="0.2360615788411064"/>
          <c:h val="0.2176037717507533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en-IN" sz="1800" b="1" i="0" baseline="0">
                <a:solidFill>
                  <a:srgbClr val="C00000"/>
                </a:solidFill>
                <a:effectLst/>
              </a:rPr>
              <a:t>Funding Research project - 2023</a:t>
            </a:r>
            <a:endParaRPr lang="en-IN">
              <a:solidFill>
                <a:srgbClr val="C00000"/>
              </a:solidFill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9181874583215708"/>
          <c:w val="0.89768681488343371"/>
          <c:h val="0.68437233558483423"/>
        </c:manualLayout>
      </c:layout>
      <c:barChart>
        <c:barDir val="col"/>
        <c:grouping val="clustered"/>
        <c:varyColors val="0"/>
        <c:ser>
          <c:idx val="0"/>
          <c:order val="0"/>
          <c:tx>
            <c:v>Fund secured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2.1977381503782617E-2"/>
                  <c:y val="2.5867614032386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17-4B79-AC83-E54BC0FE5907}"/>
                </c:ext>
              </c:extLst>
            </c:dLbl>
            <c:dLbl>
              <c:idx val="3"/>
              <c:layout>
                <c:manualLayout>
                  <c:x val="-1.9526401111625753E-2"/>
                  <c:y val="1.0347045612954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17-4B79-AC83-E54BC0FE5907}"/>
                </c:ext>
              </c:extLst>
            </c:dLbl>
            <c:dLbl>
              <c:idx val="4"/>
              <c:layout>
                <c:manualLayout>
                  <c:x val="-1.463610831642113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4D-4FF0-A5E8-04423528B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'Marks wise-per faculty '!$AH$227:$AN$227</c:f>
              <c:strCache>
                <c:ptCount val="7"/>
                <c:pt idx="0">
                  <c:v>ME</c:v>
                </c:pt>
                <c:pt idx="1">
                  <c:v>CSE</c:v>
                </c:pt>
                <c:pt idx="2">
                  <c:v>ECE</c:v>
                </c:pt>
                <c:pt idx="3">
                  <c:v>IT</c:v>
                </c:pt>
                <c:pt idx="4">
                  <c:v>CE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'Marks wise-per faculty '!$AH$228:$AN$228</c:f>
              <c:numCache>
                <c:formatCode>General</c:formatCode>
                <c:ptCount val="7"/>
                <c:pt idx="0">
                  <c:v>49.98</c:v>
                </c:pt>
                <c:pt idx="1">
                  <c:v>43.15</c:v>
                </c:pt>
                <c:pt idx="2">
                  <c:v>30.25</c:v>
                </c:pt>
                <c:pt idx="3">
                  <c:v>28.93</c:v>
                </c:pt>
                <c:pt idx="4">
                  <c:v>13.51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4D-4FF0-A5E8-04423528BAE0}"/>
            </c:ext>
          </c:extLst>
        </c:ser>
        <c:ser>
          <c:idx val="1"/>
          <c:order val="1"/>
          <c:tx>
            <c:v>Target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rgbClr val="C0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484D-4FF0-A5E8-04423528BAE0}"/>
              </c:ext>
            </c:extLst>
          </c:dPt>
          <c:dPt>
            <c:idx val="1"/>
            <c:invertIfNegative val="0"/>
            <c:bubble3D val="0"/>
            <c:spPr>
              <a:pattFill prst="lgCheck">
                <a:fgClr>
                  <a:srgbClr val="C0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484D-4FF0-A5E8-04423528BAE0}"/>
              </c:ext>
            </c:extLst>
          </c:dPt>
          <c:dPt>
            <c:idx val="2"/>
            <c:invertIfNegative val="0"/>
            <c:bubble3D val="0"/>
            <c:spPr>
              <a:pattFill prst="lgCheck">
                <a:fgClr>
                  <a:srgbClr val="C0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484D-4FF0-A5E8-04423528BAE0}"/>
              </c:ext>
            </c:extLst>
          </c:dPt>
          <c:dPt>
            <c:idx val="3"/>
            <c:invertIfNegative val="0"/>
            <c:bubble3D val="0"/>
            <c:spPr>
              <a:pattFill prst="lgCheck">
                <a:fgClr>
                  <a:srgbClr val="C0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484D-4FF0-A5E8-04423528BAE0}"/>
              </c:ext>
            </c:extLst>
          </c:dPt>
          <c:dPt>
            <c:idx val="4"/>
            <c:invertIfNegative val="0"/>
            <c:bubble3D val="0"/>
            <c:spPr>
              <a:pattFill prst="lgCheck">
                <a:fgClr>
                  <a:srgbClr val="C0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484D-4FF0-A5E8-04423528BAE0}"/>
              </c:ext>
            </c:extLst>
          </c:dPt>
          <c:dPt>
            <c:idx val="5"/>
            <c:invertIfNegative val="0"/>
            <c:bubble3D val="0"/>
            <c:spPr>
              <a:pattFill prst="lgCheck">
                <a:fgClr>
                  <a:srgbClr val="C0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484D-4FF0-A5E8-04423528BAE0}"/>
              </c:ext>
            </c:extLst>
          </c:dPt>
          <c:dPt>
            <c:idx val="6"/>
            <c:invertIfNegative val="0"/>
            <c:bubble3D val="0"/>
            <c:spPr>
              <a:pattFill prst="lgCheck">
                <a:fgClr>
                  <a:srgbClr val="C00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484D-4FF0-A5E8-04423528BAE0}"/>
              </c:ext>
            </c:extLst>
          </c:dPt>
          <c:dLbls>
            <c:dLbl>
              <c:idx val="0"/>
              <c:layout>
                <c:manualLayout>
                  <c:x val="0"/>
                  <c:y val="1.0347045612954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4D-4FF0-A5E8-04423528BAE0}"/>
                </c:ext>
              </c:extLst>
            </c:dLbl>
            <c:dLbl>
              <c:idx val="2"/>
              <c:layout>
                <c:manualLayout>
                  <c:x val="-4.9019607843137254E-3"/>
                  <c:y val="-3.022640883784346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4D-4FF0-A5E8-04423528BAE0}"/>
                </c:ext>
              </c:extLst>
            </c:dLbl>
            <c:dLbl>
              <c:idx val="3"/>
              <c:layout>
                <c:manualLayout>
                  <c:x val="0"/>
                  <c:y val="-3.7330837006738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4D-4FF0-A5E8-04423528B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'Marks wise-per faculty '!$AH$227:$AN$227</c:f>
              <c:strCache>
                <c:ptCount val="7"/>
                <c:pt idx="0">
                  <c:v>ME</c:v>
                </c:pt>
                <c:pt idx="1">
                  <c:v>CSE</c:v>
                </c:pt>
                <c:pt idx="2">
                  <c:v>ECE</c:v>
                </c:pt>
                <c:pt idx="3">
                  <c:v>IT</c:v>
                </c:pt>
                <c:pt idx="4">
                  <c:v>CE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'Marks wise-per faculty '!$AH$229:$AN$229</c:f>
              <c:numCache>
                <c:formatCode>General</c:formatCode>
                <c:ptCount val="7"/>
                <c:pt idx="0">
                  <c:v>46</c:v>
                </c:pt>
                <c:pt idx="1">
                  <c:v>36</c:v>
                </c:pt>
                <c:pt idx="2">
                  <c:v>50</c:v>
                </c:pt>
                <c:pt idx="3">
                  <c:v>30</c:v>
                </c:pt>
                <c:pt idx="4">
                  <c:v>32</c:v>
                </c:pt>
                <c:pt idx="5">
                  <c:v>18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84D-4FF0-A5E8-04423528B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2864800"/>
        <c:axId val="-1752873504"/>
      </c:barChart>
      <c:catAx>
        <c:axId val="-175286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2873504"/>
        <c:crosses val="autoZero"/>
        <c:auto val="1"/>
        <c:lblAlgn val="ctr"/>
        <c:lblOffset val="100"/>
        <c:noMultiLvlLbl val="0"/>
      </c:catAx>
      <c:valAx>
        <c:axId val="-1752873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-175286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05091091554729"/>
          <c:y val="0.22022301549571921"/>
          <c:w val="0.23598971452119541"/>
          <c:h val="0.15526214984308612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45375945653849E-2"/>
          <c:y val="4.2813331915281042E-2"/>
          <c:w val="0.94568135324996139"/>
          <c:h val="0.83247343407519525"/>
        </c:manualLayout>
      </c:layout>
      <c:barChart>
        <c:barDir val="col"/>
        <c:grouping val="clustered"/>
        <c:varyColors val="0"/>
        <c:ser>
          <c:idx val="0"/>
          <c:order val="0"/>
          <c:tx>
            <c:v>2023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/>
                      <a:t>115 %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52E-4E3F-BAD5-380804DD9F6E}"/>
                </c:ext>
              </c:extLst>
            </c:dLbl>
            <c:dLbl>
              <c:idx val="1"/>
              <c:layout>
                <c:manualLayout>
                  <c:x val="0"/>
                  <c:y val="-2.792320349501765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105.3 %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9D6-48E2-A595-0514B437FB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62.4 %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52E-4E3F-BAD5-380804DD9F6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83 %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52E-4E3F-BAD5-380804DD9F6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/>
                      <a:t>37 %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52E-4E3F-BAD5-380804DD9F6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/>
                      <a:t>36.2 %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52E-4E3F-BAD5-380804DD9F6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/>
                      <a:t>25.6 %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52E-4E3F-BAD5-380804DD9F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Average!$Q$4:$W$4</c:f>
              <c:strCache>
                <c:ptCount val="7"/>
                <c:pt idx="0">
                  <c:v>CSE -Points</c:v>
                </c:pt>
                <c:pt idx="1">
                  <c:v>IT-Points</c:v>
                </c:pt>
                <c:pt idx="2">
                  <c:v>ECE-Points</c:v>
                </c:pt>
                <c:pt idx="3">
                  <c:v>ME-Points</c:v>
                </c:pt>
                <c:pt idx="4">
                  <c:v>CE-Points</c:v>
                </c:pt>
                <c:pt idx="5">
                  <c:v>EIE-Points</c:v>
                </c:pt>
                <c:pt idx="6">
                  <c:v>EEE-Points</c:v>
                </c:pt>
              </c:strCache>
            </c:strRef>
          </c:cat>
          <c:val>
            <c:numRef>
              <c:f>Average!$Q$5:$W$5</c:f>
              <c:numCache>
                <c:formatCode>General</c:formatCode>
                <c:ptCount val="7"/>
                <c:pt idx="0">
                  <c:v>115</c:v>
                </c:pt>
                <c:pt idx="1">
                  <c:v>105.6</c:v>
                </c:pt>
                <c:pt idx="2">
                  <c:v>62.4</c:v>
                </c:pt>
                <c:pt idx="3">
                  <c:v>83</c:v>
                </c:pt>
                <c:pt idx="4">
                  <c:v>37</c:v>
                </c:pt>
                <c:pt idx="5">
                  <c:v>36.200000000000003</c:v>
                </c:pt>
                <c:pt idx="6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F-4AD2-AE57-316C48B8837C}"/>
            </c:ext>
          </c:extLst>
        </c:ser>
        <c:ser>
          <c:idx val="1"/>
          <c:order val="1"/>
          <c:tx>
            <c:v>2022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9969893469197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3F-4AD2-AE57-316C48B8837C}"/>
                </c:ext>
              </c:extLst>
            </c:dLbl>
            <c:dLbl>
              <c:idx val="6"/>
              <c:layout>
                <c:manualLayout>
                  <c:x val="3.6764705882352941E-3"/>
                  <c:y val="1.73611158576979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E-4E3F-BAD5-380804DD9F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Average!$Q$4:$W$4</c:f>
              <c:strCache>
                <c:ptCount val="7"/>
                <c:pt idx="0">
                  <c:v>CSE -Points</c:v>
                </c:pt>
                <c:pt idx="1">
                  <c:v>IT-Points</c:v>
                </c:pt>
                <c:pt idx="2">
                  <c:v>ECE-Points</c:v>
                </c:pt>
                <c:pt idx="3">
                  <c:v>ME-Points</c:v>
                </c:pt>
                <c:pt idx="4">
                  <c:v>CE-Points</c:v>
                </c:pt>
                <c:pt idx="5">
                  <c:v>EIE-Points</c:v>
                </c:pt>
                <c:pt idx="6">
                  <c:v>EEE-Points</c:v>
                </c:pt>
              </c:strCache>
            </c:strRef>
          </c:cat>
          <c:val>
            <c:numRef>
              <c:f>Average!$Q$6:$W$6</c:f>
              <c:numCache>
                <c:formatCode>General</c:formatCode>
                <c:ptCount val="7"/>
                <c:pt idx="0">
                  <c:v>65</c:v>
                </c:pt>
                <c:pt idx="1">
                  <c:v>100</c:v>
                </c:pt>
                <c:pt idx="2">
                  <c:v>34</c:v>
                </c:pt>
                <c:pt idx="3">
                  <c:v>22</c:v>
                </c:pt>
                <c:pt idx="4">
                  <c:v>31</c:v>
                </c:pt>
                <c:pt idx="5">
                  <c:v>19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3F-4AD2-AE57-316C48B8837C}"/>
            </c:ext>
          </c:extLst>
        </c:ser>
        <c:ser>
          <c:idx val="2"/>
          <c:order val="2"/>
          <c:tx>
            <c:v>2021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Average!$Q$4:$W$4</c:f>
              <c:strCache>
                <c:ptCount val="7"/>
                <c:pt idx="0">
                  <c:v>CSE -Points</c:v>
                </c:pt>
                <c:pt idx="1">
                  <c:v>IT-Points</c:v>
                </c:pt>
                <c:pt idx="2">
                  <c:v>ECE-Points</c:v>
                </c:pt>
                <c:pt idx="3">
                  <c:v>ME-Points</c:v>
                </c:pt>
                <c:pt idx="4">
                  <c:v>CE-Points</c:v>
                </c:pt>
                <c:pt idx="5">
                  <c:v>EIE-Points</c:v>
                </c:pt>
                <c:pt idx="6">
                  <c:v>EEE-Points</c:v>
                </c:pt>
              </c:strCache>
            </c:strRef>
          </c:cat>
          <c:val>
            <c:numRef>
              <c:f>Average!$Q$7:$W$7</c:f>
              <c:numCache>
                <c:formatCode>General</c:formatCode>
                <c:ptCount val="7"/>
                <c:pt idx="0">
                  <c:v>96</c:v>
                </c:pt>
                <c:pt idx="1">
                  <c:v>24</c:v>
                </c:pt>
                <c:pt idx="2">
                  <c:v>32</c:v>
                </c:pt>
                <c:pt idx="3">
                  <c:v>36</c:v>
                </c:pt>
                <c:pt idx="4">
                  <c:v>64</c:v>
                </c:pt>
                <c:pt idx="5">
                  <c:v>12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3F-4AD2-AE57-316C48B883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2872416"/>
        <c:axId val="-1752864256"/>
      </c:barChart>
      <c:catAx>
        <c:axId val="-175287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752864256"/>
        <c:crosses val="autoZero"/>
        <c:auto val="1"/>
        <c:lblAlgn val="ctr"/>
        <c:lblOffset val="100"/>
        <c:noMultiLvlLbl val="0"/>
      </c:catAx>
      <c:valAx>
        <c:axId val="-1752864256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2872416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59277182723483091"/>
          <c:y val="0.12685863048409626"/>
          <c:w val="0.39691610699397867"/>
          <c:h val="7.154304770343381E-2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01209631404762E-2"/>
          <c:y val="6.6571011956838733E-2"/>
          <c:w val="0.95619879036859523"/>
          <c:h val="0.75034576035138467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pct80">
              <a:fgClr>
                <a:srgbClr val="C00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/>
                      <a:t>92 %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DC1-4DFD-867E-27F4429432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/>
                      <a:t>76.5</a:t>
                    </a:r>
                    <a:r>
                      <a:rPr lang="en-US" sz="1800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DC1-4DFD-867E-27F4429432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/>
                      <a:t>42.8 %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C1-4DFD-867E-27F4429432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800"/>
                      <a:t>47 %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DC1-4DFD-867E-27F4429432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800"/>
                      <a:t>44 %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DC1-4DFD-867E-27F4429432B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800"/>
                      <a:t>22.4 %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DC1-4DFD-867E-27F4429432B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800"/>
                      <a:t>22.2 %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DC1-4DFD-867E-27F4429432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 faculty consolidate'!$B$275:$H$275</c:f>
              <c:strCache>
                <c:ptCount val="7"/>
                <c:pt idx="0">
                  <c:v>CSE</c:v>
                </c:pt>
                <c:pt idx="1">
                  <c:v>IT</c:v>
                </c:pt>
                <c:pt idx="2">
                  <c:v>ECE</c:v>
                </c:pt>
                <c:pt idx="3">
                  <c:v>ME</c:v>
                </c:pt>
                <c:pt idx="4">
                  <c:v>CE</c:v>
                </c:pt>
                <c:pt idx="5">
                  <c:v>EIE</c:v>
                </c:pt>
                <c:pt idx="6">
                  <c:v>EEE</c:v>
                </c:pt>
              </c:strCache>
            </c:strRef>
          </c:cat>
          <c:val>
            <c:numRef>
              <c:f>'per faculty consolidate'!$B$276:$H$276</c:f>
              <c:numCache>
                <c:formatCode>General</c:formatCode>
                <c:ptCount val="7"/>
                <c:pt idx="0">
                  <c:v>92</c:v>
                </c:pt>
                <c:pt idx="1">
                  <c:v>76.5</c:v>
                </c:pt>
                <c:pt idx="2">
                  <c:v>42.8</c:v>
                </c:pt>
                <c:pt idx="3">
                  <c:v>47</c:v>
                </c:pt>
                <c:pt idx="4">
                  <c:v>44</c:v>
                </c:pt>
                <c:pt idx="5">
                  <c:v>22.4</c:v>
                </c:pt>
                <c:pt idx="6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72-4CEA-8054-324DBDE99A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2878944"/>
        <c:axId val="-1752876224"/>
      </c:barChart>
      <c:catAx>
        <c:axId val="-175287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752876224"/>
        <c:crosses val="autoZero"/>
        <c:auto val="1"/>
        <c:lblAlgn val="ctr"/>
        <c:lblOffset val="100"/>
        <c:noMultiLvlLbl val="0"/>
      </c:catAx>
      <c:valAx>
        <c:axId val="-175287622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2878944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553861199737386E-2"/>
          <c:y val="0.26641938637563295"/>
          <c:w val="0.9164461388002626"/>
          <c:h val="0.62600121252169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Physics!$P$37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1E81D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1E81D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Physics!$P$38:$P$41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6-4CBD-B55F-0591C9628188}"/>
            </c:ext>
          </c:extLst>
        </c:ser>
        <c:ser>
          <c:idx val="1"/>
          <c:order val="1"/>
          <c:tx>
            <c:strRef>
              <c:f>Physics!$Q$37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Physics!$Q$38:$Q$41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6-4CBD-B55F-0591C9628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2876768"/>
        <c:axId val="-1752878400"/>
      </c:barChart>
      <c:catAx>
        <c:axId val="-175287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752878400"/>
        <c:crosses val="autoZero"/>
        <c:auto val="1"/>
        <c:lblAlgn val="ctr"/>
        <c:lblOffset val="100"/>
        <c:noMultiLvlLbl val="0"/>
      </c:catAx>
      <c:valAx>
        <c:axId val="-1752878400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-1752876768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1984541666255453"/>
          <c:y val="0.13272942482205122"/>
          <c:w val="0.55167542433697125"/>
          <c:h val="9.7482538368898142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0931582212633E-2"/>
          <c:y val="0.29281814574239229"/>
          <c:w val="0.92137254358405241"/>
          <c:h val="0.59191628886131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'[2023 R&amp;D Review 1st year data (22-4-24).xlsx]Physics'!$O$8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1E81D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0"/>
                  <c:y val="-2.12201591511936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16-4BAC-A9B1-F1E1CF0B1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E81D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'[2023 R&amp;D Review 1st year data (22-4-24).xlsx]Physics'!$P$8:$S$8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16-4BAC-A9B1-F1E1CF0B13F3}"/>
            </c:ext>
          </c:extLst>
        </c:ser>
        <c:ser>
          <c:idx val="1"/>
          <c:order val="1"/>
          <c:tx>
            <c:strRef>
              <c:f>'[2023 R&amp;D Review 1st year data (22-4-24).xlsx]Physics'!$O$9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C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465769256551757E-3"/>
                  <c:y val="1.0097238989291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16-4BAC-A9B1-F1E1CF0B13F3}"/>
                </c:ext>
              </c:extLst>
            </c:dLbl>
            <c:dLbl>
              <c:idx val="1"/>
              <c:layout>
                <c:manualLayout>
                  <c:x val="-9.0268369470684305E-3"/>
                  <c:y val="7.073386383731211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1.08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016-4BAC-A9B1-F1E1CF0B13F3}"/>
                </c:ext>
              </c:extLst>
            </c:dLbl>
            <c:dLbl>
              <c:idx val="2"/>
              <c:layout>
                <c:manualLayout>
                  <c:x val="-1.3525423477424692E-2"/>
                  <c:y val="-1.43940628111141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16-4BAC-A9B1-F1E1CF0B1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'[2023 R&amp;D Review 1st year data (22-4-24).xlsx]Physics'!$P$9:$S$9</c:f>
              <c:numCache>
                <c:formatCode>General</c:formatCode>
                <c:ptCount val="4"/>
                <c:pt idx="0">
                  <c:v>1</c:v>
                </c:pt>
                <c:pt idx="1">
                  <c:v>1.125</c:v>
                </c:pt>
                <c:pt idx="2">
                  <c:v>1.08</c:v>
                </c:pt>
                <c:pt idx="3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16-4BAC-A9B1-F1E1CF0B13F3}"/>
            </c:ext>
          </c:extLst>
        </c:ser>
        <c:ser>
          <c:idx val="2"/>
          <c:order val="2"/>
          <c:tx>
            <c:strRef>
              <c:f>'[2023 R&amp;D Review 1st year data (22-4-24).xlsx]Physics'!$O$10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3A9E1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1.6849793089364972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1.45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016-4BAC-A9B1-F1E1CF0B13F3}"/>
                </c:ext>
              </c:extLst>
            </c:dLbl>
            <c:dLbl>
              <c:idx val="1"/>
              <c:layout>
                <c:manualLayout>
                  <c:x val="1.7266208887830969E-3"/>
                  <c:y val="-1.3340915907435467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0.95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016-4BAC-A9B1-F1E1CF0B13F3}"/>
                </c:ext>
              </c:extLst>
            </c:dLbl>
            <c:dLbl>
              <c:idx val="2"/>
              <c:layout>
                <c:manualLayout>
                  <c:x val="0"/>
                  <c:y val="-7.0733863837312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16-4BAC-A9B1-F1E1CF0B1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'[2023 R&amp;D Review 1st year data (22-4-24).xlsx]Physics'!$P$10:$S$10</c:f>
              <c:numCache>
                <c:formatCode>General</c:formatCode>
                <c:ptCount val="4"/>
                <c:pt idx="0">
                  <c:v>1.25</c:v>
                </c:pt>
                <c:pt idx="1">
                  <c:v>1.45</c:v>
                </c:pt>
                <c:pt idx="2">
                  <c:v>0.95</c:v>
                </c:pt>
                <c:pt idx="3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16-4BAC-A9B1-F1E1CF0B13F3}"/>
            </c:ext>
          </c:extLst>
        </c:ser>
        <c:ser>
          <c:idx val="3"/>
          <c:order val="3"/>
          <c:tx>
            <c:strRef>
              <c:f>'[2023 R&amp;D Review 1st year data (22-4-24).xlsx]Physics'!$O$11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92705635803961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16-4BAC-A9B1-F1E1CF0B13F3}"/>
                </c:ext>
              </c:extLst>
            </c:dLbl>
            <c:dLbl>
              <c:idx val="1"/>
              <c:layout>
                <c:manualLayout>
                  <c:x val="1.1080334021176884E-2"/>
                  <c:y val="7.0733863837312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16-4BAC-A9B1-F1E1CF0B13F3}"/>
                </c:ext>
              </c:extLst>
            </c:dLbl>
            <c:dLbl>
              <c:idx val="2"/>
              <c:layout>
                <c:manualLayout>
                  <c:x val="1.477377869490242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16-4BAC-A9B1-F1E1CF0B13F3}"/>
                </c:ext>
              </c:extLst>
            </c:dLbl>
            <c:dLbl>
              <c:idx val="3"/>
              <c:layout>
                <c:manualLayout>
                  <c:x val="1.3767745718254312E-2"/>
                  <c:y val="6.976247136800332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16-4BAC-A9B1-F1E1CF0B1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'[2023 R&amp;D Review 1st year data (22-4-24).xlsx]Physics'!$P$11:$S$11</c:f>
              <c:numCache>
                <c:formatCode>General</c:formatCode>
                <c:ptCount val="4"/>
                <c:pt idx="0">
                  <c:v>1.18</c:v>
                </c:pt>
                <c:pt idx="1">
                  <c:v>1.36</c:v>
                </c:pt>
                <c:pt idx="2">
                  <c:v>0.98</c:v>
                </c:pt>
                <c:pt idx="3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016-4BAC-A9B1-F1E1CF0B1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2868064"/>
        <c:axId val="-1752866432"/>
      </c:barChart>
      <c:catAx>
        <c:axId val="-175286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752866432"/>
        <c:crosses val="autoZero"/>
        <c:auto val="1"/>
        <c:lblAlgn val="ctr"/>
        <c:lblOffset val="100"/>
        <c:noMultiLvlLbl val="0"/>
      </c:catAx>
      <c:valAx>
        <c:axId val="-1752866432"/>
        <c:scaling>
          <c:orientation val="minMax"/>
          <c:max val="2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2868064"/>
        <c:crosses val="autoZero"/>
        <c:crossBetween val="between"/>
        <c:majorUnit val="0.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907324796918006"/>
          <c:y val="0.2584026796289533"/>
          <c:w val="0.80238112310424414"/>
          <c:h val="0.18532891762250348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IN" sz="1800" b="1" dirty="0">
                <a:effectLst/>
              </a:rPr>
              <a:t>Chemistry</a:t>
            </a:r>
            <a:r>
              <a:rPr lang="en-IN" sz="1800" b="1" baseline="0" dirty="0">
                <a:effectLst/>
              </a:rPr>
              <a:t> </a:t>
            </a:r>
            <a:r>
              <a:rPr lang="en-IN" sz="1800" b="1" dirty="0">
                <a:effectLst/>
              </a:rPr>
              <a:t>- SCI equivalent  publications -per faculty</a:t>
            </a:r>
            <a:endParaRPr lang="en-IN" sz="18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785807286292904E-2"/>
          <c:y val="0.13936351706036745"/>
          <c:w val="0.94399225214996418"/>
          <c:h val="0.72726189643206318"/>
        </c:manualLayout>
      </c:layout>
      <c:barChart>
        <c:barDir val="col"/>
        <c:grouping val="clustered"/>
        <c:varyColors val="0"/>
        <c:ser>
          <c:idx val="0"/>
          <c:order val="0"/>
          <c:tx>
            <c:v>Professors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Chemistry!$P$8:$S$8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1-4FFA-A5A3-6CF348C15361}"/>
            </c:ext>
          </c:extLst>
        </c:ser>
        <c:ser>
          <c:idx val="1"/>
          <c:order val="1"/>
          <c:tx>
            <c:v>Associate Professors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Chemistry!$P$9:$S$9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1-4FFA-A5A3-6CF348C15361}"/>
            </c:ext>
          </c:extLst>
        </c:ser>
        <c:ser>
          <c:idx val="2"/>
          <c:order val="2"/>
          <c:tx>
            <c:v>Assistant Professors</c:v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Chemistry!$P$10:$S$10</c:f>
              <c:numCache>
                <c:formatCode>General</c:formatCode>
                <c:ptCount val="4"/>
                <c:pt idx="0">
                  <c:v>0.94</c:v>
                </c:pt>
                <c:pt idx="1">
                  <c:v>0.6</c:v>
                </c:pt>
                <c:pt idx="2">
                  <c:v>0.33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61-4FFA-A5A3-6CF348C15361}"/>
            </c:ext>
          </c:extLst>
        </c:ser>
        <c:ser>
          <c:idx val="3"/>
          <c:order val="3"/>
          <c:tx>
            <c:v>Publications per faculty</c:v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1.9412424134870798E-3"/>
                  <c:y val="2.40169593772989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61-4FFA-A5A3-6CF348C15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Chemistry!$P$11:$S$11</c:f>
              <c:numCache>
                <c:formatCode>General</c:formatCode>
                <c:ptCount val="4"/>
                <c:pt idx="0">
                  <c:v>1.05</c:v>
                </c:pt>
                <c:pt idx="1">
                  <c:v>0.72</c:v>
                </c:pt>
                <c:pt idx="2">
                  <c:v>0.38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61-4FFA-A5A3-6CF348C153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2875136"/>
        <c:axId val="-1752875680"/>
      </c:barChart>
      <c:catAx>
        <c:axId val="-175287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752875680"/>
        <c:crosses val="autoZero"/>
        <c:auto val="1"/>
        <c:lblAlgn val="ctr"/>
        <c:lblOffset val="100"/>
        <c:noMultiLvlLbl val="0"/>
      </c:catAx>
      <c:valAx>
        <c:axId val="-1752875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287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267119847415289"/>
          <c:y val="0.17336046430266663"/>
          <c:w val="0.64805366755719251"/>
          <c:h val="0.1715533299419621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sz="1800" b="1">
                <a:effectLst/>
              </a:rPr>
              <a:t>Chemistry</a:t>
            </a:r>
            <a:r>
              <a:rPr lang="en-IN" sz="1800" b="1" baseline="0">
                <a:effectLst/>
              </a:rPr>
              <a:t> </a:t>
            </a:r>
            <a:r>
              <a:rPr lang="en-IN" sz="1800" b="1">
                <a:effectLst/>
              </a:rPr>
              <a:t>-Patents</a:t>
            </a:r>
            <a:endParaRPr lang="en-IN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2829542140565764E-2"/>
          <c:y val="0.16714129483814524"/>
          <c:w val="0.91149047341304557"/>
          <c:h val="0.69174634420697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Chemistry!$P$37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Chemistry!$P$38:$P$41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0-4801-ACAE-95A130EEC057}"/>
            </c:ext>
          </c:extLst>
        </c:ser>
        <c:ser>
          <c:idx val="1"/>
          <c:order val="1"/>
          <c:tx>
            <c:strRef>
              <c:f>Chemistry!$Q$37</c:f>
              <c:strCache>
                <c:ptCount val="1"/>
                <c:pt idx="0">
                  <c:v>Granted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Chemistry!$Q$38:$Q$41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0-4801-ACAE-95A130EEC0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2869696"/>
        <c:axId val="-1752867520"/>
      </c:barChart>
      <c:catAx>
        <c:axId val="-175286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752867520"/>
        <c:crosses val="autoZero"/>
        <c:auto val="1"/>
        <c:lblAlgn val="ctr"/>
        <c:lblOffset val="100"/>
        <c:noMultiLvlLbl val="0"/>
      </c:catAx>
      <c:valAx>
        <c:axId val="-1752867520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2869696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49987445319335083"/>
          <c:y val="0.23109643552620437"/>
          <c:w val="0.46956999125109361"/>
          <c:h val="0.13982304631275927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Chemistry</a:t>
            </a:r>
            <a:r>
              <a:rPr lang="en-US" baseline="0"/>
              <a:t>- Funding Research Projects</a:t>
            </a:r>
            <a:r>
              <a:rPr lang="en-US"/>
              <a:t>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25391211874377773"/>
          <c:w val="0.86226202974628163"/>
          <c:h val="0.60949723956919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Chemistry!$P$59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Chemistry!$P$60:$P$63</c:f>
              <c:numCache>
                <c:formatCode>General</c:formatCode>
                <c:ptCount val="4"/>
                <c:pt idx="0">
                  <c:v>18.3</c:v>
                </c:pt>
                <c:pt idx="1">
                  <c:v>7.5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2-4262-8C21-3F57495BCC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1379312"/>
        <c:axId val="-1751381488"/>
      </c:barChart>
      <c:catAx>
        <c:axId val="-175137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751381488"/>
        <c:crosses val="autoZero"/>
        <c:auto val="1"/>
        <c:lblAlgn val="ctr"/>
        <c:lblOffset val="100"/>
        <c:noMultiLvlLbl val="0"/>
      </c:catAx>
      <c:valAx>
        <c:axId val="-1751381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137931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63549912510936135"/>
          <c:y val="0.27721694270974745"/>
          <c:w val="0.29227865266841646"/>
          <c:h val="0.1178364557878541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 dirty="0">
                <a:effectLst/>
              </a:rPr>
              <a:t>CE-SCI Equivalent Publications per faculty-</a:t>
            </a:r>
          </a:p>
          <a:p>
            <a:pPr>
              <a:defRPr sz="1400"/>
            </a:pPr>
            <a:r>
              <a:rPr lang="en-IN" sz="1400" b="1" i="0" baseline="0" dirty="0">
                <a:effectLst/>
              </a:rPr>
              <a:t> (only Faculty)</a:t>
            </a:r>
            <a:endParaRPr lang="en-IN" sz="1400" dirty="0">
              <a:effectLst/>
            </a:endParaRPr>
          </a:p>
        </c:rich>
      </c:tx>
      <c:layout>
        <c:manualLayout>
          <c:xMode val="edge"/>
          <c:yMode val="edge"/>
          <c:x val="0.20719564520920103"/>
          <c:y val="5.155430129307930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002405949256338E-2"/>
          <c:y val="0.23275065840139367"/>
          <c:w val="0.92099755072180589"/>
          <c:h val="0.64472144845665902"/>
        </c:manualLayout>
      </c:layout>
      <c:barChart>
        <c:barDir val="col"/>
        <c:grouping val="clustered"/>
        <c:varyColors val="0"/>
        <c:ser>
          <c:idx val="0"/>
          <c:order val="0"/>
          <c:tx>
            <c:v>Professors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1.5466290387923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4D-4313-9B61-32E17FDA67AD}"/>
                </c:ext>
              </c:extLst>
            </c:dLbl>
            <c:dLbl>
              <c:idx val="3"/>
              <c:layout>
                <c:manualLayout>
                  <c:x val="-5.2910074953162085E-3"/>
                  <c:y val="-3.0932580775847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4D-4313-9B61-32E17FDA6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'CE--New1'!$B$117:$B$120</c:f>
              <c:numCache>
                <c:formatCode>General</c:formatCode>
                <c:ptCount val="4"/>
                <c:pt idx="0">
                  <c:v>0.54</c:v>
                </c:pt>
                <c:pt idx="1">
                  <c:v>1.1000000000000001</c:v>
                </c:pt>
                <c:pt idx="2">
                  <c:v>0.4</c:v>
                </c:pt>
                <c:pt idx="3">
                  <c:v>0.66600000000000004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F-4876-AF60-EEBDB4EA957F}"/>
            </c:ext>
          </c:extLst>
        </c:ser>
        <c:ser>
          <c:idx val="1"/>
          <c:order val="1"/>
          <c:tx>
            <c:v>Associate Professors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9737957646109923E-2"/>
                  <c:y val="-3.6088010905155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4D-4313-9B61-32E17FDA67AD}"/>
                </c:ext>
              </c:extLst>
            </c:dLbl>
            <c:dLbl>
              <c:idx val="3"/>
              <c:layout>
                <c:manualLayout>
                  <c:x val="1.5873022485948528E-2"/>
                  <c:y val="-2.5777150646539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4D-4313-9B61-32E17FDA6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'CE--New1'!$C$117:$C$120</c:f>
              <c:numCache>
                <c:formatCode>General</c:formatCode>
                <c:ptCount val="4"/>
                <c:pt idx="0">
                  <c:v>0.54</c:v>
                </c:pt>
                <c:pt idx="1">
                  <c:v>0.4</c:v>
                </c:pt>
                <c:pt idx="2">
                  <c:v>0.2</c:v>
                </c:pt>
                <c:pt idx="3">
                  <c:v>0.53300000000000003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F-4876-AF60-EEBDB4EA957F}"/>
            </c:ext>
          </c:extLst>
        </c:ser>
        <c:ser>
          <c:idx val="2"/>
          <c:order val="2"/>
          <c:tx>
            <c:v>Assistant Professors</c:v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9365112429742885E-3"/>
                  <c:y val="-3.0932580775847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4D-4313-9B61-32E17FDA67AD}"/>
                </c:ext>
              </c:extLst>
            </c:dLbl>
            <c:dLbl>
              <c:idx val="2"/>
              <c:layout>
                <c:manualLayout>
                  <c:x val="1.0582014990632417E-2"/>
                  <c:y val="1.03108602586158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4D-4313-9B61-32E17FDA67AD}"/>
                </c:ext>
              </c:extLst>
            </c:dLbl>
            <c:dLbl>
              <c:idx val="3"/>
              <c:layout>
                <c:manualLayout>
                  <c:x val="-5.2910074953162085E-3"/>
                  <c:y val="-2.5777150646539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4D-4313-9B61-32E17FDA6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'CE--New1'!$D$117:$D$120</c:f>
              <c:numCache>
                <c:formatCode>General</c:formatCode>
                <c:ptCount val="4"/>
                <c:pt idx="0">
                  <c:v>0.34</c:v>
                </c:pt>
                <c:pt idx="1">
                  <c:v>0.2</c:v>
                </c:pt>
                <c:pt idx="2">
                  <c:v>0.23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9F-4876-AF60-EEBDB4EA957F}"/>
            </c:ext>
          </c:extLst>
        </c:ser>
        <c:ser>
          <c:idx val="3"/>
          <c:order val="3"/>
          <c:tx>
            <c:v>Per Faculty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rgbClr val="FFC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F64D-4313-9B61-32E17FDA67AD}"/>
              </c:ext>
            </c:extLst>
          </c:dPt>
          <c:dPt>
            <c:idx val="1"/>
            <c:invertIfNegative val="0"/>
            <c:bubble3D val="0"/>
            <c:spPr>
              <a:pattFill prst="lgCheck">
                <a:fgClr>
                  <a:srgbClr val="FFC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F64D-4313-9B61-32E17FDA67AD}"/>
              </c:ext>
            </c:extLst>
          </c:dPt>
          <c:dPt>
            <c:idx val="2"/>
            <c:invertIfNegative val="0"/>
            <c:bubble3D val="0"/>
            <c:spPr>
              <a:pattFill prst="lgCheck">
                <a:fgClr>
                  <a:srgbClr val="FFC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C-F64D-4313-9B61-32E17FDA67AD}"/>
              </c:ext>
            </c:extLst>
          </c:dPt>
          <c:dPt>
            <c:idx val="3"/>
            <c:invertIfNegative val="0"/>
            <c:bubble3D val="0"/>
            <c:spPr>
              <a:pattFill prst="lgCheck">
                <a:fgClr>
                  <a:srgbClr val="FFC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E-F64D-4313-9B61-32E17FDA67AD}"/>
              </c:ext>
            </c:extLst>
          </c:dPt>
          <c:dLbls>
            <c:dLbl>
              <c:idx val="0"/>
              <c:layout>
                <c:manualLayout>
                  <c:x val="0"/>
                  <c:y val="-6.18651615516951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4D-4313-9B61-32E17FDA67AD}"/>
                </c:ext>
              </c:extLst>
            </c:dLbl>
            <c:dLbl>
              <c:idx val="2"/>
              <c:layout>
                <c:manualLayout>
                  <c:x val="-1.5873022485948626E-2"/>
                  <c:y val="-4.12434410344634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64D-4313-9B61-32E17FDA67AD}"/>
                </c:ext>
              </c:extLst>
            </c:dLbl>
            <c:dLbl>
              <c:idx val="3"/>
              <c:layout>
                <c:manualLayout>
                  <c:x val="1.0582014990632417E-2"/>
                  <c:y val="1.5466290387923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64D-4313-9B61-32E17FDA6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'CE--New1'!$E$117:$E$120</c:f>
              <c:numCache>
                <c:formatCode>General</c:formatCode>
                <c:ptCount val="4"/>
                <c:pt idx="0">
                  <c:v>0.41</c:v>
                </c:pt>
                <c:pt idx="1">
                  <c:v>0.33</c:v>
                </c:pt>
                <c:pt idx="2">
                  <c:v>0.25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F-4876-AF60-EEBDB4EA95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7919888"/>
        <c:axId val="-1757920976"/>
      </c:barChart>
      <c:catAx>
        <c:axId val="-175791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7920976"/>
        <c:crosses val="autoZero"/>
        <c:auto val="1"/>
        <c:lblAlgn val="ctr"/>
        <c:lblOffset val="100"/>
        <c:noMultiLvlLbl val="0"/>
      </c:catAx>
      <c:valAx>
        <c:axId val="-1757920976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7919888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9.90932796289129E-2"/>
          <c:y val="0.1661213547658501"/>
          <c:w val="0.86743233357395355"/>
          <c:h val="0.18543189108484054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190388676781422E-2"/>
          <c:y val="0.1988941646146806"/>
          <c:w val="0.87684385336980231"/>
          <c:h val="0.68264219929998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Maths!$P$37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Maths!$P$38:$P$41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8-4A3C-AF0E-5FA62B9E6A78}"/>
            </c:ext>
          </c:extLst>
        </c:ser>
        <c:ser>
          <c:idx val="1"/>
          <c:order val="1"/>
          <c:tx>
            <c:strRef>
              <c:f>Maths!$Q$37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C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Maths!$Q$38:$Q$41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C8-4A3C-AF0E-5FA62B9E6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1380400"/>
        <c:axId val="-1751386384"/>
      </c:barChart>
      <c:catAx>
        <c:axId val="-175138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751386384"/>
        <c:crosses val="autoZero"/>
        <c:auto val="1"/>
        <c:lblAlgn val="ctr"/>
        <c:lblOffset val="100"/>
        <c:noMultiLvlLbl val="0"/>
      </c:catAx>
      <c:valAx>
        <c:axId val="-1751386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1380400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3178252517212441"/>
          <c:y val="0.23083018503589961"/>
          <c:w val="0.5843584980599853"/>
          <c:h val="9.4241154030450386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48292782589064E-2"/>
          <c:y val="0.27419652214929158"/>
          <c:w val="0.92544896369659346"/>
          <c:h val="0.61939648957550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Maths!$O$8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1E81D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E81D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Maths!$P$8:$S$8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2-4A7C-BC9F-653A32BE6C66}"/>
            </c:ext>
          </c:extLst>
        </c:ser>
        <c:ser>
          <c:idx val="1"/>
          <c:order val="1"/>
          <c:tx>
            <c:strRef>
              <c:f>Maths!$O$9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6.90846286701208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62-4A7C-BC9F-653A32BE6C66}"/>
                </c:ext>
              </c:extLst>
            </c:dLbl>
            <c:dLbl>
              <c:idx val="1"/>
              <c:layout>
                <c:manualLayout>
                  <c:x val="7.59369979085304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62-4A7C-BC9F-653A32BE6C66}"/>
                </c:ext>
              </c:extLst>
            </c:dLbl>
            <c:dLbl>
              <c:idx val="2"/>
              <c:layout>
                <c:manualLayout>
                  <c:x val="3.0950127171899323E-3"/>
                  <c:y val="1.03626943005181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62-4A7C-BC9F-653A32BE6C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Maths!$P$9:$S$9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0.5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62-4A7C-BC9F-653A32BE6C66}"/>
            </c:ext>
          </c:extLst>
        </c:ser>
        <c:ser>
          <c:idx val="2"/>
          <c:order val="2"/>
          <c:tx>
            <c:strRef>
              <c:f>Maths!$O$10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3A9E1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62-4A7C-BC9F-653A32BE6C66}"/>
                </c:ext>
              </c:extLst>
            </c:dLbl>
            <c:dLbl>
              <c:idx val="1"/>
              <c:layout>
                <c:manualLayout>
                  <c:x val="0"/>
                  <c:y val="-7.073386383731211E-3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0.2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E62-4A7C-BC9F-653A32BE6C66}"/>
                </c:ext>
              </c:extLst>
            </c:dLbl>
            <c:dLbl>
              <c:idx val="2"/>
              <c:layout>
                <c:manualLayout>
                  <c:x val="5.5401670105884081E-3"/>
                  <c:y val="-3.1830238726790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62-4A7C-BC9F-653A32BE6C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Maths!$P$10:$S$10</c:f>
              <c:numCache>
                <c:formatCode>General</c:formatCode>
                <c:ptCount val="4"/>
                <c:pt idx="0">
                  <c:v>0.92</c:v>
                </c:pt>
                <c:pt idx="1">
                  <c:v>0.4</c:v>
                </c:pt>
                <c:pt idx="2">
                  <c:v>0.2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62-4A7C-BC9F-653A32BE6C66}"/>
            </c:ext>
          </c:extLst>
        </c:ser>
        <c:ser>
          <c:idx val="3"/>
          <c:order val="3"/>
          <c:tx>
            <c:strRef>
              <c:f>Maths!$O$11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334509514577657E-2"/>
                  <c:y val="1.3760763033983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62-4A7C-BC9F-653A32BE6C66}"/>
                </c:ext>
              </c:extLst>
            </c:dLbl>
            <c:dLbl>
              <c:idx val="1"/>
              <c:layout>
                <c:manualLayout>
                  <c:x val="5.0853207531311763E-3"/>
                  <c:y val="2.16448408139963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62-4A7C-BC9F-653A32BE6C66}"/>
                </c:ext>
              </c:extLst>
            </c:dLbl>
            <c:dLbl>
              <c:idx val="2"/>
              <c:layout>
                <c:manualLayout>
                  <c:x val="1.669274908711528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62-4A7C-BC9F-653A32BE6C66}"/>
                </c:ext>
              </c:extLst>
            </c:dLbl>
            <c:dLbl>
              <c:idx val="3"/>
              <c:layout>
                <c:manualLayout>
                  <c:x val="6.7983573312968004E-3"/>
                  <c:y val="-8.28647181278315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62-4A7C-BC9F-653A32BE6C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Maths!$P$11:$S$11</c:f>
              <c:numCache>
                <c:formatCode>General</c:formatCode>
                <c:ptCount val="4"/>
                <c:pt idx="0">
                  <c:v>0.93</c:v>
                </c:pt>
                <c:pt idx="1">
                  <c:v>0.41</c:v>
                </c:pt>
                <c:pt idx="2">
                  <c:v>0.25</c:v>
                </c:pt>
                <c:pt idx="3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E62-4A7C-BC9F-653A32BE6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1385840"/>
        <c:axId val="-1751386928"/>
      </c:barChart>
      <c:catAx>
        <c:axId val="-175138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751386928"/>
        <c:crosses val="autoZero"/>
        <c:auto val="1"/>
        <c:lblAlgn val="ctr"/>
        <c:lblOffset val="100"/>
        <c:noMultiLvlLbl val="0"/>
      </c:catAx>
      <c:valAx>
        <c:axId val="-1751386928"/>
        <c:scaling>
          <c:orientation val="minMax"/>
          <c:max val="2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-1751385840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6.441702301538374E-2"/>
          <c:y val="0.10950361290499983"/>
          <c:w val="0.84093485442861238"/>
          <c:h val="0.1454882607772253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125038435659026E-2"/>
          <c:y val="0.23623125407520104"/>
          <c:w val="0.90589648038719983"/>
          <c:h val="0.656954804892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English!$O$8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1E81D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English!$P$8:$S$8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0-4C98-AA52-7A13720B30F7}"/>
            </c:ext>
          </c:extLst>
        </c:ser>
        <c:ser>
          <c:idx val="1"/>
          <c:order val="1"/>
          <c:tx>
            <c:strRef>
              <c:f>English!$O$9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C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English!$P$9:$S$9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50-4C98-AA52-7A13720B30F7}"/>
            </c:ext>
          </c:extLst>
        </c:ser>
        <c:ser>
          <c:idx val="2"/>
          <c:order val="2"/>
          <c:tx>
            <c:strRef>
              <c:f>English!$O$10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3A9E1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2093778886845216E-3"/>
                  <c:y val="3.08026483426972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50-4C98-AA52-7A13720B30F7}"/>
                </c:ext>
              </c:extLst>
            </c:dLbl>
            <c:dLbl>
              <c:idx val="1"/>
              <c:layout>
                <c:manualLayout>
                  <c:x val="-4.1441359728177874E-3"/>
                  <c:y val="2.808604229450444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0.06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150-4C98-AA52-7A13720B30F7}"/>
                </c:ext>
              </c:extLst>
            </c:dLbl>
            <c:dLbl>
              <c:idx val="2"/>
              <c:layout>
                <c:manualLayout>
                  <c:x val="1.1073329447954654E-2"/>
                  <c:y val="7.64240090570836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50-4C98-AA52-7A13720B3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English!$P$10:$S$10</c:f>
              <c:numCache>
                <c:formatCode>General</c:formatCode>
                <c:ptCount val="4"/>
                <c:pt idx="0">
                  <c:v>0.33</c:v>
                </c:pt>
                <c:pt idx="1">
                  <c:v>0.06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50-4C98-AA52-7A13720B30F7}"/>
            </c:ext>
          </c:extLst>
        </c:ser>
        <c:ser>
          <c:idx val="3"/>
          <c:order val="3"/>
          <c:tx>
            <c:strRef>
              <c:f>English!$O$11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060384185135223E-2"/>
                  <c:y val="1.37596858748094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50-4C98-AA52-7A13720B30F7}"/>
                </c:ext>
              </c:extLst>
            </c:dLbl>
            <c:dLbl>
              <c:idx val="1"/>
              <c:layout>
                <c:manualLayout>
                  <c:x val="9.4513124732236928E-3"/>
                  <c:y val="1.59082872964021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50-4C98-AA52-7A13720B30F7}"/>
                </c:ext>
              </c:extLst>
            </c:dLbl>
            <c:dLbl>
              <c:idx val="2"/>
              <c:layout>
                <c:manualLayout>
                  <c:x val="2.2820006612863177E-2"/>
                  <c:y val="8.23961046754923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50-4C98-AA52-7A13720B3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English!$P$11:$S$11</c:f>
              <c:numCache>
                <c:formatCode>General</c:formatCode>
                <c:ptCount val="4"/>
                <c:pt idx="0">
                  <c:v>0.4</c:v>
                </c:pt>
                <c:pt idx="1">
                  <c:v>0.06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50-4C98-AA52-7A13720B3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1376048"/>
        <c:axId val="-1751384752"/>
      </c:barChart>
      <c:catAx>
        <c:axId val="-175137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751384752"/>
        <c:crosses val="autoZero"/>
        <c:auto val="1"/>
        <c:lblAlgn val="ctr"/>
        <c:lblOffset val="100"/>
        <c:noMultiLvlLbl val="0"/>
      </c:catAx>
      <c:valAx>
        <c:axId val="-1751384752"/>
        <c:scaling>
          <c:orientation val="minMax"/>
          <c:max val="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-1751376048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14719554776764404"/>
          <c:y val="0.16918435777678895"/>
          <c:w val="0.56594208212558517"/>
          <c:h val="0.1406446359811462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917473430575275E-2"/>
          <c:y val="0.25536895388076497"/>
          <c:w val="0.90051790401199849"/>
          <c:h val="0.63145594300712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English!$P$37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English!$P$38:$P$41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5-4ACA-B454-DF76094054CF}"/>
            </c:ext>
          </c:extLst>
        </c:ser>
        <c:ser>
          <c:idx val="1"/>
          <c:order val="1"/>
          <c:tx>
            <c:strRef>
              <c:f>English!$Q$37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English!$Q$38:$Q$41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5-4ACA-B454-DF7609405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1384208"/>
        <c:axId val="-1751372784"/>
      </c:barChart>
      <c:catAx>
        <c:axId val="-175138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751372784"/>
        <c:crosses val="autoZero"/>
        <c:auto val="1"/>
        <c:lblAlgn val="ctr"/>
        <c:lblOffset val="100"/>
        <c:noMultiLvlLbl val="0"/>
      </c:catAx>
      <c:valAx>
        <c:axId val="-1751372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-1751384208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32042979002624672"/>
          <c:y val="0.17218935133108362"/>
          <c:w val="0.56538057742782155"/>
          <c:h val="0.10535214348206474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454554291824634E-2"/>
          <c:y val="9.1238441696223332E-2"/>
          <c:w val="0.9409031787693205"/>
          <c:h val="0.79380130040563113"/>
        </c:manualLayout>
      </c:layout>
      <c:barChart>
        <c:barDir val="col"/>
        <c:grouping val="clustered"/>
        <c:varyColors val="0"/>
        <c:ser>
          <c:idx val="0"/>
          <c:order val="0"/>
          <c:tx>
            <c:v>2023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/>
                      <a:t>142%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B42-4DF8-A0E4-D7FE6FF098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/>
                      <a:t>52.4%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B42-4DF8-A0E4-D7FE6FF098F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47.3%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B42-4DF8-A0E4-D7FE6FF098F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35.3%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B42-4DF8-A0E4-D7FE6FF098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'[2023 R&amp;D Review 1st year data (22-4-24).xlsx]Marks wise data'!$B$213:$E$213</c:f>
              <c:strCache>
                <c:ptCount val="4"/>
                <c:pt idx="0">
                  <c:v>Chemistry-Points</c:v>
                </c:pt>
                <c:pt idx="1">
                  <c:v>Physics-Points</c:v>
                </c:pt>
                <c:pt idx="2">
                  <c:v>Maths -Points</c:v>
                </c:pt>
                <c:pt idx="3">
                  <c:v>English-Points</c:v>
                </c:pt>
              </c:strCache>
            </c:strRef>
          </c:cat>
          <c:val>
            <c:numRef>
              <c:f>'[2023 R&amp;D Review 1st year data (22-4-24).xlsx]Marks wise data'!$B$214:$E$214</c:f>
              <c:numCache>
                <c:formatCode>General</c:formatCode>
                <c:ptCount val="4"/>
                <c:pt idx="0">
                  <c:v>142</c:v>
                </c:pt>
                <c:pt idx="1">
                  <c:v>52.4</c:v>
                </c:pt>
                <c:pt idx="2">
                  <c:v>47.3</c:v>
                </c:pt>
                <c:pt idx="3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42-4DF8-A0E4-D7FE6FF098FC}"/>
            </c:ext>
          </c:extLst>
        </c:ser>
        <c:ser>
          <c:idx val="1"/>
          <c:order val="1"/>
          <c:tx>
            <c:v>2022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84%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B42-4DF8-A0E4-D7FE6FF098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60%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B42-4DF8-A0E4-D7FE6FF098F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19%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B42-4DF8-A0E4-D7FE6FF098F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B42-4DF8-A0E4-D7FE6FF098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'[2023 R&amp;D Review 1st year data (22-4-24).xlsx]Marks wise data'!$B$213:$E$213</c:f>
              <c:strCache>
                <c:ptCount val="4"/>
                <c:pt idx="0">
                  <c:v>Chemistry-Points</c:v>
                </c:pt>
                <c:pt idx="1">
                  <c:v>Physics-Points</c:v>
                </c:pt>
                <c:pt idx="2">
                  <c:v>Maths -Points</c:v>
                </c:pt>
                <c:pt idx="3">
                  <c:v>English-Points</c:v>
                </c:pt>
              </c:strCache>
            </c:strRef>
          </c:cat>
          <c:val>
            <c:numRef>
              <c:f>'[2023 R&amp;D Review 1st year data (22-4-24).xlsx]Marks wise data'!$B$215:$E$215</c:f>
              <c:numCache>
                <c:formatCode>General</c:formatCode>
                <c:ptCount val="4"/>
                <c:pt idx="0">
                  <c:v>84</c:v>
                </c:pt>
                <c:pt idx="1">
                  <c:v>60</c:v>
                </c:pt>
                <c:pt idx="2">
                  <c:v>19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42-4DF8-A0E4-D7FE6FF098FC}"/>
            </c:ext>
          </c:extLst>
        </c:ser>
        <c:ser>
          <c:idx val="2"/>
          <c:order val="2"/>
          <c:tx>
            <c:v>2021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17%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B42-4DF8-A0E4-D7FE6FF098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42%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B42-4DF8-A0E4-D7FE6FF098F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13%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B42-4DF8-A0E4-D7FE6FF098F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B42-4DF8-A0E4-D7FE6FF098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'[2023 R&amp;D Review 1st year data (22-4-24).xlsx]Marks wise data'!$B$213:$E$213</c:f>
              <c:strCache>
                <c:ptCount val="4"/>
                <c:pt idx="0">
                  <c:v>Chemistry-Points</c:v>
                </c:pt>
                <c:pt idx="1">
                  <c:v>Physics-Points</c:v>
                </c:pt>
                <c:pt idx="2">
                  <c:v>Maths -Points</c:v>
                </c:pt>
                <c:pt idx="3">
                  <c:v>English-Points</c:v>
                </c:pt>
              </c:strCache>
            </c:strRef>
          </c:cat>
          <c:val>
            <c:numRef>
              <c:f>'[2023 R&amp;D Review 1st year data (22-4-24).xlsx]Marks wise data'!$B$216:$E$216</c:f>
              <c:numCache>
                <c:formatCode>General</c:formatCode>
                <c:ptCount val="4"/>
                <c:pt idx="0">
                  <c:v>17</c:v>
                </c:pt>
                <c:pt idx="1">
                  <c:v>42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B42-4DF8-A0E4-D7FE6FF098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1378224"/>
        <c:axId val="-1751382576"/>
      </c:barChart>
      <c:catAx>
        <c:axId val="-175137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751382576"/>
        <c:crosses val="autoZero"/>
        <c:auto val="1"/>
        <c:lblAlgn val="ctr"/>
        <c:lblOffset val="100"/>
        <c:noMultiLvlLbl val="0"/>
      </c:catAx>
      <c:valAx>
        <c:axId val="-1751382576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1378224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42867580441333725"/>
          <c:y val="7.1853972798854665E-2"/>
          <c:w val="0.53831107003066792"/>
          <c:h val="0.10325764746263377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/>
                      <a:t>81%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81A-4210-AACA-8D68F8D8DD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/>
                      <a:t>51.5%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81A-4210-AACA-8D68F8D8DD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/>
                      <a:t>26.4%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81A-4210-AACA-8D68F8D8DD2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/>
                      <a:t>13%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81A-4210-AACA-8D68F8D8DD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'[2023 R&amp;D Review 1st year data (22-4-24).xlsx]Marks wise data'!$V$215:$Y$215</c:f>
              <c:strCache>
                <c:ptCount val="4"/>
                <c:pt idx="0">
                  <c:v>Chemistry-Points</c:v>
                </c:pt>
                <c:pt idx="1">
                  <c:v>Physics-Points</c:v>
                </c:pt>
                <c:pt idx="2">
                  <c:v>Maths -Points</c:v>
                </c:pt>
                <c:pt idx="3">
                  <c:v>English-Points</c:v>
                </c:pt>
              </c:strCache>
            </c:strRef>
          </c:cat>
          <c:val>
            <c:numRef>
              <c:f>'[2023 R&amp;D Review 1st year data (22-4-24).xlsx]Marks wise data'!$V$216:$Y$216</c:f>
              <c:numCache>
                <c:formatCode>General</c:formatCode>
                <c:ptCount val="4"/>
                <c:pt idx="0">
                  <c:v>81</c:v>
                </c:pt>
                <c:pt idx="1">
                  <c:v>51.5</c:v>
                </c:pt>
                <c:pt idx="2">
                  <c:v>26.4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1A-4210-AACA-8D68F8D8DD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39172416"/>
        <c:axId val="-1739171872"/>
      </c:barChart>
      <c:catAx>
        <c:axId val="-173917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739171872"/>
        <c:crosses val="autoZero"/>
        <c:auto val="1"/>
        <c:lblAlgn val="ctr"/>
        <c:lblOffset val="100"/>
        <c:noMultiLvlLbl val="0"/>
      </c:catAx>
      <c:valAx>
        <c:axId val="-173917187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39172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N" sz="1800" b="1">
                <a:effectLst/>
              </a:rPr>
              <a:t>MCA-Patents</a:t>
            </a:r>
            <a:endParaRPr lang="en-IN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0808269867905851E-2"/>
          <c:y val="0.24344631652442331"/>
          <c:w val="0.87890172539907918"/>
          <c:h val="0.64101424577327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MCA!$P$37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MCA!$P$38:$P$41</c:f>
              <c:numCache>
                <c:formatCode>General</c:formatCode>
                <c:ptCount val="4"/>
                <c:pt idx="0">
                  <c:v>15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A-4554-AEC5-036B35A3FFFD}"/>
            </c:ext>
          </c:extLst>
        </c:ser>
        <c:ser>
          <c:idx val="1"/>
          <c:order val="1"/>
          <c:tx>
            <c:strRef>
              <c:f>MCA!$Q$37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MCA!$Q$38:$Q$41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9A-4554-AEC5-036B35A3FF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1373328"/>
        <c:axId val="-1751380944"/>
      </c:barChart>
      <c:catAx>
        <c:axId val="-175137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-1751380944"/>
        <c:crosses val="autoZero"/>
        <c:auto val="1"/>
        <c:lblAlgn val="ctr"/>
        <c:lblOffset val="100"/>
        <c:noMultiLvlLbl val="0"/>
      </c:catAx>
      <c:valAx>
        <c:axId val="-1751380944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-1751373328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7921819198829658"/>
          <c:y val="0.18677366308072502"/>
          <c:w val="0.62406049653629359"/>
          <c:h val="9.6439934711976316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dirty="0">
                <a:effectLst/>
              </a:rPr>
              <a:t>MCA-SCI</a:t>
            </a:r>
            <a:r>
              <a:rPr lang="en-IN" sz="1600" b="1" baseline="0" dirty="0">
                <a:effectLst/>
              </a:rPr>
              <a:t> </a:t>
            </a:r>
            <a:r>
              <a:rPr lang="en-IN" sz="1600" b="1" i="0" baseline="0" dirty="0">
                <a:effectLst/>
              </a:rPr>
              <a:t>equivalent  publications per faculty</a:t>
            </a:r>
            <a:endParaRPr lang="en-IN" sz="16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040046634818358E-2"/>
          <c:y val="0.24749801669566807"/>
          <c:w val="0.910984224261568"/>
          <c:h val="0.62932572549762178"/>
        </c:manualLayout>
      </c:layout>
      <c:barChart>
        <c:barDir val="col"/>
        <c:grouping val="clustered"/>
        <c:varyColors val="0"/>
        <c:ser>
          <c:idx val="1"/>
          <c:order val="0"/>
          <c:tx>
            <c:v>Professors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1857919735309198E-3"/>
                  <c:y val="2.59135442546203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43-49F4-9BC4-78A9E0C96963}"/>
                </c:ext>
              </c:extLst>
            </c:dLbl>
            <c:dLbl>
              <c:idx val="1"/>
              <c:layout>
                <c:manualLayout>
                  <c:x val="4.3715839470618396E-3"/>
                  <c:y val="3.62789619564685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43-49F4-9BC4-78A9E0C96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MCA!$P$8:$S$8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3-49F4-9BC4-78A9E0C96963}"/>
            </c:ext>
          </c:extLst>
        </c:ser>
        <c:ser>
          <c:idx val="2"/>
          <c:order val="1"/>
          <c:tx>
            <c:v>Associate Professors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MCA!$P$9:$S$9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43-49F4-9BC4-78A9E0C96963}"/>
            </c:ext>
          </c:extLst>
        </c:ser>
        <c:ser>
          <c:idx val="3"/>
          <c:order val="2"/>
          <c:tx>
            <c:v>Assistant Professors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6.557375920592759E-3"/>
                  <c:y val="3.62789619564685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43-49F4-9BC4-78A9E0C96963}"/>
                </c:ext>
              </c:extLst>
            </c:dLbl>
            <c:dLbl>
              <c:idx val="1"/>
              <c:layout>
                <c:manualLayout>
                  <c:x val="-4.3715839470618396E-3"/>
                  <c:y val="-3.6278961956468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43-49F4-9BC4-78A9E0C96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MCA!$P$10:$S$10</c:f>
              <c:numCache>
                <c:formatCode>General</c:formatCode>
                <c:ptCount val="4"/>
                <c:pt idx="0">
                  <c:v>0.5</c:v>
                </c:pt>
                <c:pt idx="1">
                  <c:v>1.1399999999999999</c:v>
                </c:pt>
                <c:pt idx="2">
                  <c:v>0.05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43-49F4-9BC4-78A9E0C96963}"/>
            </c:ext>
          </c:extLst>
        </c:ser>
        <c:ser>
          <c:idx val="4"/>
          <c:order val="3"/>
          <c:tx>
            <c:v>Publications per faculty</c:v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1857919735309198E-3"/>
                  <c:y val="3.62789619564685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43-49F4-9BC4-78A9E0C96963}"/>
                </c:ext>
              </c:extLst>
            </c:dLbl>
            <c:dLbl>
              <c:idx val="2"/>
              <c:layout>
                <c:manualLayout>
                  <c:x val="1.09289598676545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43-49F4-9BC4-78A9E0C96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MCA!$P$11:$S$11</c:f>
              <c:numCache>
                <c:formatCode>General</c:formatCode>
                <c:ptCount val="4"/>
                <c:pt idx="0">
                  <c:v>0.5</c:v>
                </c:pt>
                <c:pt idx="1">
                  <c:v>1.08</c:v>
                </c:pt>
                <c:pt idx="2">
                  <c:v>0.05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43-49F4-9BC4-78A9E0C969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1375504"/>
        <c:axId val="-1749769248"/>
      </c:barChart>
      <c:catAx>
        <c:axId val="-175137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49769248"/>
        <c:crosses val="autoZero"/>
        <c:auto val="1"/>
        <c:lblAlgn val="ctr"/>
        <c:lblOffset val="100"/>
        <c:noMultiLvlLbl val="0"/>
      </c:catAx>
      <c:valAx>
        <c:axId val="-1749769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1375504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4132100317180785"/>
          <c:y val="0.16502765199619993"/>
          <c:w val="0.31677753680520859"/>
          <c:h val="0.2747571623969539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N" sz="1800" b="1" i="0" baseline="0">
                <a:effectLst/>
              </a:rPr>
              <a:t>MCA - Scopus equivalent publications </a:t>
            </a:r>
            <a:endParaRPr lang="en-IN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9194106418515864E-2"/>
          <c:y val="0.22991400783766203"/>
          <c:w val="0.911134971764893"/>
          <c:h val="0.63546718353632636"/>
        </c:manualLayout>
      </c:layout>
      <c:barChart>
        <c:barDir val="col"/>
        <c:grouping val="clustered"/>
        <c:varyColors val="0"/>
        <c:ser>
          <c:idx val="0"/>
          <c:order val="0"/>
          <c:tx>
            <c:v>Per batch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MCA!$C$84:$C$87</c:f>
              <c:numCache>
                <c:formatCode>General</c:formatCode>
                <c:ptCount val="4"/>
                <c:pt idx="0">
                  <c:v>6.6000000000000003E-2</c:v>
                </c:pt>
                <c:pt idx="1">
                  <c:v>0.34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0-440F-8D67-F8104EEB0A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49770336"/>
        <c:axId val="-1749774144"/>
      </c:barChart>
      <c:catAx>
        <c:axId val="-174977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49774144"/>
        <c:crosses val="autoZero"/>
        <c:auto val="1"/>
        <c:lblAlgn val="ctr"/>
        <c:lblOffset val="100"/>
        <c:noMultiLvlLbl val="0"/>
      </c:catAx>
      <c:valAx>
        <c:axId val="-1749774144"/>
        <c:scaling>
          <c:orientation val="minMax"/>
          <c:max val="0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4977033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5568261353694421"/>
          <c:y val="0.49689957532775919"/>
          <c:w val="0.19886284100851029"/>
          <c:h val="0.10121134715765759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N" sz="1800" b="1">
                <a:effectLst/>
              </a:rPr>
              <a:t>MBA-Patents</a:t>
            </a:r>
            <a:endParaRPr lang="en-IN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812866353016183E-2"/>
          <c:y val="0.16549859927229749"/>
          <c:w val="0.87041296199201801"/>
          <c:h val="0.70372724413215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MBA!$P$37</c:f>
              <c:strCache>
                <c:ptCount val="1"/>
                <c:pt idx="0">
                  <c:v>Published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MBA!$P$38:$P$41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4-4C87-A6BE-A77E30AEE7AC}"/>
            </c:ext>
          </c:extLst>
        </c:ser>
        <c:ser>
          <c:idx val="1"/>
          <c:order val="1"/>
          <c:tx>
            <c:strRef>
              <c:f>MBA!$Q$37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MBA!$Q$38:$Q$41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4-4C87-A6BE-A77E30AEE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49773056"/>
        <c:axId val="-1749768704"/>
      </c:barChart>
      <c:catAx>
        <c:axId val="-174977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49768704"/>
        <c:crosses val="autoZero"/>
        <c:auto val="1"/>
        <c:lblAlgn val="ctr"/>
        <c:lblOffset val="100"/>
        <c:noMultiLvlLbl val="0"/>
      </c:catAx>
      <c:valAx>
        <c:axId val="-1749768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-1749773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19134817909956"/>
          <c:y val="0.20278230533870922"/>
          <c:w val="0.41517231561672618"/>
          <c:h val="0.1541060428424243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57174103237095E-2"/>
          <c:y val="0.28417573366552695"/>
          <c:w val="0.87952299440830761"/>
          <c:h val="0.56347303406368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'ME-New'!$P$37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'ME-New'!$P$38:$P$41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C-4898-A1BA-4F059F911C71}"/>
            </c:ext>
          </c:extLst>
        </c:ser>
        <c:ser>
          <c:idx val="1"/>
          <c:order val="1"/>
          <c:tx>
            <c:strRef>
              <c:f>'ME-New'!$Q$37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'ME-New'!$Q$38:$Q$41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3C-4898-A1BA-4F059F911C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7920432"/>
        <c:axId val="-1757915536"/>
      </c:barChart>
      <c:catAx>
        <c:axId val="-175792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7915536"/>
        <c:crosses val="autoZero"/>
        <c:auto val="1"/>
        <c:lblAlgn val="ctr"/>
        <c:lblOffset val="100"/>
        <c:noMultiLvlLbl val="0"/>
      </c:catAx>
      <c:valAx>
        <c:axId val="-1757915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792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909477347940201"/>
          <c:y val="0.28215859945124622"/>
          <c:w val="0.55363460002282316"/>
          <c:h val="0.1026195683872849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800" b="1" i="0" baseline="0" dirty="0">
                <a:effectLst/>
              </a:rPr>
              <a:t>MBA-SCI equivalent  publications per faculty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1387183959599986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576298215887571E-2"/>
          <c:y val="0.25510425780110818"/>
          <c:w val="0.93533456261005354"/>
          <c:h val="0.63345450355519373"/>
        </c:manualLayout>
      </c:layout>
      <c:barChart>
        <c:barDir val="col"/>
        <c:grouping val="clustered"/>
        <c:varyColors val="0"/>
        <c:ser>
          <c:idx val="0"/>
          <c:order val="0"/>
          <c:tx>
            <c:v>Professors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MBA!$P$8:$S$8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F-488A-8798-5C7B1D48173D}"/>
            </c:ext>
          </c:extLst>
        </c:ser>
        <c:ser>
          <c:idx val="1"/>
          <c:order val="1"/>
          <c:tx>
            <c:v>Associate Professors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MBA!$P$9:$S$9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1F-488A-8798-5C7B1D48173D}"/>
            </c:ext>
          </c:extLst>
        </c:ser>
        <c:ser>
          <c:idx val="2"/>
          <c:order val="2"/>
          <c:tx>
            <c:v>Assistant Professors</c:v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MBA!$P$10:$S$10</c:f>
              <c:numCache>
                <c:formatCode>General</c:formatCode>
                <c:ptCount val="4"/>
                <c:pt idx="0">
                  <c:v>0.37</c:v>
                </c:pt>
                <c:pt idx="1">
                  <c:v>0.83</c:v>
                </c:pt>
                <c:pt idx="2">
                  <c:v>0.78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1F-488A-8798-5C7B1D48173D}"/>
            </c:ext>
          </c:extLst>
        </c:ser>
        <c:ser>
          <c:idx val="3"/>
          <c:order val="3"/>
          <c:tx>
            <c:v>Publications per faculty 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1.6877637130801686E-2"/>
                  <c:y val="-4.327015452062860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1F-488A-8798-5C7B1D48173D}"/>
                </c:ext>
              </c:extLst>
            </c:dLbl>
            <c:dLbl>
              <c:idx val="2"/>
              <c:layout>
                <c:manualLayout>
                  <c:x val="1.0548523206751054E-2"/>
                  <c:y val="1.8881740093590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1F-488A-8798-5C7B1D4817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MBA!$P$11:$S$11</c:f>
              <c:numCache>
                <c:formatCode>General</c:formatCode>
                <c:ptCount val="4"/>
                <c:pt idx="0">
                  <c:v>0.3</c:v>
                </c:pt>
                <c:pt idx="1">
                  <c:v>0.65</c:v>
                </c:pt>
                <c:pt idx="2">
                  <c:v>0.63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1F-488A-8798-5C7B1D4817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49773600"/>
        <c:axId val="-1749777952"/>
      </c:barChart>
      <c:catAx>
        <c:axId val="-174977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49777952"/>
        <c:crosses val="autoZero"/>
        <c:auto val="1"/>
        <c:lblAlgn val="ctr"/>
        <c:lblOffset val="100"/>
        <c:noMultiLvlLbl val="0"/>
      </c:catAx>
      <c:valAx>
        <c:axId val="-1749777952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49773600"/>
        <c:crosses val="autoZero"/>
        <c:crossBetween val="between"/>
        <c:majorUnit val="0.2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4.877504236021131E-2"/>
          <c:y val="0.12393111881743812"/>
          <c:w val="0.94972773181833281"/>
          <c:h val="0.13877001074177733"/>
        </c:manualLayout>
      </c:layout>
      <c:overlay val="0"/>
      <c:txPr>
        <a:bodyPr/>
        <a:lstStyle/>
        <a:p>
          <a:pPr>
            <a:defRPr sz="14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baseline="0" dirty="0">
                <a:effectLst/>
              </a:rPr>
              <a:t>Overall performance of MCA in  </a:t>
            </a:r>
            <a:endParaRPr lang="en-IN" sz="1600" dirty="0">
              <a:effectLst/>
            </a:endParaRPr>
          </a:p>
          <a:p>
            <a:pPr>
              <a:defRPr sz="1600"/>
            </a:pPr>
            <a:r>
              <a:rPr lang="en-IN" sz="1600" b="1" i="0" baseline="0" dirty="0">
                <a:effectLst/>
              </a:rPr>
              <a:t>2023, 2022 &amp; 2021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20228137675972321"/>
          <c:y val="0.2696741657292838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78850328894075"/>
          <c:y val="0.26220921397983149"/>
          <c:w val="0.72100774440232007"/>
          <c:h val="0.608210733526730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C21-4FAE-B861-95DC967A03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'Marks wise data'!$N$214</c:f>
              <c:strCache>
                <c:ptCount val="1"/>
                <c:pt idx="0">
                  <c:v>MCA-Points</c:v>
                </c:pt>
              </c:strCache>
            </c:strRef>
          </c:cat>
          <c:val>
            <c:numRef>
              <c:f>'Marks wise data'!$N$215</c:f>
              <c:numCache>
                <c:formatCode>General</c:formatCode>
                <c:ptCount val="1"/>
                <c:pt idx="0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1-4FAE-B861-95DC967A0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axId val="-1749776320"/>
        <c:axId val="-1749768160"/>
      </c:barChart>
      <c:catAx>
        <c:axId val="-174977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1749768160"/>
        <c:crosses val="autoZero"/>
        <c:auto val="1"/>
        <c:lblAlgn val="ctr"/>
        <c:lblOffset val="100"/>
        <c:noMultiLvlLbl val="0"/>
      </c:catAx>
      <c:valAx>
        <c:axId val="-174976816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49776320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7865910575219"/>
          <c:y val="0.2030396625292504"/>
          <c:w val="0.80409845197452057"/>
          <c:h val="0.624689644873854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E81D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7DD-4572-93BF-C1D99F16B26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7DD-4572-93BF-C1D99F16B2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7DD-4572-93BF-C1D99F16B2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</a:defRPr>
                    </a:pPr>
                    <a:r>
                      <a:rPr lang="en-US" sz="1600" dirty="0"/>
                      <a:t>44 %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7DD-4572-93BF-C1D99F16B2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3">
                            <a:lumMod val="50000"/>
                          </a:schemeClr>
                        </a:solidFill>
                      </a:defRPr>
                    </a:pPr>
                    <a:r>
                      <a: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10 %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7DD-4572-93BF-C1D99F16B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3856B8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'Marks wise data'!$B$213:$D$213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'Marks wise data'!$B$214:$D$214</c:f>
              <c:numCache>
                <c:formatCode>General</c:formatCode>
                <c:ptCount val="3"/>
                <c:pt idx="0">
                  <c:v>42</c:v>
                </c:pt>
                <c:pt idx="1">
                  <c:v>44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DD-4572-93BF-C1D99F16B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9778496"/>
        <c:axId val="-1749769792"/>
      </c:barChart>
      <c:catAx>
        <c:axId val="-174977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1749769792"/>
        <c:crosses val="autoZero"/>
        <c:auto val="1"/>
        <c:lblAlgn val="ctr"/>
        <c:lblOffset val="100"/>
        <c:noMultiLvlLbl val="0"/>
      </c:catAx>
      <c:valAx>
        <c:axId val="-174976979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49778496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N"/>
              <a:t>MBA</a:t>
            </a:r>
          </a:p>
        </c:rich>
      </c:tx>
      <c:layout>
        <c:manualLayout>
          <c:xMode val="edge"/>
          <c:yMode val="edge"/>
          <c:x val="0.46065692509590156"/>
          <c:y val="0.2758620689655172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77C-4AFB-AC97-947480F7A6E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77C-4AFB-AC97-947480F7A6E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20.67 %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77C-4AFB-AC97-947480F7A6E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600" b="1" i="0">
                        <a:solidFill>
                          <a:srgbClr val="0070C0"/>
                        </a:solidFill>
                      </a:defRPr>
                    </a:pPr>
                    <a:r>
                      <a:rPr lang="en-US" sz="1600" dirty="0"/>
                      <a:t>24.6 %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7C-4AFB-AC97-947480F7A6E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600" b="1" i="0">
                        <a:solidFill>
                          <a:srgbClr val="C00000"/>
                        </a:solidFill>
                      </a:defRPr>
                    </a:pPr>
                    <a:r>
                      <a:rPr lang="en-US" sz="1600" dirty="0"/>
                      <a:t>20.9 %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77C-4AFB-AC97-947480F7A6E3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600" b="1" i="0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6A8-4B3A-9321-BF77FB7971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2023</c:v>
              </c:pt>
              <c:pt idx="1">
                <c:v>2022</c:v>
              </c:pt>
              <c:pt idx="2">
                <c:v>2021</c:v>
              </c:pt>
            </c:numLit>
          </c:cat>
          <c:val>
            <c:numRef>
              <c:f>'Marks wise data'!$B$214:$D$214</c:f>
              <c:numCache>
                <c:formatCode>General</c:formatCode>
                <c:ptCount val="3"/>
                <c:pt idx="0">
                  <c:v>20.5</c:v>
                </c:pt>
                <c:pt idx="1">
                  <c:v>24.6</c:v>
                </c:pt>
                <c:pt idx="2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7C-4AFB-AC97-947480F7A6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49782304"/>
        <c:axId val="-1749775232"/>
      </c:barChart>
      <c:catAx>
        <c:axId val="-174978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1749775232"/>
        <c:crosses val="autoZero"/>
        <c:auto val="1"/>
        <c:lblAlgn val="ctr"/>
        <c:lblOffset val="100"/>
        <c:noMultiLvlLbl val="0"/>
      </c:catAx>
      <c:valAx>
        <c:axId val="-17497752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49782304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 b="1" i="0" baseline="0" dirty="0">
                <a:effectLst/>
              </a:rPr>
              <a:t>Overall performance of MBA in  </a:t>
            </a:r>
            <a:endParaRPr lang="en-IN" sz="1600" dirty="0">
              <a:effectLst/>
            </a:endParaRPr>
          </a:p>
          <a:p>
            <a:pPr>
              <a:defRPr sz="1600"/>
            </a:pPr>
            <a:r>
              <a:rPr lang="en-IN" sz="1600" b="1" i="0" baseline="0" dirty="0">
                <a:effectLst/>
              </a:rPr>
              <a:t>2023, 2022 &amp; 2021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20646709860268744"/>
          <c:y val="0.378378378378378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42891432620237"/>
          <c:y val="0.37850251826629777"/>
          <c:w val="0.85849871493947549"/>
          <c:h val="0.48290842023125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'Marks wise data'!$V$214</c:f>
              <c:strCache>
                <c:ptCount val="1"/>
                <c:pt idx="0">
                  <c:v>MBA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31A-449D-AD8C-904AFD6346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MBA</c:v>
              </c:pt>
            </c:strLit>
          </c:cat>
          <c:val>
            <c:numRef>
              <c:f>'Marks wise data'!$V$215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1A-449D-AD8C-904AFD634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axId val="-1749771968"/>
        <c:axId val="-1749771424"/>
      </c:barChart>
      <c:catAx>
        <c:axId val="-174977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1749771424"/>
        <c:crosses val="autoZero"/>
        <c:auto val="1"/>
        <c:lblAlgn val="ctr"/>
        <c:lblOffset val="100"/>
        <c:noMultiLvlLbl val="0"/>
      </c:catAx>
      <c:valAx>
        <c:axId val="-174977142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49771968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48919569985255E-2"/>
          <c:y val="0.23503158600898194"/>
          <c:w val="0.93577194117858553"/>
          <c:h val="0.64570028647634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'ME-New'!$O$8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73324264390734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A0-4C85-8823-5A4BA6DE84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'ME-New'!$P$8:$S$8</c:f>
              <c:numCache>
                <c:formatCode>General</c:formatCode>
                <c:ptCount val="4"/>
                <c:pt idx="0">
                  <c:v>0.78</c:v>
                </c:pt>
                <c:pt idx="1">
                  <c:v>0.47</c:v>
                </c:pt>
                <c:pt idx="2">
                  <c:v>0.56000000000000005</c:v>
                </c:pt>
                <c:pt idx="3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A0-4C85-8823-5A4BA6DE84A3}"/>
            </c:ext>
          </c:extLst>
        </c:ser>
        <c:ser>
          <c:idx val="1"/>
          <c:order val="1"/>
          <c:tx>
            <c:strRef>
              <c:f>'ME-New'!$O$9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2.010717599779486E-3"/>
                  <c:y val="1.89329705756293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A0-4C85-8823-5A4BA6DE84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'ME-New'!$P$9:$S$9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0.1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A0-4C85-8823-5A4BA6DE84A3}"/>
            </c:ext>
          </c:extLst>
        </c:ser>
        <c:ser>
          <c:idx val="2"/>
          <c:order val="2"/>
          <c:tx>
            <c:strRef>
              <c:f>'ME-New'!$O$10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0321527993384581E-3"/>
                  <c:y val="1.89329705756293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A0-4C85-8823-5A4BA6DE84A3}"/>
                </c:ext>
              </c:extLst>
            </c:dLbl>
            <c:dLbl>
              <c:idx val="1"/>
              <c:layout>
                <c:manualLayout>
                  <c:x val="1.159192128884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43-4D40-A820-2BC18EE9F028}"/>
                </c:ext>
              </c:extLst>
            </c:dLbl>
            <c:dLbl>
              <c:idx val="2"/>
              <c:layout>
                <c:manualLayout>
                  <c:x val="0"/>
                  <c:y val="2.03873532913214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A0-4C85-8823-5A4BA6DE84A3}"/>
                </c:ext>
              </c:extLst>
            </c:dLbl>
            <c:dLbl>
              <c:idx val="3"/>
              <c:layout>
                <c:manualLayout>
                  <c:x val="1.3910305546615679E-2"/>
                  <c:y val="-5.01827521485725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43-4D40-A820-2BC18EE9F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'ME-New'!$P$10:$S$10</c:f>
              <c:numCache>
                <c:formatCode>General</c:formatCode>
                <c:ptCount val="4"/>
                <c:pt idx="0">
                  <c:v>0.57999999999999996</c:v>
                </c:pt>
                <c:pt idx="1">
                  <c:v>0.35</c:v>
                </c:pt>
                <c:pt idx="2">
                  <c:v>0.24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A0-4C85-8823-5A4BA6DE84A3}"/>
            </c:ext>
          </c:extLst>
        </c:ser>
        <c:ser>
          <c:idx val="3"/>
          <c:order val="3"/>
          <c:tx>
            <c:strRef>
              <c:f>'ME-New'!$O$11</c:f>
              <c:strCache>
                <c:ptCount val="1"/>
                <c:pt idx="0">
                  <c:v>Publications per faculty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2117893597574309E-2"/>
                  <c:y val="4.73324264390734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A0-4C85-8823-5A4BA6DE84A3}"/>
                </c:ext>
              </c:extLst>
            </c:dLbl>
            <c:dLbl>
              <c:idx val="1"/>
              <c:layout>
                <c:manualLayout>
                  <c:x val="9.2735370310771201E-3"/>
                  <c:y val="-4.01462017188580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43-4D40-A820-2BC18EE9F028}"/>
                </c:ext>
              </c:extLst>
            </c:dLbl>
            <c:dLbl>
              <c:idx val="2"/>
              <c:layout>
                <c:manualLayout>
                  <c:x val="7.3405880510724705E-17"/>
                  <c:y val="-2.44648239495856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A0-4C85-8823-5A4BA6DE84A3}"/>
                </c:ext>
              </c:extLst>
            </c:dLbl>
            <c:dLbl>
              <c:idx val="3"/>
              <c:layout>
                <c:manualLayout>
                  <c:x val="0"/>
                  <c:y val="-5.01827521485725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43-4D40-A820-2BC18EE9F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'ME-New'!$P$11:$S$11</c:f>
              <c:numCache>
                <c:formatCode>General</c:formatCode>
                <c:ptCount val="4"/>
                <c:pt idx="0">
                  <c:v>0.61</c:v>
                </c:pt>
                <c:pt idx="1">
                  <c:v>0.43</c:v>
                </c:pt>
                <c:pt idx="2">
                  <c:v>0.27500000000000002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A0-4C85-8823-5A4BA6DE84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7912816"/>
        <c:axId val="-1757927504"/>
      </c:barChart>
      <c:catAx>
        <c:axId val="-175791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7927504"/>
        <c:crosses val="autoZero"/>
        <c:auto val="1"/>
        <c:lblAlgn val="ctr"/>
        <c:lblOffset val="100"/>
        <c:noMultiLvlLbl val="0"/>
      </c:catAx>
      <c:valAx>
        <c:axId val="-1757927504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791281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19251926059614566"/>
          <c:y val="0.15782444145073196"/>
          <c:w val="0.70651399825021877"/>
          <c:h val="0.1693679739207744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ME-Funding Research Projects </a:t>
            </a:r>
            <a:endParaRPr lang="en-IN" sz="1400">
              <a:effectLst/>
            </a:endParaRPr>
          </a:p>
        </c:rich>
      </c:tx>
      <c:layout>
        <c:manualLayout>
          <c:xMode val="edge"/>
          <c:yMode val="edge"/>
          <c:x val="0.26675769217407413"/>
          <c:y val="3.33269041274189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1492782152231E-2"/>
          <c:y val="0.21332203266258384"/>
          <c:w val="0.88785072178477686"/>
          <c:h val="0.64504325522836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'ME-New'!$P$64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'ME-New'!$P$65:$P$68</c:f>
              <c:numCache>
                <c:formatCode>General</c:formatCode>
                <c:ptCount val="4"/>
                <c:pt idx="0">
                  <c:v>49.98</c:v>
                </c:pt>
                <c:pt idx="1">
                  <c:v>10.5</c:v>
                </c:pt>
                <c:pt idx="2">
                  <c:v>18.3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8-41C0-8813-85E626FC3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7924784"/>
        <c:axId val="-1757917712"/>
      </c:barChart>
      <c:catAx>
        <c:axId val="-175792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7917712"/>
        <c:crosses val="autoZero"/>
        <c:auto val="1"/>
        <c:lblAlgn val="ctr"/>
        <c:lblOffset val="100"/>
        <c:noMultiLvlLbl val="0"/>
      </c:catAx>
      <c:valAx>
        <c:axId val="-1757917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792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044473607465731"/>
          <c:y val="0.39190015562025282"/>
          <c:w val="0.47937007874015747"/>
          <c:h val="9.4923811606882458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IN" sz="1400" b="1" i="0" baseline="0" dirty="0">
                <a:effectLst/>
              </a:rPr>
              <a:t>ME-SCI Equivalent Publications per faculty-</a:t>
            </a:r>
          </a:p>
          <a:p>
            <a:pPr>
              <a:defRPr sz="1400"/>
            </a:pPr>
            <a:r>
              <a:rPr lang="en-IN" sz="1400" b="1" i="0" baseline="0" dirty="0">
                <a:effectLst/>
              </a:rPr>
              <a:t> (only Faculty)</a:t>
            </a:r>
            <a:endParaRPr lang="en-IN" sz="1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574215502170116E-2"/>
          <c:y val="0.16714129483814524"/>
          <c:w val="0.93442578449782987"/>
          <c:h val="0.66727179935841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'[2023 R&amp;D Review Engg data(11-3-24).xlsx]ME-New'!$C$113</c:f>
              <c:strCache>
                <c:ptCount val="1"/>
                <c:pt idx="0">
                  <c:v>Professor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2.2241905238100032E-2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78-4806-9287-3441D06B9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'[2023 R&amp;D Review Engg data(11-3-24).xlsx]ME-New'!$C$114:$C$117</c:f>
              <c:numCache>
                <c:formatCode>General</c:formatCode>
                <c:ptCount val="4"/>
                <c:pt idx="0">
                  <c:v>0.8</c:v>
                </c:pt>
                <c:pt idx="1">
                  <c:v>0.4</c:v>
                </c:pt>
                <c:pt idx="2">
                  <c:v>0.5</c:v>
                </c:pt>
                <c:pt idx="3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E-4C5E-B7BF-ED858FF92674}"/>
            </c:ext>
          </c:extLst>
        </c:ser>
        <c:ser>
          <c:idx val="1"/>
          <c:order val="1"/>
          <c:tx>
            <c:strRef>
              <c:f>'[2023 R&amp;D Review Engg data(11-3-24).xlsx]ME-New'!$D$113</c:f>
              <c:strCache>
                <c:ptCount val="1"/>
                <c:pt idx="0">
                  <c:v>Associate Professor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-1.019408880447875E-16"/>
                  <c:y val="-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AE-4C5E-B7BF-ED858FF92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'[2023 R&amp;D Review Engg data(11-3-24).xlsx]ME-New'!$D$114:$D$117</c:f>
              <c:numCache>
                <c:formatCode>General</c:formatCode>
                <c:ptCount val="4"/>
                <c:pt idx="0">
                  <c:v>0.5</c:v>
                </c:pt>
                <c:pt idx="1">
                  <c:v>0.9</c:v>
                </c:pt>
                <c:pt idx="2">
                  <c:v>0.2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AE-4C5E-B7BF-ED858FF92674}"/>
            </c:ext>
          </c:extLst>
        </c:ser>
        <c:ser>
          <c:idx val="2"/>
          <c:order val="2"/>
          <c:tx>
            <c:strRef>
              <c:f>'[2023 R&amp;D Review Engg data(11-3-24).xlsx]ME-New'!$E$113</c:f>
              <c:strCache>
                <c:ptCount val="1"/>
                <c:pt idx="0">
                  <c:v>Assistant  Professor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900971857422383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AE-4C5E-B7BF-ED858FF92674}"/>
                </c:ext>
              </c:extLst>
            </c:dLbl>
            <c:dLbl>
              <c:idx val="1"/>
              <c:layout>
                <c:manualLayout>
                  <c:x val="1.946166708333753E-2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AE-4C5E-B7BF-ED858FF92674}"/>
                </c:ext>
              </c:extLst>
            </c:dLbl>
            <c:dLbl>
              <c:idx val="2"/>
              <c:layout>
                <c:manualLayout>
                  <c:x val="8.340714464287512E-3"/>
                  <c:y val="1.38888888888888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AE-4C5E-B7BF-ED858FF92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'[2023 R&amp;D Review Engg data(11-3-24).xlsx]ME-New'!$E$114:$E$117</c:f>
              <c:numCache>
                <c:formatCode>General</c:formatCode>
                <c:ptCount val="4"/>
                <c:pt idx="0">
                  <c:v>0.54</c:v>
                </c:pt>
                <c:pt idx="1">
                  <c:v>0.31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AE-4C5E-B7BF-ED858FF92674}"/>
            </c:ext>
          </c:extLst>
        </c:ser>
        <c:ser>
          <c:idx val="3"/>
          <c:order val="3"/>
          <c:tx>
            <c:strRef>
              <c:f>'[2023 R&amp;D Review Engg data(11-3-24).xlsx]ME-New'!$F$113</c:f>
              <c:strCache>
                <c:ptCount val="1"/>
                <c:pt idx="0">
                  <c:v>Per Faculty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20952619050016E-2"/>
                  <c:y val="-3.24074074074074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AE-4C5E-B7BF-ED858FF92674}"/>
                </c:ext>
              </c:extLst>
            </c:dLbl>
            <c:dLbl>
              <c:idx val="1"/>
              <c:layout>
                <c:manualLayout>
                  <c:x val="-8.340714464287512E-3"/>
                  <c:y val="-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AE-4C5E-B7BF-ED858FF92674}"/>
                </c:ext>
              </c:extLst>
            </c:dLbl>
            <c:dLbl>
              <c:idx val="2"/>
              <c:layout>
                <c:manualLayout>
                  <c:x val="5.560476309525008E-3"/>
                  <c:y val="-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AE-4C5E-B7BF-ED858FF92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'[2023 R&amp;D Review Engg data(11-3-24).xlsx]ME-New'!$F$114:$F$117</c:f>
              <c:numCache>
                <c:formatCode>General</c:formatCode>
                <c:ptCount val="4"/>
                <c:pt idx="0">
                  <c:v>0.57999999999999996</c:v>
                </c:pt>
                <c:pt idx="1">
                  <c:v>0.37</c:v>
                </c:pt>
                <c:pt idx="2">
                  <c:v>0.24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AE-4C5E-B7BF-ED858FF926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7926416"/>
        <c:axId val="-1757925872"/>
      </c:barChart>
      <c:catAx>
        <c:axId val="-175792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7925872"/>
        <c:crosses val="autoZero"/>
        <c:auto val="1"/>
        <c:lblAlgn val="ctr"/>
        <c:lblOffset val="100"/>
        <c:noMultiLvlLbl val="0"/>
      </c:catAx>
      <c:valAx>
        <c:axId val="-1757925872"/>
        <c:scaling>
          <c:orientation val="minMax"/>
          <c:max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792641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16783355205599301"/>
          <c:y val="0.22365339749198018"/>
          <c:w val="0.76827755905511808"/>
          <c:h val="0.1543132108486439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EEE-Funding Research Projects </a:t>
            </a:r>
            <a:endParaRPr lang="en-IN" sz="140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058617672790901E-2"/>
          <c:y val="0.25653203071838243"/>
          <c:w val="0.86921059121583755"/>
          <c:h val="0.60681690650737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'EEE-New'!$P$63</c:f>
              <c:strCache>
                <c:ptCount val="1"/>
                <c:pt idx="0">
                  <c:v>Amount in Lakhs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2023</c:v>
              </c:pt>
              <c:pt idx="1">
                <c:v>2022</c:v>
              </c:pt>
              <c:pt idx="2">
                <c:v>2021</c:v>
              </c:pt>
              <c:pt idx="3">
                <c:v>2020</c:v>
              </c:pt>
            </c:numLit>
          </c:cat>
          <c:val>
            <c:numRef>
              <c:f>'EEE-New'!$P$64:$P$67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0.17699999999999999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3-40E6-86E3-E4F1AB9509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7922608"/>
        <c:axId val="-1757924240"/>
      </c:barChart>
      <c:catAx>
        <c:axId val="-175792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757924240"/>
        <c:crosses val="autoZero"/>
        <c:auto val="1"/>
        <c:lblAlgn val="ctr"/>
        <c:lblOffset val="100"/>
        <c:noMultiLvlLbl val="0"/>
      </c:catAx>
      <c:valAx>
        <c:axId val="-1757924240"/>
        <c:scaling>
          <c:orientation val="minMax"/>
          <c:max val="0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75792260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790021023077098"/>
          <c:y val="0.28747321686480504"/>
          <c:w val="0.46635287255759694"/>
          <c:h val="9.4923811606882458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0.34028</cdr:x>
      <cdr:y>0.01157</cdr:y>
    </cdr:from>
    <cdr:to>
      <cdr:x>0.65128</cdr:x>
      <cdr:y>0.16244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55750" y="31750"/>
          <a:ext cx="1421890" cy="413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/>
            <a:t>CE-Patents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0.01852</cdr:y>
    </cdr:from>
    <cdr:to>
      <cdr:x>1</cdr:x>
      <cdr:y>0.13792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6664273" cy="327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>
              <a:solidFill>
                <a:schemeClr val="tx1"/>
              </a:solidFill>
            </a:rPr>
            <a:t>IT -SCI equivalent  publications (both faculty &amp; students) per faculty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0.34236</cdr:x>
      <cdr:y>0.01852</cdr:y>
    </cdr:from>
    <cdr:to>
      <cdr:x>0.65277</cdr:x>
      <cdr:y>0.14694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5275" y="50800"/>
          <a:ext cx="1419207" cy="352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600" b="1"/>
            <a:t>EIE-Patents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0.01939</cdr:y>
    </cdr:from>
    <cdr:to>
      <cdr:x>1</cdr:x>
      <cdr:y>0.14103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7623"/>
          <a:ext cx="5972176" cy="361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600" b="1" dirty="0">
              <a:solidFill>
                <a:schemeClr val="tx1"/>
              </a:solidFill>
            </a:rPr>
            <a:t>EIE -SCI equivalent  publications (both faculty &amp; students) per faculty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0.77536</cdr:x>
      <cdr:y>0.8931</cdr:y>
    </cdr:from>
    <cdr:to>
      <cdr:x>0.82188</cdr:x>
      <cdr:y>0.96729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8153400" y="3334651"/>
          <a:ext cx="489185" cy="2770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200" b="1" dirty="0">
              <a:solidFill>
                <a:srgbClr val="FF0000"/>
              </a:solidFill>
            </a:rPr>
            <a:t>17 %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0.34216</cdr:x>
      <cdr:y>0</cdr:y>
    </cdr:from>
    <cdr:to>
      <cdr:x>0.62382</cdr:x>
      <cdr:y>0.1375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4050" y="0"/>
          <a:ext cx="1419207" cy="314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IN" sz="2000" b="1" dirty="0"/>
            <a:t>Physics</a:t>
          </a:r>
          <a:r>
            <a:rPr lang="en-IN" sz="2000" b="1" baseline="0" dirty="0"/>
            <a:t> </a:t>
          </a:r>
          <a:r>
            <a:rPr lang="en-IN" sz="2000" b="1" dirty="0"/>
            <a:t>-Patents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0.44828</cdr:x>
      <cdr:y>0.024</cdr:y>
    </cdr:from>
    <cdr:to>
      <cdr:x>0.59875</cdr:x>
      <cdr:y>0.096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24150" y="85725"/>
          <a:ext cx="9144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/>
        </a:p>
      </cdr:txBody>
    </cdr:sp>
  </cdr:relSizeAnchor>
  <cdr:relSizeAnchor xmlns:cdr="http://schemas.openxmlformats.org/drawingml/2006/chartDrawing">
    <cdr:from>
      <cdr:x>0.02052</cdr:x>
      <cdr:y>0.01824</cdr:y>
    </cdr:from>
    <cdr:to>
      <cdr:x>0.98958</cdr:x>
      <cdr:y>0.10518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2521" y="60877"/>
          <a:ext cx="6257337" cy="290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IN" sz="1800" b="1" dirty="0"/>
            <a:t>Physics-SCI</a:t>
          </a:r>
          <a:r>
            <a:rPr lang="en-IN" sz="1800" b="1" baseline="0" dirty="0"/>
            <a:t> equivalent </a:t>
          </a:r>
          <a:r>
            <a:rPr lang="en-IN" sz="1800" b="1" dirty="0"/>
            <a:t> publications -per faculty</a:t>
          </a:r>
          <a:endParaRPr lang="en-IN" sz="1800" dirty="0"/>
        </a:p>
        <a:p xmlns:a="http://schemas.openxmlformats.org/drawingml/2006/main">
          <a:pPr algn="ctr"/>
          <a:endParaRPr lang="en-IN" sz="18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0.28623</cdr:x>
      <cdr:y>0</cdr:y>
    </cdr:from>
    <cdr:to>
      <cdr:x>0.77692</cdr:x>
      <cdr:y>0.13817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44586" y="0"/>
          <a:ext cx="2133599" cy="35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IN" sz="2000" b="1" dirty="0"/>
            <a:t>Mathematics</a:t>
          </a:r>
          <a:r>
            <a:rPr lang="en-IN" sz="2000" b="1" baseline="0" dirty="0"/>
            <a:t> </a:t>
          </a:r>
          <a:r>
            <a:rPr lang="en-IN" sz="2000" b="1" dirty="0"/>
            <a:t>-Patents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0.29233</cdr:x>
      <cdr:y>0.11353</cdr:y>
    </cdr:from>
    <cdr:to>
      <cdr:x>0.48948</cdr:x>
      <cdr:y>0.18582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638300" y="322037"/>
          <a:ext cx="1104887" cy="20506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200" b="1" i="1" dirty="0">
              <a:solidFill>
                <a:srgbClr val="FF0000"/>
              </a:solidFill>
            </a:rPr>
            <a:t>No Professors</a:t>
          </a:r>
        </a:p>
      </cdr:txBody>
    </cdr:sp>
  </cdr:relSizeAnchor>
  <cdr:relSizeAnchor xmlns:cdr="http://schemas.openxmlformats.org/drawingml/2006/chartDrawing">
    <cdr:from>
      <cdr:x>0.45305</cdr:x>
      <cdr:y>0.08666</cdr:y>
    </cdr:from>
    <cdr:to>
      <cdr:x>0.60352</cdr:x>
      <cdr:y>0.15866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39023" y="245837"/>
          <a:ext cx="843279" cy="204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/>
        </a:p>
      </cdr:txBody>
    </cdr:sp>
  </cdr:relSizeAnchor>
  <cdr:relSizeAnchor xmlns:cdr="http://schemas.openxmlformats.org/drawingml/2006/chartDrawing">
    <cdr:from>
      <cdr:x>0.15674</cdr:x>
      <cdr:y>0</cdr:y>
    </cdr:from>
    <cdr:to>
      <cdr:x>0.83072</cdr:x>
      <cdr:y>0.11842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77909" y="0"/>
          <a:ext cx="4634993" cy="425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IN" sz="1400" b="1" dirty="0"/>
            <a:t>Mathematics</a:t>
          </a:r>
          <a:r>
            <a:rPr lang="en-IN" sz="1400" b="1" baseline="0" dirty="0"/>
            <a:t> </a:t>
          </a:r>
          <a:r>
            <a:rPr lang="en-IN" sz="1400" b="1" dirty="0"/>
            <a:t>-SCI</a:t>
          </a:r>
          <a:r>
            <a:rPr lang="en-IN" sz="1400" b="1" baseline="0" dirty="0"/>
            <a:t> equivalent </a:t>
          </a:r>
          <a:r>
            <a:rPr lang="en-IN" sz="1400" b="1" dirty="0"/>
            <a:t> publications category wise per faculty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0.44828</cdr:x>
      <cdr:y>0.024</cdr:y>
    </cdr:from>
    <cdr:to>
      <cdr:x>0.59875</cdr:x>
      <cdr:y>0.096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24150" y="85725"/>
          <a:ext cx="9144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/>
        </a:p>
      </cdr:txBody>
    </cdr:sp>
  </cdr:relSizeAnchor>
  <cdr:relSizeAnchor xmlns:cdr="http://schemas.openxmlformats.org/drawingml/2006/chartDrawing">
    <cdr:from>
      <cdr:x>0.00739</cdr:x>
      <cdr:y>0.01415</cdr:y>
    </cdr:from>
    <cdr:to>
      <cdr:x>0.97645</cdr:x>
      <cdr:y>0.13257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800" y="50800"/>
          <a:ext cx="6664324" cy="425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600" b="1" dirty="0"/>
            <a:t>English</a:t>
          </a:r>
          <a:r>
            <a:rPr lang="en-IN" sz="1600" b="1" baseline="0" dirty="0"/>
            <a:t> </a:t>
          </a:r>
          <a:r>
            <a:rPr lang="en-IN" sz="1600" b="1" dirty="0"/>
            <a:t>-SCI</a:t>
          </a:r>
          <a:r>
            <a:rPr lang="en-IN" sz="1600" b="1" baseline="0" dirty="0"/>
            <a:t> equivalent </a:t>
          </a:r>
          <a:r>
            <a:rPr lang="en-IN" sz="1600" b="1" dirty="0"/>
            <a:t> publications per faculty</a:t>
          </a:r>
        </a:p>
      </cdr:txBody>
    </cdr:sp>
  </cdr:relSizeAnchor>
  <cdr:relSizeAnchor xmlns:cdr="http://schemas.openxmlformats.org/drawingml/2006/chartDrawing">
    <cdr:from>
      <cdr:x>0.69364</cdr:x>
      <cdr:y>0.14564</cdr:y>
    </cdr:from>
    <cdr:to>
      <cdr:x>0.87746</cdr:x>
      <cdr:y>0.2355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313184" y="415670"/>
          <a:ext cx="1143030" cy="256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200" b="1" i="1" dirty="0">
              <a:solidFill>
                <a:srgbClr val="FF0000"/>
              </a:solidFill>
            </a:rPr>
            <a:t>No </a:t>
          </a:r>
          <a:r>
            <a:rPr lang="en-IN" sz="1200" b="1" i="1" dirty="0" err="1">
              <a:solidFill>
                <a:srgbClr val="FF0000"/>
              </a:solidFill>
            </a:rPr>
            <a:t>Associ</a:t>
          </a:r>
          <a:r>
            <a:rPr lang="en-IN" sz="1200" b="1" i="1" dirty="0">
              <a:solidFill>
                <a:srgbClr val="FF0000"/>
              </a:solidFill>
            </a:rPr>
            <a:t>. Prof</a:t>
          </a:r>
          <a:endParaRPr lang="en-IN" sz="1200" b="1" dirty="0">
            <a:solidFill>
              <a:srgbClr val="FF0000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0.34216</cdr:x>
      <cdr:y>0</cdr:y>
    </cdr:from>
    <cdr:to>
      <cdr:x>0.62382</cdr:x>
      <cdr:y>0.15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4050" y="0"/>
          <a:ext cx="1419207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IN" sz="2000" b="1"/>
            <a:t>English</a:t>
          </a:r>
          <a:r>
            <a:rPr lang="en-IN" sz="2000" b="1" baseline="0"/>
            <a:t> </a:t>
          </a:r>
          <a:r>
            <a:rPr lang="en-IN" sz="2000" b="1"/>
            <a:t>-Patents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0.00936</cdr:x>
      <cdr:y>0.01325</cdr:y>
    </cdr:from>
    <cdr:to>
      <cdr:x>0.99617</cdr:x>
      <cdr:y>0.16362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2784" y="32657"/>
          <a:ext cx="5562600" cy="370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>
              <a:solidFill>
                <a:schemeClr val="tx1"/>
              </a:solidFill>
            </a:rPr>
            <a:t>CE-SCI equivalent  publications (both faculty &amp; students) per faculty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0.36957</cdr:x>
      <cdr:y>4.66389E-7</cdr:y>
    </cdr:from>
    <cdr:to>
      <cdr:x>0.68174</cdr:x>
      <cdr:y>0.14297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95400" y="1"/>
          <a:ext cx="1094219" cy="306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600" b="1" dirty="0"/>
            <a:t>ME-Patents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0.01852</cdr:y>
    </cdr:from>
    <cdr:to>
      <cdr:x>1</cdr:x>
      <cdr:y>0.16495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1329"/>
          <a:ext cx="6238876" cy="405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>
              <a:solidFill>
                <a:schemeClr val="tx1"/>
              </a:solidFill>
            </a:rPr>
            <a:t>ME-SCI equivalent  publications (both faculty &amp; students) per faculty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0.38298</cdr:x>
      <cdr:y>0</cdr:y>
    </cdr:from>
    <cdr:to>
      <cdr:x>0.69339</cdr:x>
      <cdr:y>0.12842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0"/>
          <a:ext cx="1111703" cy="273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/>
            <a:t>EEE-Patents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0.00879</cdr:x>
      <cdr:y>0.01839</cdr:y>
    </cdr:from>
    <cdr:to>
      <cdr:x>0.96925</cdr:x>
      <cdr:y>0.13455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5553075" cy="320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>
              <a:solidFill>
                <a:schemeClr val="tx1"/>
              </a:solidFill>
            </a:rPr>
            <a:t>EEE-SCI equivalent  publications (both faculty &amp; students) per faculty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0.45003</cdr:x>
      <cdr:y>0</cdr:y>
    </cdr:from>
    <cdr:to>
      <cdr:x>0.76044</cdr:x>
      <cdr:y>0.1169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7436" y="0"/>
          <a:ext cx="1088049" cy="231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/>
            <a:t>ECE-Patents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0.01802</cdr:y>
    </cdr:from>
    <cdr:to>
      <cdr:x>1</cdr:x>
      <cdr:y>0.13339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5495924" cy="325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600" b="1" dirty="0">
              <a:solidFill>
                <a:schemeClr val="tx1"/>
              </a:solidFill>
            </a:rPr>
            <a:t>ECE-SCI equivalent  publications (both faculty &amp; students) per faculty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0.37569</cdr:x>
      <cdr:y>0.00463</cdr:y>
    </cdr:from>
    <cdr:to>
      <cdr:x>0.68611</cdr:x>
      <cdr:y>0.1369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7675" y="12700"/>
          <a:ext cx="1419207" cy="362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600" b="1"/>
            <a:t>IT-Patents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50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95095-7CC9-4DF0-A1B9-88BBA9D5FE13}" type="datetimeFigureOut">
              <a:rPr lang="en-US" smtClean="0"/>
              <a:pPr/>
              <a:t>6/28/2024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502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E2901-81D4-4CE3-9F7D-E7BF59411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02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870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963" y="0"/>
            <a:ext cx="4308870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E911D-61EE-4A21-8BB7-1A23F432CC73}" type="datetimeFigureOut">
              <a:rPr lang="en-US" smtClean="0"/>
              <a:pPr/>
              <a:t>6/28/2024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08000"/>
            <a:ext cx="450373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584" y="3211326"/>
            <a:ext cx="7955355" cy="304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22655"/>
            <a:ext cx="4308870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963" y="6422655"/>
            <a:ext cx="4308870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BEFC-A62E-4CC2-8952-AC5F1D7941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2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24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36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36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78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55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42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2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11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9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94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34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48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25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1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0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0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10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99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9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77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96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21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208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3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31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050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8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9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067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560831" y="580644"/>
            <a:ext cx="11065764" cy="5731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08012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0"/>
                </a:moveTo>
                <a:lnTo>
                  <a:pt x="10972800" y="0"/>
                </a:lnTo>
                <a:lnTo>
                  <a:pt x="109728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5782729" y="0"/>
            <a:ext cx="606425" cy="753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5782729" y="6097262"/>
            <a:ext cx="606425" cy="7530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1396174" y="242147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96" y="0"/>
                </a:lnTo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0392" y="983259"/>
            <a:ext cx="10171214" cy="104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7476" y="1507070"/>
            <a:ext cx="10097046" cy="418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 userDrawn="1"/>
        </p:nvSpPr>
        <p:spPr>
          <a:xfrm>
            <a:off x="560831" y="580644"/>
            <a:ext cx="11065764" cy="5731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08012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0"/>
                </a:moveTo>
                <a:lnTo>
                  <a:pt x="10972800" y="0"/>
                </a:lnTo>
                <a:lnTo>
                  <a:pt x="109728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5782729" y="0"/>
            <a:ext cx="606425" cy="753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5782729" y="6097262"/>
            <a:ext cx="606425" cy="753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0392" y="983259"/>
            <a:ext cx="10171214" cy="104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CE%20R&amp;D%20Engg-H.xlsx" TargetMode="Externa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E%20R&amp;D%20Engg-H.xlsx" TargetMode="Externa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EEE%20R&amp;D%20Engg-H.xlsx" TargetMode="Externa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ECE%20R&amp;D%20Engg-H.xlsx" TargetMode="Externa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CSE%20R&amp;D%20Engg-H.xlsx" TargetMode="Externa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EIE%20R&amp;D%20Engg-H.xlsx" TargetMode="External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4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7.xml"/><Relationship Id="rId5" Type="http://schemas.openxmlformats.org/officeDocument/2006/relationships/chart" Target="../charts/chart46.xml"/><Relationship Id="rId4" Type="http://schemas.openxmlformats.org/officeDocument/2006/relationships/hyperlink" Target="MCA%20R%20&amp;%20D.xls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0.xml"/><Relationship Id="rId5" Type="http://schemas.openxmlformats.org/officeDocument/2006/relationships/chart" Target="../charts/chart49.xml"/><Relationship Id="rId4" Type="http://schemas.openxmlformats.org/officeDocument/2006/relationships/hyperlink" Target="MBA%20R%20&amp;%20D.xls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5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3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MM%20Levels.ppt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sz="28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ort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10015" y="1463879"/>
            <a:ext cx="7567672" cy="3835400"/>
          </a:xfrm>
          <a:custGeom>
            <a:avLst/>
            <a:gdLst/>
            <a:ahLst/>
            <a:cxnLst/>
            <a:rect l="l" t="t" r="r" b="b"/>
            <a:pathLst>
              <a:path w="7543800" h="3835400">
                <a:moveTo>
                  <a:pt x="0" y="0"/>
                </a:moveTo>
                <a:lnTo>
                  <a:pt x="7543800" y="0"/>
                </a:lnTo>
                <a:lnTo>
                  <a:pt x="7543800" y="3835400"/>
                </a:lnTo>
                <a:lnTo>
                  <a:pt x="0" y="38354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5617" y="88"/>
            <a:ext cx="612597" cy="1752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5617" y="5333999"/>
            <a:ext cx="612597" cy="1523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92400" y="3522129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670" y="0"/>
                </a:lnTo>
              </a:path>
            </a:pathLst>
          </a:custGeom>
          <a:ln w="1905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80941" y="342862"/>
            <a:ext cx="464820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WELCOME</a:t>
            </a:r>
            <a:endParaRPr sz="7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2200" y="1989147"/>
            <a:ext cx="7620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479040" algn="l"/>
              </a:tabLst>
            </a:pPr>
            <a:r>
              <a:rPr lang="en-IN" sz="4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IN" sz="4800" b="1" baseline="300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4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800" b="1" baseline="300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Regular Meeting </a:t>
            </a:r>
            <a:endParaRPr lang="en-US" sz="4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37843" cy="1310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0000" y="3238374"/>
            <a:ext cx="4660982" cy="450389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5661799" y="0"/>
                </a:moveTo>
                <a:lnTo>
                  <a:pt x="169659" y="0"/>
                </a:lnTo>
                <a:lnTo>
                  <a:pt x="124557" y="6060"/>
                </a:lnTo>
                <a:lnTo>
                  <a:pt x="84028" y="23163"/>
                </a:lnTo>
                <a:lnTo>
                  <a:pt x="49691" y="49691"/>
                </a:lnTo>
                <a:lnTo>
                  <a:pt x="23163" y="84028"/>
                </a:lnTo>
                <a:lnTo>
                  <a:pt x="6060" y="124557"/>
                </a:lnTo>
                <a:lnTo>
                  <a:pt x="0" y="169659"/>
                </a:lnTo>
                <a:lnTo>
                  <a:pt x="0" y="848258"/>
                </a:lnTo>
                <a:lnTo>
                  <a:pt x="6060" y="893360"/>
                </a:lnTo>
                <a:lnTo>
                  <a:pt x="23163" y="933888"/>
                </a:lnTo>
                <a:lnTo>
                  <a:pt x="49691" y="968225"/>
                </a:lnTo>
                <a:lnTo>
                  <a:pt x="84028" y="994754"/>
                </a:lnTo>
                <a:lnTo>
                  <a:pt x="124557" y="1011857"/>
                </a:lnTo>
                <a:lnTo>
                  <a:pt x="169659" y="1017917"/>
                </a:lnTo>
                <a:lnTo>
                  <a:pt x="5661799" y="1017917"/>
                </a:lnTo>
                <a:lnTo>
                  <a:pt x="5706901" y="1011857"/>
                </a:lnTo>
                <a:lnTo>
                  <a:pt x="5747430" y="994754"/>
                </a:lnTo>
                <a:lnTo>
                  <a:pt x="5781767" y="968225"/>
                </a:lnTo>
                <a:lnTo>
                  <a:pt x="5808295" y="933888"/>
                </a:lnTo>
                <a:lnTo>
                  <a:pt x="5825398" y="893360"/>
                </a:lnTo>
                <a:lnTo>
                  <a:pt x="5831459" y="848258"/>
                </a:lnTo>
                <a:lnTo>
                  <a:pt x="5831459" y="169659"/>
                </a:lnTo>
                <a:lnTo>
                  <a:pt x="5825398" y="124557"/>
                </a:lnTo>
                <a:lnTo>
                  <a:pt x="5808295" y="84028"/>
                </a:lnTo>
                <a:lnTo>
                  <a:pt x="5781767" y="49691"/>
                </a:lnTo>
                <a:lnTo>
                  <a:pt x="5747430" y="23163"/>
                </a:lnTo>
                <a:lnTo>
                  <a:pt x="5706901" y="6060"/>
                </a:lnTo>
                <a:lnTo>
                  <a:pt x="566179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09999" y="3237612"/>
            <a:ext cx="4660983" cy="451151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0" y="169659"/>
                </a:moveTo>
                <a:lnTo>
                  <a:pt x="6060" y="124557"/>
                </a:lnTo>
                <a:lnTo>
                  <a:pt x="23163" y="84028"/>
                </a:lnTo>
                <a:lnTo>
                  <a:pt x="49691" y="49691"/>
                </a:lnTo>
                <a:lnTo>
                  <a:pt x="84028" y="23163"/>
                </a:lnTo>
                <a:lnTo>
                  <a:pt x="124557" y="6060"/>
                </a:lnTo>
                <a:lnTo>
                  <a:pt x="169659" y="0"/>
                </a:lnTo>
                <a:lnTo>
                  <a:pt x="5661799" y="0"/>
                </a:lnTo>
                <a:lnTo>
                  <a:pt x="5706901" y="6060"/>
                </a:lnTo>
                <a:lnTo>
                  <a:pt x="5747430" y="23163"/>
                </a:lnTo>
                <a:lnTo>
                  <a:pt x="5781767" y="49691"/>
                </a:lnTo>
                <a:lnTo>
                  <a:pt x="5808295" y="84028"/>
                </a:lnTo>
                <a:lnTo>
                  <a:pt x="5825398" y="124557"/>
                </a:lnTo>
                <a:lnTo>
                  <a:pt x="5831459" y="169659"/>
                </a:lnTo>
                <a:lnTo>
                  <a:pt x="5831459" y="848258"/>
                </a:lnTo>
                <a:lnTo>
                  <a:pt x="5825398" y="893360"/>
                </a:lnTo>
                <a:lnTo>
                  <a:pt x="5808295" y="933888"/>
                </a:lnTo>
                <a:lnTo>
                  <a:pt x="5781767" y="968225"/>
                </a:lnTo>
                <a:lnTo>
                  <a:pt x="5747430" y="994754"/>
                </a:lnTo>
                <a:lnTo>
                  <a:pt x="5706901" y="1011857"/>
                </a:lnTo>
                <a:lnTo>
                  <a:pt x="5661799" y="1017917"/>
                </a:lnTo>
                <a:lnTo>
                  <a:pt x="169659" y="1017917"/>
                </a:lnTo>
                <a:lnTo>
                  <a:pt x="124557" y="1011857"/>
                </a:lnTo>
                <a:lnTo>
                  <a:pt x="84028" y="994754"/>
                </a:lnTo>
                <a:lnTo>
                  <a:pt x="49691" y="968225"/>
                </a:lnTo>
                <a:lnTo>
                  <a:pt x="23163" y="933888"/>
                </a:lnTo>
                <a:lnTo>
                  <a:pt x="6060" y="893360"/>
                </a:lnTo>
                <a:lnTo>
                  <a:pt x="0" y="848258"/>
                </a:lnTo>
                <a:lnTo>
                  <a:pt x="0" y="169659"/>
                </a:lnTo>
                <a:close/>
              </a:path>
            </a:pathLst>
          </a:custGeom>
          <a:ln w="1905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6113" y="3238375"/>
            <a:ext cx="528648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Friday,</a:t>
            </a:r>
            <a:r>
              <a:rPr lang="en-IN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IN" sz="2800" b="1" baseline="30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June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IN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024</a:t>
            </a:r>
          </a:p>
        </p:txBody>
      </p:sp>
      <p:sp>
        <p:nvSpPr>
          <p:cNvPr id="16" name="object 16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endParaRPr sz="1300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34" y="6607835"/>
            <a:ext cx="5894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  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200" b="1" spc="-5" dirty="0">
                <a:solidFill>
                  <a:prstClr val="black"/>
                </a:solidFill>
                <a:latin typeface="Garamond"/>
                <a:cs typeface="Garamond"/>
              </a:rPr>
              <a:t> 28</a:t>
            </a:r>
            <a:r>
              <a:rPr lang="en-IN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200" b="1" spc="-5" dirty="0">
                <a:solidFill>
                  <a:prstClr val="black"/>
                </a:solidFill>
                <a:latin typeface="Garamond"/>
                <a:cs typeface="Garamond"/>
              </a:rPr>
              <a:t> June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2024</a:t>
            </a:r>
            <a:r>
              <a:rPr sz="1200" b="1" spc="-5" dirty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200" b="1" spc="-5" dirty="0">
                <a:solidFill>
                  <a:prstClr val="black"/>
                </a:solidFill>
                <a:latin typeface="Garamond"/>
                <a:cs typeface="Garamond"/>
              </a:rPr>
              <a:t> College - SAHE</a:t>
            </a:r>
            <a:endParaRPr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                                                </a:t>
            </a:r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WELCOME</a:t>
            </a:r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   </a:t>
            </a:r>
            <a:r>
              <a:rPr lang="en-US" sz="1400" b="1" dirty="0">
                <a:latin typeface="Garamond" pitchFamily="18" charset="0"/>
                <a:cs typeface="Garamond"/>
              </a:rPr>
              <a:t> </a:t>
            </a:r>
          </a:p>
        </p:txBody>
      </p:sp>
      <p:sp>
        <p:nvSpPr>
          <p:cNvPr id="22" name="object 22"/>
          <p:cNvSpPr/>
          <p:nvPr/>
        </p:nvSpPr>
        <p:spPr>
          <a:xfrm>
            <a:off x="6366293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810061" y="25"/>
            <a:ext cx="1381925" cy="1266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16034" y="4515325"/>
            <a:ext cx="5179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V.R. Siddhartha Engineering College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33469" y="5015823"/>
            <a:ext cx="7544218" cy="43088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Siddhartha Academy of Higher Education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deemed to be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92687064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579097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  <a:hlinkClick r:id="rId3" action="ppaction://hlinkfile"/>
              </a:rPr>
              <a:t>Civil Engineering Dept.</a:t>
            </a:r>
            <a:endParaRPr lang="en-I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2128" y="5954573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6828502" y="5602069"/>
            <a:ext cx="4677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b="1" i="1" dirty="0">
                <a:solidFill>
                  <a:schemeClr val="accent5">
                    <a:lumMod val="50000"/>
                  </a:schemeClr>
                </a:solidFill>
              </a:rPr>
              <a:t>UG-Students publications : Expected to publish at least “2” papers in Scopus supported conferences out of  EPICS, Mini &amp; Major Projects per batch </a:t>
            </a:r>
            <a:endParaRPr lang="en-IN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77000" y="685800"/>
            <a:ext cx="5029199" cy="18774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Publication </a:t>
            </a:r>
            <a:r>
              <a:rPr lang="en-IN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  is 0.41 against a min target of 1.19 per faculty 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Patents publications are satisfactory, but expecting granting &amp; commercialization.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 grant </a:t>
            </a:r>
            <a:r>
              <a:rPr lang="en-IN" sz="1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improvement</a:t>
            </a:r>
            <a:r>
              <a:rPr lang="en-IN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Secured 8.7 Lac against 20 lacs of target.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 from UG projects – </a:t>
            </a:r>
            <a:r>
              <a:rPr lang="en-IN" sz="1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improvement</a:t>
            </a:r>
          </a:p>
          <a:p>
            <a:pPr>
              <a:spcAft>
                <a:spcPts val="600"/>
              </a:spcAft>
            </a:pPr>
            <a:r>
              <a:rPr lang="en-IN" sz="1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Target:</a:t>
            </a:r>
            <a:r>
              <a:rPr lang="en-IN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2/3 per UG batch; One per PG student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489547"/>
              </p:ext>
            </p:extLst>
          </p:nvPr>
        </p:nvGraphicFramePr>
        <p:xfrm>
          <a:off x="838200" y="3657600"/>
          <a:ext cx="2514600" cy="229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897893"/>
              </p:ext>
            </p:extLst>
          </p:nvPr>
        </p:nvGraphicFramePr>
        <p:xfrm>
          <a:off x="3352800" y="3602616"/>
          <a:ext cx="3352800" cy="235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086318"/>
              </p:ext>
            </p:extLst>
          </p:nvPr>
        </p:nvGraphicFramePr>
        <p:xfrm>
          <a:off x="729344" y="1040762"/>
          <a:ext cx="5636951" cy="246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092912"/>
              </p:ext>
            </p:extLst>
          </p:nvPr>
        </p:nvGraphicFramePr>
        <p:xfrm>
          <a:off x="6705601" y="3022979"/>
          <a:ext cx="4800598" cy="2463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8471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621232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  <a:hlinkClick r:id="rId3" action="ppaction://hlinkfile"/>
              </a:rPr>
              <a:t>Mechanical Engineering Dept.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914400"/>
            <a:ext cx="5181600" cy="164660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 algn="just">
              <a:spcAft>
                <a:spcPts val="600"/>
              </a:spcAft>
              <a:buFontTx/>
              <a:buAutoNum type="arabicPeriod"/>
            </a:pPr>
            <a:r>
              <a:rPr lang="en-IN" sz="1400" b="1" i="1" dirty="0">
                <a:solidFill>
                  <a:srgbClr val="FFC000"/>
                </a:solidFill>
              </a:rPr>
              <a:t>Faculty Publications - needs improvement</a:t>
            </a:r>
          </a:p>
          <a:p>
            <a:pPr marL="180975" indent="-180975" algn="just">
              <a:spcAft>
                <a:spcPts val="600"/>
              </a:spcAft>
              <a:buFontTx/>
              <a:buAutoNum type="arabicPeriod"/>
            </a:pPr>
            <a:r>
              <a:rPr lang="en-IN" sz="1400" b="1" i="1" dirty="0">
                <a:solidFill>
                  <a:prstClr val="white"/>
                </a:solidFill>
              </a:rPr>
              <a:t>Patents - Publication is satisfactory, but </a:t>
            </a:r>
            <a:r>
              <a:rPr lang="en-IN" sz="1400" b="1" i="1" dirty="0">
                <a:solidFill>
                  <a:srgbClr val="FFC000"/>
                </a:solidFill>
              </a:rPr>
              <a:t>no Granting &amp; commercialization - attention is  required.</a:t>
            </a:r>
          </a:p>
          <a:p>
            <a:pPr marL="180975" indent="-180975" algn="just">
              <a:spcAft>
                <a:spcPts val="600"/>
              </a:spcAft>
              <a:buFontTx/>
              <a:buAutoNum type="arabicPeriod"/>
            </a:pPr>
            <a:r>
              <a:rPr lang="en-IN" sz="1400" b="1" i="1" dirty="0">
                <a:solidFill>
                  <a:prstClr val="white"/>
                </a:solidFill>
              </a:rPr>
              <a:t>Sponsored Project grant - Satisfactory. </a:t>
            </a:r>
          </a:p>
          <a:p>
            <a:pPr marL="180975" indent="-180975" algn="just">
              <a:spcAft>
                <a:spcPts val="600"/>
              </a:spcAft>
              <a:buFontTx/>
              <a:buAutoNum type="arabicPeriod"/>
            </a:pPr>
            <a:r>
              <a:rPr lang="en-IN" sz="1400" b="1" i="1" dirty="0">
                <a:solidFill>
                  <a:srgbClr val="FFC000"/>
                </a:solidFill>
              </a:rPr>
              <a:t>No publications from UG projects, …… to be  initiated.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5954573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087973"/>
              </p:ext>
            </p:extLst>
          </p:nvPr>
        </p:nvGraphicFramePr>
        <p:xfrm>
          <a:off x="762000" y="3657600"/>
          <a:ext cx="3180272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660095"/>
              </p:ext>
            </p:extLst>
          </p:nvPr>
        </p:nvGraphicFramePr>
        <p:xfrm>
          <a:off x="685801" y="1050650"/>
          <a:ext cx="5562600" cy="253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111264"/>
              </p:ext>
            </p:extLst>
          </p:nvPr>
        </p:nvGraphicFramePr>
        <p:xfrm>
          <a:off x="3942272" y="3581400"/>
          <a:ext cx="2763328" cy="228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284326"/>
              </p:ext>
            </p:extLst>
          </p:nvPr>
        </p:nvGraphicFramePr>
        <p:xfrm>
          <a:off x="6862046" y="2981759"/>
          <a:ext cx="456795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7021716" y="5600630"/>
            <a:ext cx="4560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b="1" i="1" dirty="0">
                <a:solidFill>
                  <a:schemeClr val="accent5">
                    <a:lumMod val="50000"/>
                  </a:schemeClr>
                </a:solidFill>
              </a:rPr>
              <a:t>UG-Students publications : Expected to publish at least “2” papers in Scopus supported conferences out of  EPICS, Mini &amp; Major Projects per batch </a:t>
            </a:r>
            <a:endParaRPr lang="en-IN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9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782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613559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  <a:hlinkClick r:id="rId3" action="ppaction://hlinkfile"/>
              </a:rPr>
              <a:t>Electrical and Electronics Engineering Dept.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737214"/>
            <a:ext cx="5029200" cy="183127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en-I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 algn="just">
              <a:spcAft>
                <a:spcPts val="600"/>
              </a:spcAft>
              <a:buAutoNum type="arabicPeriod"/>
            </a:pPr>
            <a:r>
              <a:rPr lang="en-IN" sz="1400" b="1" dirty="0">
                <a:solidFill>
                  <a:schemeClr val="bg1"/>
                </a:solidFill>
              </a:rPr>
              <a:t>Faculty publications - Satisfactory. 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dirty="0">
                <a:solidFill>
                  <a:srgbClr val="FFC000"/>
                </a:solidFill>
              </a:rPr>
              <a:t>No Granting of patents so far - attention is required on Granting &amp; commercialization</a:t>
            </a:r>
            <a:r>
              <a:rPr lang="en-IN" sz="1400" b="1" dirty="0">
                <a:solidFill>
                  <a:schemeClr val="bg1"/>
                </a:solidFill>
              </a:rPr>
              <a:t>.</a:t>
            </a:r>
          </a:p>
          <a:p>
            <a:pPr marL="180975" indent="-180975" algn="just">
              <a:spcAft>
                <a:spcPts val="600"/>
              </a:spcAft>
              <a:buAutoNum type="arabicPeriod"/>
            </a:pPr>
            <a:r>
              <a:rPr lang="en-IN" sz="1400" b="1" dirty="0">
                <a:solidFill>
                  <a:srgbClr val="FFC000"/>
                </a:solidFill>
              </a:rPr>
              <a:t>No Sponsored Project grant was received. Special attention is required</a:t>
            </a:r>
            <a:r>
              <a:rPr lang="en-IN" sz="1400" b="1" dirty="0">
                <a:solidFill>
                  <a:schemeClr val="bg1"/>
                </a:solidFill>
              </a:rPr>
              <a:t>.</a:t>
            </a:r>
          </a:p>
          <a:p>
            <a:pPr marL="180975" indent="-180975" algn="just">
              <a:spcAft>
                <a:spcPts val="600"/>
              </a:spcAft>
              <a:buAutoNum type="arabicPeriod"/>
            </a:pPr>
            <a:r>
              <a:rPr lang="en-IN" sz="1400" b="1" dirty="0">
                <a:solidFill>
                  <a:srgbClr val="FFC000"/>
                </a:solidFill>
              </a:rPr>
              <a:t>Publications from UG projects need to be improved</a:t>
            </a:r>
            <a:r>
              <a:rPr lang="en-IN" sz="1400" b="1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008006"/>
              </p:ext>
            </p:extLst>
          </p:nvPr>
        </p:nvGraphicFramePr>
        <p:xfrm>
          <a:off x="4111205" y="3657601"/>
          <a:ext cx="2899195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533400" y="5954573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73036"/>
              </p:ext>
            </p:extLst>
          </p:nvPr>
        </p:nvGraphicFramePr>
        <p:xfrm>
          <a:off x="762000" y="3733800"/>
          <a:ext cx="3180272" cy="222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7021717" y="560063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b="1" i="1" dirty="0">
                <a:solidFill>
                  <a:schemeClr val="accent5">
                    <a:lumMod val="50000"/>
                  </a:schemeClr>
                </a:solidFill>
              </a:rPr>
              <a:t>UG-Students publications : Expected to publish at least “2” papers in Scopus supported conferences out of  EPICS, Mini &amp; Major Projects per batch </a:t>
            </a:r>
            <a:endParaRPr lang="en-IN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611144"/>
              </p:ext>
            </p:extLst>
          </p:nvPr>
        </p:nvGraphicFramePr>
        <p:xfrm>
          <a:off x="6781800" y="3143180"/>
          <a:ext cx="4724400" cy="234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281392"/>
              </p:ext>
            </p:extLst>
          </p:nvPr>
        </p:nvGraphicFramePr>
        <p:xfrm>
          <a:off x="719319" y="1066800"/>
          <a:ext cx="5757681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90772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9097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  <a:hlinkClick r:id="rId3" action="ppaction://hlinkfile"/>
              </a:rPr>
              <a:t>Electronics &amp; Communication Engineering Dept.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685800"/>
            <a:ext cx="4724400" cy="140038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 Professors Papers Contribution – needs improvement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US" sz="1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 concern – Patent Granting &amp; Commercialization</a:t>
            </a:r>
            <a:endParaRPr lang="en-IN" sz="1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 grant – Satisfactory.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 from PG projects need improvement</a:t>
            </a:r>
            <a:r>
              <a:rPr lang="en-IN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5954573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209583"/>
              </p:ext>
            </p:extLst>
          </p:nvPr>
        </p:nvGraphicFramePr>
        <p:xfrm>
          <a:off x="685800" y="3733800"/>
          <a:ext cx="3124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271024"/>
              </p:ext>
            </p:extLst>
          </p:nvPr>
        </p:nvGraphicFramePr>
        <p:xfrm>
          <a:off x="3657600" y="3733800"/>
          <a:ext cx="2971800" cy="218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7021716" y="5678269"/>
            <a:ext cx="4560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b="1" i="1" dirty="0">
                <a:solidFill>
                  <a:schemeClr val="accent5">
                    <a:lumMod val="50000"/>
                  </a:schemeClr>
                </a:solidFill>
              </a:rPr>
              <a:t>UG-Students publications : Expected to publish at least “2” papers in Scopus supported conferences out of  EPICS, Mini &amp; Major Projects per batch </a:t>
            </a:r>
            <a:endParaRPr lang="en-IN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176750"/>
              </p:ext>
            </p:extLst>
          </p:nvPr>
        </p:nvGraphicFramePr>
        <p:xfrm>
          <a:off x="772742" y="979207"/>
          <a:ext cx="6009058" cy="267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287630"/>
              </p:ext>
            </p:extLst>
          </p:nvPr>
        </p:nvGraphicFramePr>
        <p:xfrm>
          <a:off x="6781800" y="3071817"/>
          <a:ext cx="4724400" cy="260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8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36277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96350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  <a:hlinkClick r:id="rId3" action="ppaction://hlinkfile"/>
              </a:rPr>
              <a:t>Computer Science Engineering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8229" y="703353"/>
            <a:ext cx="5017698" cy="200054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 algn="just">
              <a:spcAft>
                <a:spcPts val="600"/>
              </a:spcAft>
              <a:buAutoNum type="arabicPeriod"/>
            </a:pPr>
            <a:r>
              <a:rPr lang="en-IN" sz="1400" b="1" dirty="0">
                <a:solidFill>
                  <a:schemeClr val="bg1"/>
                </a:solidFill>
              </a:rPr>
              <a:t>Asst. Professors Papers Contribution – needs improvement.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dirty="0">
                <a:solidFill>
                  <a:srgbClr val="FFFF00"/>
                </a:solidFill>
              </a:rPr>
              <a:t>Patents – Publication &amp; Granting – Good. 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dirty="0">
                <a:solidFill>
                  <a:srgbClr val="FFC000"/>
                </a:solidFill>
              </a:rPr>
              <a:t>Expecting commercialization</a:t>
            </a:r>
          </a:p>
          <a:p>
            <a:pPr marL="180975" indent="-180975" algn="just">
              <a:spcAft>
                <a:spcPts val="600"/>
              </a:spcAft>
              <a:buAutoNum type="arabicPeriod"/>
            </a:pPr>
            <a:r>
              <a:rPr lang="en-IN" sz="1400" b="1" dirty="0">
                <a:solidFill>
                  <a:schemeClr val="bg1"/>
                </a:solidFill>
              </a:rPr>
              <a:t>Commercialization of patents – needs attention.</a:t>
            </a:r>
          </a:p>
          <a:p>
            <a:pPr marL="180975" indent="-180975" algn="just">
              <a:spcAft>
                <a:spcPts val="600"/>
              </a:spcAft>
              <a:buAutoNum type="arabicPeriod"/>
            </a:pPr>
            <a:r>
              <a:rPr lang="en-IN" sz="1400" b="1" dirty="0">
                <a:solidFill>
                  <a:schemeClr val="bg1"/>
                </a:solidFill>
              </a:rPr>
              <a:t>Sponsored Project grant - Satisfactory. </a:t>
            </a:r>
          </a:p>
          <a:p>
            <a:pPr marL="180975" lvl="0" indent="-180975">
              <a:spcAft>
                <a:spcPts val="600"/>
              </a:spcAft>
              <a:buFontTx/>
              <a:buAutoNum type="arabicPeriod"/>
            </a:pPr>
            <a:r>
              <a:rPr lang="en-US" sz="1300" b="1" dirty="0">
                <a:solidFill>
                  <a:srgbClr val="FFFF00"/>
                </a:solidFill>
              </a:rPr>
              <a:t>Over all Performance is good.</a:t>
            </a:r>
            <a:endParaRPr lang="en-IN" sz="13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954573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353689"/>
              </p:ext>
            </p:extLst>
          </p:nvPr>
        </p:nvGraphicFramePr>
        <p:xfrm>
          <a:off x="3942272" y="3830483"/>
          <a:ext cx="3144328" cy="203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469896"/>
              </p:ext>
            </p:extLst>
          </p:nvPr>
        </p:nvGraphicFramePr>
        <p:xfrm>
          <a:off x="685800" y="3810000"/>
          <a:ext cx="3200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1600200" y="3649508"/>
            <a:ext cx="1714500" cy="3619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400" b="1" dirty="0"/>
              <a:t>CSE-Patents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21717" y="5600630"/>
            <a:ext cx="453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b="1" i="1" dirty="0">
                <a:solidFill>
                  <a:schemeClr val="accent5">
                    <a:lumMod val="50000"/>
                  </a:schemeClr>
                </a:solidFill>
              </a:rPr>
              <a:t>UG-Students publications : Expected to publish at least “2” papers in Scopus supported conferences out of  EPICS, Mini &amp; Major Projects per batch </a:t>
            </a:r>
            <a:endParaRPr lang="en-IN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79104"/>
              </p:ext>
            </p:extLst>
          </p:nvPr>
        </p:nvGraphicFramePr>
        <p:xfrm>
          <a:off x="685800" y="1066800"/>
          <a:ext cx="5791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159158"/>
              </p:ext>
            </p:extLst>
          </p:nvPr>
        </p:nvGraphicFramePr>
        <p:xfrm>
          <a:off x="6934200" y="2996289"/>
          <a:ext cx="4572000" cy="260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22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27810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9635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</a:rPr>
              <a:t>Information Technology </a:t>
            </a:r>
            <a:endParaRPr lang="en-IN" sz="2400" b="1" u="sng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08756" y="3357095"/>
            <a:ext cx="4397444" cy="232371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300" b="1" dirty="0">
                <a:solidFill>
                  <a:schemeClr val="bg1"/>
                </a:solidFill>
              </a:rPr>
              <a:t>Papers Contribution from Asst. Professors  relatively less.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300" b="1" dirty="0">
                <a:solidFill>
                  <a:schemeClr val="bg1"/>
                </a:solidFill>
              </a:rPr>
              <a:t>No Granting of Patents. Publications are also decreased to 5 from 14. 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300" b="1" dirty="0">
                <a:solidFill>
                  <a:srgbClr val="FFC000"/>
                </a:solidFill>
              </a:rPr>
              <a:t>Special attention on Granting &amp; Commercialization is required</a:t>
            </a:r>
            <a:r>
              <a:rPr lang="en-IN" sz="1300" b="1" dirty="0">
                <a:solidFill>
                  <a:schemeClr val="bg1"/>
                </a:solidFill>
              </a:rPr>
              <a:t>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300" b="1" dirty="0">
                <a:solidFill>
                  <a:schemeClr val="bg1"/>
                </a:solidFill>
              </a:rPr>
              <a:t>Sponsored Project grant – Satisfactory.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300" b="1" dirty="0">
                <a:solidFill>
                  <a:schemeClr val="bg1"/>
                </a:solidFill>
              </a:rPr>
              <a:t>Publications from UG projects – Satisfactory.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US" sz="1300" b="1" dirty="0">
                <a:solidFill>
                  <a:srgbClr val="FFFF00"/>
                </a:solidFill>
              </a:rPr>
              <a:t>Over all Performance is good.</a:t>
            </a:r>
            <a:endParaRPr lang="en-IN" sz="13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356590"/>
              </p:ext>
            </p:extLst>
          </p:nvPr>
        </p:nvGraphicFramePr>
        <p:xfrm>
          <a:off x="3962400" y="3733800"/>
          <a:ext cx="3146356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533400" y="5954573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686823"/>
              </p:ext>
            </p:extLst>
          </p:nvPr>
        </p:nvGraphicFramePr>
        <p:xfrm>
          <a:off x="685800" y="3809999"/>
          <a:ext cx="3352800" cy="214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/>
          <p:cNvSpPr/>
          <p:nvPr/>
        </p:nvSpPr>
        <p:spPr>
          <a:xfrm>
            <a:off x="6459748" y="5791200"/>
            <a:ext cx="5122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b="1" i="1" dirty="0">
                <a:solidFill>
                  <a:schemeClr val="accent5">
                    <a:lumMod val="50000"/>
                  </a:schemeClr>
                </a:solidFill>
              </a:rPr>
              <a:t>UG-Students publications : Expected to publish at least “2” papers in Scopus supported conferences out of  EPICS, Mini &amp; Major Projects per batch </a:t>
            </a:r>
            <a:endParaRPr lang="en-IN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290261"/>
              </p:ext>
            </p:extLst>
          </p:nvPr>
        </p:nvGraphicFramePr>
        <p:xfrm>
          <a:off x="685799" y="1058015"/>
          <a:ext cx="5680495" cy="275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7302"/>
              </p:ext>
            </p:extLst>
          </p:nvPr>
        </p:nvGraphicFramePr>
        <p:xfrm>
          <a:off x="6366295" y="622059"/>
          <a:ext cx="5139905" cy="273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83588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65572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  <a:hlinkClick r:id="rId3" action="ppaction://hlinkfile"/>
              </a:rPr>
              <a:t>Electronics &amp; Instrumentation Engineering Dept.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765627"/>
            <a:ext cx="4773627" cy="143116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dirty="0">
                <a:solidFill>
                  <a:schemeClr val="bg1"/>
                </a:solidFill>
              </a:rPr>
              <a:t>Faculty Papers Contribution - Satisfactory.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dirty="0">
                <a:solidFill>
                  <a:schemeClr val="bg1"/>
                </a:solidFill>
              </a:rPr>
              <a:t>Patents publications – Satisfactory.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dirty="0">
                <a:solidFill>
                  <a:srgbClr val="FFC000"/>
                </a:solidFill>
              </a:rPr>
              <a:t>Expecting more Granting &amp; Commercialization.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IN" sz="1400" b="1" dirty="0">
                <a:solidFill>
                  <a:srgbClr val="FFC000"/>
                </a:solidFill>
              </a:rPr>
              <a:t>No Sponsored Project grant. Special attention is required.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043646"/>
              </p:ext>
            </p:extLst>
          </p:nvPr>
        </p:nvGraphicFramePr>
        <p:xfrm>
          <a:off x="4038600" y="3581400"/>
          <a:ext cx="2971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5954573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605870"/>
              </p:ext>
            </p:extLst>
          </p:nvPr>
        </p:nvGraphicFramePr>
        <p:xfrm>
          <a:off x="685800" y="3733800"/>
          <a:ext cx="3429000" cy="206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7"/>
          <p:cNvSpPr/>
          <p:nvPr/>
        </p:nvSpPr>
        <p:spPr>
          <a:xfrm>
            <a:off x="7021716" y="5600630"/>
            <a:ext cx="4560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b="1" i="1" dirty="0">
                <a:solidFill>
                  <a:schemeClr val="accent5">
                    <a:lumMod val="50000"/>
                  </a:schemeClr>
                </a:solidFill>
              </a:rPr>
              <a:t>UG-Students publications : Expected to publish at least “2” papers in Scopus supported conferences out of  EPICS, Mini &amp; Major Projects per batch </a:t>
            </a:r>
            <a:endParaRPr lang="en-IN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105803"/>
              </p:ext>
            </p:extLst>
          </p:nvPr>
        </p:nvGraphicFramePr>
        <p:xfrm>
          <a:off x="762000" y="998339"/>
          <a:ext cx="5943600" cy="258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559116"/>
              </p:ext>
            </p:extLst>
          </p:nvPr>
        </p:nvGraphicFramePr>
        <p:xfrm>
          <a:off x="6724649" y="2590800"/>
          <a:ext cx="4754577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20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52550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151" y="866745"/>
            <a:ext cx="8730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Engg</a:t>
            </a:r>
            <a:r>
              <a:rPr lang="en-US" sz="2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. Depts. – Funding projects of 2023, 2022, 2021 &amp; 2020 &amp; Target 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337295"/>
              </p:ext>
            </p:extLst>
          </p:nvPr>
        </p:nvGraphicFramePr>
        <p:xfrm>
          <a:off x="6393649" y="1266855"/>
          <a:ext cx="4800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869402"/>
              </p:ext>
            </p:extLst>
          </p:nvPr>
        </p:nvGraphicFramePr>
        <p:xfrm>
          <a:off x="990600" y="3810000"/>
          <a:ext cx="5055997" cy="222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916369"/>
              </p:ext>
            </p:extLst>
          </p:nvPr>
        </p:nvGraphicFramePr>
        <p:xfrm>
          <a:off x="6366295" y="3610502"/>
          <a:ext cx="4953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944558"/>
              </p:ext>
            </p:extLst>
          </p:nvPr>
        </p:nvGraphicFramePr>
        <p:xfrm>
          <a:off x="990600" y="1262135"/>
          <a:ext cx="5181600" cy="245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7556252" y="5791200"/>
            <a:ext cx="3640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B82A12"/>
                </a:solidFill>
                <a:cs typeface="Calibri"/>
              </a:rPr>
              <a:t>*Target: 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Two Lakh per faculty with Ph.D.</a:t>
            </a:r>
            <a:endParaRPr lang="en-IN" sz="16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8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15792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09600" y="1905000"/>
            <a:ext cx="10972800" cy="457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400" b="1" dirty="0">
                <a:solidFill>
                  <a:schemeClr val="bg1"/>
                </a:solidFill>
              </a:rPr>
              <a:t>Over all R&amp;D Performance </a:t>
            </a:r>
            <a:r>
              <a:rPr lang="en-IN" sz="2000" dirty="0">
                <a:solidFill>
                  <a:schemeClr val="bg1"/>
                </a:solidFill>
              </a:rPr>
              <a:t>(percentage)</a:t>
            </a:r>
            <a:r>
              <a:rPr lang="en-IN" sz="2400" b="1" dirty="0">
                <a:solidFill>
                  <a:schemeClr val="bg1"/>
                </a:solidFill>
              </a:rPr>
              <a:t> in 3 Calendar Years -2023, 2022 &amp;  2021</a:t>
            </a:r>
            <a:endParaRPr lang="en-IN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380886"/>
              </p:ext>
            </p:extLst>
          </p:nvPr>
        </p:nvGraphicFramePr>
        <p:xfrm>
          <a:off x="1066800" y="2438400"/>
          <a:ext cx="103632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6897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09600" y="1524000"/>
            <a:ext cx="10972800" cy="838200"/>
          </a:xfrm>
          <a:prstGeom prst="rect">
            <a:avLst/>
          </a:prstGeom>
          <a:solidFill>
            <a:srgbClr val="B82A12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IN" sz="2400" b="1" dirty="0">
                <a:solidFill>
                  <a:schemeClr val="bg1"/>
                </a:solidFill>
              </a:rPr>
              <a:t>Overall R&amp;D performance </a:t>
            </a:r>
            <a:r>
              <a:rPr lang="en-IN" sz="2400" dirty="0">
                <a:solidFill>
                  <a:schemeClr val="bg1"/>
                </a:solidFill>
              </a:rPr>
              <a:t>(percentage) </a:t>
            </a:r>
            <a:r>
              <a:rPr lang="en-IN" sz="2400" b="1" dirty="0">
                <a:solidFill>
                  <a:schemeClr val="bg1"/>
                </a:solidFill>
              </a:rPr>
              <a:t>of Engineering Departments over 3 CYs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IN" sz="2400" b="1" dirty="0">
                <a:solidFill>
                  <a:schemeClr val="bg1"/>
                </a:solidFill>
              </a:rPr>
              <a:t>2023, 2022 &amp; 2021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992099"/>
              </p:ext>
            </p:extLst>
          </p:nvPr>
        </p:nvGraphicFramePr>
        <p:xfrm>
          <a:off x="762000" y="2514600"/>
          <a:ext cx="10515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43600" y="5849264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rgbClr val="FF0000"/>
                </a:solidFill>
              </a:rPr>
              <a:t>45.6%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400" y="5855611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rgbClr val="FF0000"/>
                </a:solidFill>
              </a:rPr>
              <a:t>42.3 %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11354" y="5849263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rgbClr val="FF0000"/>
                </a:solidFill>
              </a:rPr>
              <a:t>17.3 %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02509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733800" y="3576617"/>
            <a:ext cx="7797636" cy="2523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spcAft>
                <a:spcPts val="1200"/>
              </a:spcAft>
              <a:buClr>
                <a:srgbClr val="C00000"/>
              </a:buClr>
              <a:buSzPct val="114285"/>
              <a:buFontTx/>
              <a:buAutoNum type="arabicParenR"/>
            </a:pPr>
            <a:r>
              <a:rPr lang="en-IN" sz="24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Viksit</a:t>
            </a:r>
            <a:r>
              <a:rPr lang="en-IN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Bharat @ 2047 – Role of Indian Universities</a:t>
            </a:r>
          </a:p>
          <a:p>
            <a:pPr marL="469900" marR="5080" indent="-457200">
              <a:spcAft>
                <a:spcPts val="1200"/>
              </a:spcAft>
              <a:buClr>
                <a:srgbClr val="C00000"/>
              </a:buClr>
              <a:buSzPct val="114285"/>
              <a:buFontTx/>
              <a:buAutoNum type="arabicParenR"/>
            </a:pPr>
            <a:r>
              <a:rPr lang="en-IN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Promotion of  Inter-departmental / Multi-disciplinary research among Engineering and Non-Engineering departments for addressing societal challenges for </a:t>
            </a:r>
            <a:r>
              <a:rPr lang="en-IN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comprehensive solutions</a:t>
            </a:r>
            <a:endParaRPr lang="en-IN" sz="24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 marL="355600" marR="5080" lvl="0" indent="-342900" algn="just">
              <a:spcAft>
                <a:spcPts val="1200"/>
              </a:spcAft>
              <a:buClr>
                <a:prstClr val="black"/>
              </a:buClr>
              <a:buSzPct val="114285"/>
            </a:pPr>
            <a:r>
              <a:rPr lang="en-US" sz="2400" kern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3)  Any other item with the permission of Chairperson.</a:t>
            </a: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Agenda</a:t>
            </a:r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144972"/>
            <a:ext cx="2818817" cy="18158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A)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Action taken report on the proposals of 33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IQAC meeting</a:t>
            </a:r>
            <a:endParaRPr lang="en-I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147" y="562028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</a:t>
            </a:r>
            <a:endParaRPr lang="en-I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object 19"/>
          <p:cNvSpPr txBox="1"/>
          <p:nvPr/>
        </p:nvSpPr>
        <p:spPr>
          <a:xfrm>
            <a:off x="125234" y="6607835"/>
            <a:ext cx="5700891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Times New Roman"/>
              </a:rPr>
              <a:t>IQAC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</a:t>
            </a:r>
            <a:r>
              <a:rPr lang="en-US" sz="1300" b="1" dirty="0">
                <a:solidFill>
                  <a:prstClr val="black"/>
                </a:solidFill>
                <a:latin typeface="Garamond" pitchFamily="18" charset="0"/>
                <a:cs typeface="Garamond"/>
              </a:rPr>
              <a:t>V R Siddhartha 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Engineering College - SAHE</a:t>
            </a:r>
            <a:endParaRPr lang="en-US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1299792"/>
            <a:ext cx="7086600" cy="12772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9900" marR="5080" indent="-457200">
              <a:spcAft>
                <a:spcPts val="600"/>
              </a:spcAft>
              <a:buClr>
                <a:srgbClr val="2915BB"/>
              </a:buClr>
              <a:buSzPct val="114285"/>
              <a:buFontTx/>
              <a:buAutoNum type="arabicParenR"/>
            </a:pPr>
            <a:r>
              <a:rPr lang="en-IN" sz="2400" b="1" dirty="0">
                <a:solidFill>
                  <a:srgbClr val="2915BB"/>
                </a:solidFill>
                <a:cs typeface="Times New Roman" pitchFamily="18" charset="0"/>
              </a:rPr>
              <a:t>NAAC Reforms – Universities, expectations of the Government.</a:t>
            </a:r>
          </a:p>
          <a:p>
            <a:pPr marL="469900" marR="5080" indent="-457200" algn="just">
              <a:spcAft>
                <a:spcPts val="600"/>
              </a:spcAft>
              <a:buClr>
                <a:srgbClr val="2915BB"/>
              </a:buClr>
              <a:buSzPct val="114285"/>
              <a:buFontTx/>
              <a:buAutoNum type="arabicParenR"/>
            </a:pPr>
            <a:r>
              <a:rPr lang="en-IN" sz="2400" b="1" dirty="0">
                <a:solidFill>
                  <a:srgbClr val="2915BB"/>
                </a:solidFill>
                <a:cs typeface="Times New Roman" pitchFamily="18" charset="0"/>
              </a:rPr>
              <a:t>Departmental R &amp; D Reviews – 2023, 2022 &amp; 2021</a:t>
            </a:r>
            <a:endParaRPr lang="en-US" sz="2400" b="1" kern="0" dirty="0">
              <a:solidFill>
                <a:srgbClr val="2915BB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3962400"/>
            <a:ext cx="2438400" cy="138499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12700" marR="5080" lvl="0" algn="ctr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B) Issues open for </a:t>
            </a:r>
          </a:p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     discussion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733800" y="1828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ight Arrow 13"/>
          <p:cNvSpPr/>
          <p:nvPr/>
        </p:nvSpPr>
        <p:spPr>
          <a:xfrm>
            <a:off x="3276600" y="4343400"/>
            <a:ext cx="457200" cy="63394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0949237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/>
          <p:nvPr/>
        </p:nvSpPr>
        <p:spPr>
          <a:xfrm>
            <a:off x="0" y="6629400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6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2960" y="1853386"/>
            <a:ext cx="9334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/>
            <a:r>
              <a:rPr lang="en-US" sz="3200" b="1" kern="0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R&amp;D Review – 2023, 2022 &amp; 2021 </a:t>
            </a:r>
            <a:endParaRPr lang="en-US" sz="3200" b="1" kern="0" dirty="0">
              <a:solidFill>
                <a:srgbClr val="C0504D"/>
              </a:solidFill>
            </a:endParaRPr>
          </a:p>
          <a:p>
            <a:pPr marL="12700" algn="ctr"/>
            <a:endParaRPr lang="en-US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" algn="ctr"/>
            <a:r>
              <a:rPr 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Departments of </a:t>
            </a:r>
            <a:r>
              <a:rPr lang="en-US" sz="32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</a:t>
            </a:r>
            <a:r>
              <a:rPr 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kern="0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</a:t>
            </a:r>
            <a:r>
              <a:rPr 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Maths</a:t>
            </a:r>
            <a:r>
              <a:rPr 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3200" b="1" kern="0" dirty="0">
                <a:solidFill>
                  <a:srgbClr val="FC0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endParaRPr lang="en-US" sz="3200" b="1" kern="0" dirty="0">
              <a:solidFill>
                <a:srgbClr val="FC0E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2716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/>
          <p:nvPr/>
        </p:nvSpPr>
        <p:spPr>
          <a:xfrm>
            <a:off x="0" y="6629400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6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21232"/>
            <a:ext cx="2933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</a:rPr>
              <a:t>Physics  Dept.</a:t>
            </a:r>
            <a:endParaRPr lang="en-IN" sz="2800" b="1" u="sng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4948535"/>
            <a:ext cx="4625555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Sponsored funding Projects </a:t>
            </a:r>
            <a:endParaRPr lang="en-IN" sz="24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685800"/>
            <a:ext cx="4255698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>
              <a:spcAft>
                <a:spcPts val="1200"/>
              </a:spcAft>
              <a:buFontTx/>
              <a:buAutoNum type="arabicPeriod"/>
            </a:pPr>
            <a:r>
              <a:rPr lang="en-IN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Papers Contribution - Satisfactory.  </a:t>
            </a:r>
          </a:p>
          <a:p>
            <a:pPr marL="180975" indent="-180975">
              <a:spcAft>
                <a:spcPts val="1200"/>
              </a:spcAft>
              <a:buFontTx/>
              <a:buAutoNum type="arabicPeriod"/>
            </a:pPr>
            <a:r>
              <a:rPr lang="en-IN" b="1" i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 concern -Patents </a:t>
            </a:r>
          </a:p>
          <a:p>
            <a:pPr marL="180975" indent="-180975">
              <a:spcAft>
                <a:spcPts val="1200"/>
              </a:spcAft>
              <a:buFontTx/>
              <a:buAutoNum type="arabicPeriod"/>
            </a:pPr>
            <a:r>
              <a:rPr lang="en-IN" b="1" i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 concern -Sponsored Projects </a:t>
            </a:r>
          </a:p>
          <a:p>
            <a:pPr marL="180975" indent="-180975">
              <a:spcAft>
                <a:spcPts val="1200"/>
              </a:spcAft>
              <a:buFontTx/>
              <a:buAutoNum type="arabicPeriod"/>
            </a:pPr>
            <a:r>
              <a:rPr lang="en-IN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Target : 5 </a:t>
            </a:r>
            <a:r>
              <a:rPr lang="en-IN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lacs</a:t>
            </a:r>
            <a:r>
              <a:rPr lang="en-IN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year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3327" y="1766277"/>
            <a:ext cx="1219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i="1" dirty="0">
                <a:solidFill>
                  <a:srgbClr val="FF0000"/>
                </a:solidFill>
              </a:rPr>
              <a:t>No Professors</a:t>
            </a:r>
            <a:endParaRPr lang="en-IN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7239000" y="2985476"/>
          <a:ext cx="4255698" cy="280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629479" y="1234523"/>
          <a:ext cx="6457121" cy="333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02674387"/>
      </p:ext>
    </p:ext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/>
          <p:nvPr/>
        </p:nvSpPr>
        <p:spPr>
          <a:xfrm>
            <a:off x="0" y="6629400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6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marL="12700" algn="ctr"/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33400"/>
            <a:ext cx="2933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</a:rPr>
              <a:t>Chemistry Dept.</a:t>
            </a:r>
            <a:endParaRPr lang="en-IN" sz="2800" b="1" u="sng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28002" y="887679"/>
            <a:ext cx="4278198" cy="14157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>
              <a:spcAft>
                <a:spcPts val="1200"/>
              </a:spcAft>
              <a:buFontTx/>
              <a:buAutoNum type="arabicPeriod"/>
            </a:pPr>
            <a:r>
              <a:rPr lang="en-IN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Papers Contribution – Needs improvement.  </a:t>
            </a:r>
          </a:p>
          <a:p>
            <a:pPr marL="180975" indent="-180975">
              <a:spcAft>
                <a:spcPts val="1200"/>
              </a:spcAft>
              <a:buFontTx/>
              <a:buAutoNum type="arabicPeriod"/>
            </a:pPr>
            <a:r>
              <a:rPr lang="en-IN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Patents –publications: Needs improvement. </a:t>
            </a:r>
          </a:p>
          <a:p>
            <a:pPr marL="180975" indent="-180975">
              <a:spcAft>
                <a:spcPts val="1200"/>
              </a:spcAft>
              <a:buFontTx/>
              <a:buAutoNum type="arabicPeriod"/>
            </a:pPr>
            <a:r>
              <a:rPr lang="en-IN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 grants: Satisfactory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685800" y="1143000"/>
          <a:ext cx="6542202" cy="264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7391400" y="3581400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1257300" y="3886200"/>
          <a:ext cx="4572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3428999" y="1595565"/>
            <a:ext cx="1066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i="1" dirty="0">
                <a:solidFill>
                  <a:srgbClr val="FF0000"/>
                </a:solidFill>
              </a:rPr>
              <a:t>No Professors</a:t>
            </a:r>
            <a:endParaRPr lang="en-IN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86684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/>
          <p:nvPr/>
        </p:nvSpPr>
        <p:spPr>
          <a:xfrm>
            <a:off x="0" y="6629400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6" name="object 10"/>
          <p:cNvSpPr/>
          <p:nvPr/>
        </p:nvSpPr>
        <p:spPr>
          <a:xfrm>
            <a:off x="6366295" y="6629400"/>
            <a:ext cx="5825705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R&amp;D Reviews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579097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</a:rPr>
              <a:t>Mathematics Dept.</a:t>
            </a:r>
            <a:endParaRPr lang="en-IN" sz="2800" b="1" u="sng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6295" y="685800"/>
            <a:ext cx="5128403" cy="198515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>
              <a:spcAft>
                <a:spcPts val="600"/>
              </a:spcAft>
              <a:buFontTx/>
              <a:buAutoNum type="arabicPeriod"/>
            </a:pPr>
            <a:r>
              <a:rPr lang="en-IN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Papers Contribution from faculty - improved. </a:t>
            </a:r>
          </a:p>
          <a:p>
            <a:pPr marL="180975" indent="-180975">
              <a:spcAft>
                <a:spcPts val="600"/>
              </a:spcAft>
              <a:buFontTx/>
              <a:buAutoNum type="arabicPeriod"/>
            </a:pPr>
            <a:r>
              <a:rPr lang="en-IN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Patents – publication:  improved. </a:t>
            </a:r>
            <a:r>
              <a:rPr lang="en-IN" b="1" i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Expecting Granting  &amp; Commercialization.</a:t>
            </a:r>
          </a:p>
          <a:p>
            <a:pPr marL="180975" indent="-180975">
              <a:spcAft>
                <a:spcPts val="600"/>
              </a:spcAft>
              <a:buFontTx/>
              <a:buAutoNum type="arabicPeriod"/>
            </a:pPr>
            <a:r>
              <a:rPr lang="en-IN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Directed to focus on Sponsored Project grants. </a:t>
            </a:r>
          </a:p>
          <a:p>
            <a:pPr marL="180975" indent="-180975">
              <a:spcAft>
                <a:spcPts val="600"/>
              </a:spcAft>
              <a:buFontTx/>
              <a:buAutoNum type="arabicPeriod"/>
            </a:pPr>
            <a:r>
              <a:rPr lang="en-IN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– Min Target : 5 </a:t>
            </a:r>
            <a:r>
              <a:rPr lang="en-IN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lacs</a:t>
            </a:r>
            <a:r>
              <a:rPr lang="en-IN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year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5965546"/>
            <a:ext cx="3408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 equivalent paper = 2 Scopus  / 4 </a:t>
            </a:r>
            <a:r>
              <a:rPr lang="en-IN" sz="13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en-IN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Papers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495800"/>
            <a:ext cx="464820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IN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Sponsored funding Projects </a:t>
            </a:r>
            <a:endParaRPr lang="en-IN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6756414" y="3686550"/>
          <a:ext cx="4348163" cy="254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762000" y="1125763"/>
          <a:ext cx="5604295" cy="283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18313567"/>
      </p:ext>
    </p:extLst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/>
          <p:nvPr/>
        </p:nvSpPr>
        <p:spPr>
          <a:xfrm>
            <a:off x="0" y="6629400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6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R&amp;D Reviews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65572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</a:rPr>
              <a:t>English Dept.</a:t>
            </a:r>
            <a:endParaRPr lang="en-IN" sz="2800" b="1" u="sng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799" y="5824912"/>
            <a:ext cx="5139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b="1" dirty="0">
                <a:solidFill>
                  <a:prstClr val="black"/>
                </a:solidFill>
              </a:rPr>
              <a:t>Papers Min Target (Scopus): At least one per faculty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36904" y="685800"/>
            <a:ext cx="44958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IN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Publications: Needs improvement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IN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Sponsored funding Projects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IN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Patents: Satisfactory in 2023</a:t>
            </a:r>
            <a:endParaRPr lang="en-US" sz="20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716016" y="1108330"/>
          <a:ext cx="6218184" cy="285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7239000" y="3276600"/>
          <a:ext cx="4267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1160940" y="4572000"/>
            <a:ext cx="464820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IN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Sponsored funding Projects </a:t>
            </a:r>
            <a:endParaRPr lang="en-IN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08225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/>
          <p:nvPr/>
        </p:nvSpPr>
        <p:spPr>
          <a:xfrm>
            <a:off x="0" y="6629400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6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R&amp;D Reviews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38200" y="1905000"/>
            <a:ext cx="10515600" cy="457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800" b="1" dirty="0">
                <a:solidFill>
                  <a:prstClr val="white"/>
                </a:solidFill>
              </a:rPr>
              <a:t>Over all R&amp;D Performance (percentage) in 3 Calendar Years -2023, 2022 &amp; 2021  </a:t>
            </a:r>
            <a:r>
              <a:rPr lang="en-IN" sz="1600" dirty="0">
                <a:solidFill>
                  <a:prstClr val="white"/>
                </a:solidFill>
              </a:rPr>
              <a:t>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990600" y="2590800"/>
          <a:ext cx="10287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9581786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/>
          <p:nvPr/>
        </p:nvSpPr>
        <p:spPr>
          <a:xfrm>
            <a:off x="0" y="6629400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6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R&amp;D Reviews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09600" y="1981200"/>
            <a:ext cx="10972800" cy="429827"/>
          </a:xfrm>
          <a:prstGeom prst="rect">
            <a:avLst/>
          </a:prstGeom>
          <a:solidFill>
            <a:srgbClr val="B82A12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IN" sz="2000" b="1" dirty="0">
                <a:solidFill>
                  <a:prstClr val="white"/>
                </a:solidFill>
              </a:rPr>
              <a:t>Overall R&amp;D performance (percentage) of </a:t>
            </a:r>
            <a:r>
              <a:rPr lang="en-IN" sz="2000" b="1" dirty="0" err="1">
                <a:solidFill>
                  <a:prstClr val="white"/>
                </a:solidFill>
              </a:rPr>
              <a:t>Phy</a:t>
            </a:r>
            <a:r>
              <a:rPr lang="en-IN" sz="2000" b="1" dirty="0">
                <a:solidFill>
                  <a:prstClr val="white"/>
                </a:solidFill>
              </a:rPr>
              <a:t>, </a:t>
            </a:r>
            <a:r>
              <a:rPr lang="en-IN" sz="2000" b="1" dirty="0" err="1">
                <a:solidFill>
                  <a:prstClr val="white"/>
                </a:solidFill>
              </a:rPr>
              <a:t>Chem</a:t>
            </a:r>
            <a:r>
              <a:rPr lang="en-IN" sz="2000" b="1" dirty="0">
                <a:solidFill>
                  <a:prstClr val="white"/>
                </a:solidFill>
              </a:rPr>
              <a:t>, Maths &amp; English over 2023, 2022 &amp; 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912043" y="838200"/>
            <a:ext cx="1784464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I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Conclusions: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286000" y="2590800"/>
          <a:ext cx="7696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6637193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/>
          <p:nvPr/>
        </p:nvSpPr>
        <p:spPr>
          <a:xfrm>
            <a:off x="0" y="6629400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6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R&amp;D Reviews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79097"/>
            <a:ext cx="2933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  <a:hlinkClick r:id="rId4" action="ppaction://hlinkfile"/>
              </a:rPr>
              <a:t>MCA Dept.</a:t>
            </a:r>
            <a:endParaRPr lang="en-IN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1025" y="702439"/>
            <a:ext cx="5029200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I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180975" indent="-180975">
              <a:spcAft>
                <a:spcPts val="600"/>
              </a:spcAft>
              <a:buFontTx/>
              <a:buAutoNum type="arabicPeriod"/>
            </a:pPr>
            <a:r>
              <a:rPr lang="en-IN" sz="1600" b="1" i="1" dirty="0">
                <a:solidFill>
                  <a:prstClr val="white"/>
                </a:solidFill>
              </a:rPr>
              <a:t>Publications – Needs improvement</a:t>
            </a:r>
          </a:p>
          <a:p>
            <a:pPr marL="180975" indent="-180975">
              <a:spcAft>
                <a:spcPts val="600"/>
              </a:spcAft>
              <a:buFontTx/>
              <a:buAutoNum type="arabicPeriod"/>
            </a:pPr>
            <a:r>
              <a:rPr lang="en-IN" sz="1600" b="1" i="1" dirty="0">
                <a:solidFill>
                  <a:prstClr val="white"/>
                </a:solidFill>
              </a:rPr>
              <a:t>Patents publications - satisfactory,  expecting Granting &amp; Commercialization.</a:t>
            </a:r>
          </a:p>
          <a:p>
            <a:pPr marL="180975" indent="-180975">
              <a:spcAft>
                <a:spcPts val="600"/>
              </a:spcAft>
              <a:buFontTx/>
              <a:buAutoNum type="arabicPeriod"/>
            </a:pPr>
            <a:r>
              <a:rPr lang="en-IN" sz="1600" b="1" i="1" dirty="0">
                <a:solidFill>
                  <a:srgbClr val="FFC000"/>
                </a:solidFill>
              </a:rPr>
              <a:t>Sponsored Projects </a:t>
            </a:r>
            <a:r>
              <a:rPr lang="en-IN" sz="1600" b="1" i="1" dirty="0">
                <a:solidFill>
                  <a:prstClr val="white"/>
                </a:solidFill>
              </a:rPr>
              <a:t>– needs attention. </a:t>
            </a:r>
          </a:p>
          <a:p>
            <a:pPr marL="180975" indent="-180975">
              <a:spcAft>
                <a:spcPts val="600"/>
              </a:spcAft>
              <a:buFontTx/>
              <a:buAutoNum type="arabicPeriod"/>
            </a:pPr>
            <a:r>
              <a:rPr lang="en-IN" sz="1600" b="1" i="1" dirty="0">
                <a:solidFill>
                  <a:srgbClr val="FFC000"/>
                </a:solidFill>
              </a:rPr>
              <a:t>Lot of scope to publish papers from Student Projects. </a:t>
            </a:r>
          </a:p>
          <a:p>
            <a:pPr>
              <a:spcAft>
                <a:spcPts val="600"/>
              </a:spcAft>
            </a:pPr>
            <a:r>
              <a:rPr lang="en-IN" sz="1600" b="1" i="1" dirty="0">
                <a:solidFill>
                  <a:prstClr val="white"/>
                </a:solidFill>
              </a:rPr>
              <a:t>    </a:t>
            </a:r>
            <a:r>
              <a:rPr lang="en-IN" sz="1600" i="1" dirty="0">
                <a:solidFill>
                  <a:prstClr val="white"/>
                </a:solidFill>
              </a:rPr>
              <a:t>Target: At least 1.0 Scopus per batch of 2 students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6551" y="3554503"/>
            <a:ext cx="4560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Sponsored funding Projects </a:t>
            </a:r>
            <a:endParaRPr lang="en-IN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838200" y="3578826"/>
          <a:ext cx="4800600" cy="261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666749" y="1123338"/>
          <a:ext cx="5810251" cy="245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08836" y="2133600"/>
            <a:ext cx="1957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i="1" dirty="0">
                <a:solidFill>
                  <a:srgbClr val="C00000"/>
                </a:solidFill>
              </a:rPr>
              <a:t>No</a:t>
            </a:r>
            <a:r>
              <a:rPr lang="en-IN" sz="1400" b="1" i="1" dirty="0">
                <a:solidFill>
                  <a:srgbClr val="0070C0"/>
                </a:solidFill>
              </a:rPr>
              <a:t> Associate Professors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6477000" y="4038599"/>
          <a:ext cx="5029200" cy="20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78705175"/>
      </p:ext>
    </p:extLst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/>
          <p:nvPr/>
        </p:nvSpPr>
        <p:spPr>
          <a:xfrm>
            <a:off x="0" y="6629400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6" name="object 10"/>
          <p:cNvSpPr/>
          <p:nvPr/>
        </p:nvSpPr>
        <p:spPr>
          <a:xfrm>
            <a:off x="6345447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R&amp;D Reviews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9635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hlinkClick r:id="rId4" action="ppaction://hlinkfile"/>
              </a:rPr>
              <a:t>MBA Dept.</a:t>
            </a:r>
            <a:endParaRPr lang="en-IN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6647" y="784592"/>
            <a:ext cx="4710440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N" sz="1400" b="1" dirty="0">
                <a:solidFill>
                  <a:prstClr val="white"/>
                </a:solidFill>
              </a:rPr>
              <a:t>Faculty Papers Publications - needs improvement in quality Journals.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N" sz="1400" b="1" dirty="0">
                <a:solidFill>
                  <a:prstClr val="white"/>
                </a:solidFill>
              </a:rPr>
              <a:t>Patents  - initiated in 2022. Needs improvement.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N" sz="1400" b="1" dirty="0">
                <a:solidFill>
                  <a:srgbClr val="FFC000"/>
                </a:solidFill>
              </a:rPr>
              <a:t>Needs attention on Student publications from Projects.      </a:t>
            </a:r>
          </a:p>
          <a:p>
            <a:pPr>
              <a:spcAft>
                <a:spcPts val="600"/>
              </a:spcAft>
            </a:pPr>
            <a:r>
              <a:rPr lang="en-IN" sz="1200" b="1" dirty="0">
                <a:solidFill>
                  <a:prstClr val="white"/>
                </a:solidFill>
              </a:rPr>
              <a:t>           Target –Student Publications - Min one per batch of 2 students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IN" sz="1400" b="1" dirty="0">
                <a:solidFill>
                  <a:srgbClr val="FFC000"/>
                </a:solidFill>
              </a:rPr>
              <a:t>Sponsored funding Projects – needs attention 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3600" y="3706743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IN" sz="2000" b="1" i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Sponsored funding Projects </a:t>
            </a:r>
            <a:endParaRPr lang="en-IN" sz="2000" b="1" dirty="0">
              <a:solidFill>
                <a:srgbClr val="C0504D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IN" sz="2000" b="1" i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Publications from PG Student Projects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810846" y="3733800"/>
          <a:ext cx="4987505" cy="230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762000" y="1094440"/>
          <a:ext cx="6019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3048000" y="1600200"/>
            <a:ext cx="198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 Associate Professors</a:t>
            </a:r>
            <a:endParaRPr lang="en-IN" sz="14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70765" y="55626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F497D"/>
                </a:solidFill>
                <a:ea typeface="Times New Roman"/>
                <a:cs typeface="Calibri"/>
              </a:rPr>
              <a:t>Note: </a:t>
            </a:r>
          </a:p>
          <a:p>
            <a:r>
              <a:rPr lang="en-US" sz="1200" b="1" dirty="0">
                <a:solidFill>
                  <a:srgbClr val="1F497D"/>
                </a:solidFill>
                <a:ea typeface="Times New Roman"/>
                <a:cs typeface="Calibri"/>
              </a:rPr>
              <a:t>1. 1-SCI equivalent Paper = 2-Scopus / 4-WoS Papers </a:t>
            </a:r>
          </a:p>
          <a:p>
            <a:r>
              <a:rPr lang="en-IN" sz="1200" b="1" dirty="0">
                <a:solidFill>
                  <a:srgbClr val="1F497D"/>
                </a:solidFill>
              </a:rPr>
              <a:t>2. Batch - 2 PG students.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70765" y="4572000"/>
            <a:ext cx="3221892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prstClr val="white"/>
                </a:solidFill>
                <a:ea typeface="Times New Roman"/>
                <a:cs typeface="Calibri"/>
              </a:rPr>
              <a:t>Target (Min) : </a:t>
            </a:r>
          </a:p>
          <a:p>
            <a:r>
              <a:rPr lang="en-US" sz="1200" b="1" i="1" dirty="0">
                <a:solidFill>
                  <a:prstClr val="white"/>
                </a:solidFill>
                <a:ea typeface="Times New Roman"/>
                <a:cs typeface="Calibri"/>
              </a:rPr>
              <a:t>Asst. prof: </a:t>
            </a:r>
            <a:r>
              <a:rPr lang="en-US" sz="1200" i="1" dirty="0">
                <a:solidFill>
                  <a:prstClr val="white"/>
                </a:solidFill>
                <a:ea typeface="Times New Roman"/>
                <a:cs typeface="Calibri"/>
              </a:rPr>
              <a:t>Scopus in Jr. &amp; </a:t>
            </a:r>
            <a:r>
              <a:rPr lang="en-US" sz="1200" i="1" dirty="0" err="1">
                <a:solidFill>
                  <a:prstClr val="white"/>
                </a:solidFill>
                <a:ea typeface="Times New Roman"/>
                <a:cs typeface="Calibri"/>
              </a:rPr>
              <a:t>Conf</a:t>
            </a:r>
            <a:r>
              <a:rPr lang="en-US" sz="1200" i="1" dirty="0">
                <a:solidFill>
                  <a:prstClr val="white"/>
                </a:solidFill>
                <a:ea typeface="Times New Roman"/>
                <a:cs typeface="Calibri"/>
              </a:rPr>
              <a:t> / SCI publication </a:t>
            </a:r>
          </a:p>
          <a:p>
            <a:r>
              <a:rPr lang="en-IN" sz="1200" b="1" i="1" dirty="0">
                <a:solidFill>
                  <a:prstClr val="white"/>
                </a:solidFill>
              </a:rPr>
              <a:t>Prof / </a:t>
            </a:r>
            <a:r>
              <a:rPr lang="en-IN" sz="1200" b="1" i="1" dirty="0" err="1">
                <a:solidFill>
                  <a:prstClr val="white"/>
                </a:solidFill>
              </a:rPr>
              <a:t>Asso</a:t>
            </a:r>
            <a:r>
              <a:rPr lang="en-IN" sz="1200" b="1" i="1" dirty="0">
                <a:solidFill>
                  <a:prstClr val="white"/>
                </a:solidFill>
              </a:rPr>
              <a:t>. Prof: </a:t>
            </a:r>
            <a:r>
              <a:rPr lang="en-IN" sz="1200" i="1" dirty="0">
                <a:solidFill>
                  <a:prstClr val="white"/>
                </a:solidFill>
              </a:rPr>
              <a:t>SCI and Scopus in Jr. </a:t>
            </a:r>
          </a:p>
          <a:p>
            <a:r>
              <a:rPr lang="en-IN" sz="1200" b="1" i="1" dirty="0">
                <a:solidFill>
                  <a:prstClr val="white"/>
                </a:solidFill>
              </a:rPr>
              <a:t> </a:t>
            </a:r>
            <a:r>
              <a:rPr lang="en-IN" sz="1200" i="1" dirty="0">
                <a:solidFill>
                  <a:prstClr val="white"/>
                </a:solidFill>
              </a:rPr>
              <a:t>(From both Faculty &amp; Student Projects)</a:t>
            </a:r>
          </a:p>
        </p:txBody>
      </p:sp>
    </p:spTree>
    <p:extLst>
      <p:ext uri="{BB962C8B-B14F-4D97-AF65-F5344CB8AC3E}">
        <p14:creationId xmlns:p14="http://schemas.microsoft.com/office/powerpoint/2010/main" val="1302694235"/>
      </p:ext>
    </p:extLst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/>
          <p:nvPr/>
        </p:nvSpPr>
        <p:spPr>
          <a:xfrm>
            <a:off x="0" y="6629400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6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R&amp;D Reviews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62000" y="838200"/>
            <a:ext cx="10668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800" b="1" dirty="0">
                <a:solidFill>
                  <a:prstClr val="black"/>
                </a:solidFill>
              </a:rPr>
              <a:t>Over all R&amp;D Performance (percentage) in 3 Calendar Years -2023, 2022 &amp; 2021 </a:t>
            </a:r>
            <a:endParaRPr lang="en-IN" sz="1600" dirty="0">
              <a:solidFill>
                <a:prstClr val="black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862794"/>
              </p:ext>
            </p:extLst>
          </p:nvPr>
        </p:nvGraphicFramePr>
        <p:xfrm>
          <a:off x="7239000" y="1160063"/>
          <a:ext cx="3581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554259"/>
              </p:ext>
            </p:extLst>
          </p:nvPr>
        </p:nvGraphicFramePr>
        <p:xfrm>
          <a:off x="1789617" y="1258556"/>
          <a:ext cx="4038600" cy="268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496271"/>
              </p:ext>
            </p:extLst>
          </p:nvPr>
        </p:nvGraphicFramePr>
        <p:xfrm>
          <a:off x="1843208" y="3810000"/>
          <a:ext cx="3962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455613"/>
              </p:ext>
            </p:extLst>
          </p:nvPr>
        </p:nvGraphicFramePr>
        <p:xfrm>
          <a:off x="7162800" y="3505200"/>
          <a:ext cx="3768305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609600" y="3886200"/>
            <a:ext cx="10972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73853" y="1503245"/>
            <a:ext cx="4572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r>
              <a:rPr lang="en-I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en-I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IN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3853" y="4246445"/>
            <a:ext cx="473948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291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r>
              <a:rPr lang="en-US" sz="2800" b="1" dirty="0">
                <a:solidFill>
                  <a:srgbClr val="291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IN" sz="2800" b="1" dirty="0">
              <a:solidFill>
                <a:srgbClr val="291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800" b="1" dirty="0">
                <a:solidFill>
                  <a:srgbClr val="291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IN" sz="2800" dirty="0">
              <a:solidFill>
                <a:srgbClr val="291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1802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738089" y="683395"/>
            <a:ext cx="884726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Reforms – Universities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expectations of the Government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764213" y="2802937"/>
            <a:ext cx="709021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just"/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pres?slideindex=1&amp;slidetitle="/>
              </a:rPr>
              <a:t>Maturity Based Graded Accreditation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(Level 1 to 5)</a:t>
            </a:r>
            <a:endParaRPr lang="en-I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8937" y="3773257"/>
            <a:ext cx="5087616" cy="3853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IN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promote </a:t>
            </a:r>
            <a:r>
              <a:rPr lang="en-IN" b="1" kern="1800" dirty="0">
                <a:solidFill>
                  <a:srgbClr val="291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 of National Excellence. </a:t>
            </a:r>
            <a:r>
              <a:rPr lang="en-IN" b="1" dirty="0">
                <a:solidFill>
                  <a:srgbClr val="291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 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4288" y="4848907"/>
            <a:ext cx="3408023" cy="1047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N" b="1" kern="1800" dirty="0">
                <a:solidFill>
                  <a:srgbClr val="2915BB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Promote </a:t>
            </a:r>
            <a:r>
              <a:rPr lang="en-IN" b="1" dirty="0">
                <a:solidFill>
                  <a:srgbClr val="2915BB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Institutions of Global Excellence for </a:t>
            </a:r>
            <a:r>
              <a:rPr lang="en-IN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Multi-Disciplinary Research and Education.</a:t>
            </a:r>
            <a:r>
              <a:rPr lang="en-IN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dirty="0">
              <a:solidFill>
                <a:schemeClr val="accent2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62337" y="3448928"/>
            <a:ext cx="3367663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IN" sz="1600" b="1" i="1" kern="1800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Expectation</a:t>
            </a:r>
            <a:r>
              <a:rPr lang="en-IN" sz="1600" i="1" kern="1800" dirty="0">
                <a:solidFill>
                  <a:srgbClr val="2915B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 to encourage accredited institutions to raise their bar gradually over the years, through their </a:t>
            </a:r>
            <a:r>
              <a:rPr lang="en-IN" sz="1600" b="1" i="1" kern="1800" dirty="0">
                <a:solidFill>
                  <a:srgbClr val="2915B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Institutional Development Plans (IDPs).</a:t>
            </a:r>
            <a:endParaRPr lang="en-IN" sz="1600" b="1" dirty="0">
              <a:solidFill>
                <a:srgbClr val="2915B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5011" y="4989855"/>
            <a:ext cx="5104989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IN" sz="1600" b="1" i="1" kern="1800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Expectation: </a:t>
            </a:r>
            <a:r>
              <a:rPr lang="en-IN" sz="1600" i="1" kern="1800" dirty="0">
                <a:solidFill>
                  <a:srgbClr val="291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levelled accreditation will enable Indian institutions to significantly </a:t>
            </a:r>
            <a:r>
              <a:rPr lang="en-IN" sz="1600" b="1" i="1" kern="1800" dirty="0">
                <a:solidFill>
                  <a:srgbClr val="291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their quality </a:t>
            </a:r>
            <a:r>
              <a:rPr lang="en-IN" sz="1600" i="1" kern="1800" dirty="0">
                <a:solidFill>
                  <a:srgbClr val="291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position themselves among </a:t>
            </a:r>
            <a:r>
              <a:rPr lang="en-IN" sz="1600" b="1" i="1" kern="1800" dirty="0">
                <a:solidFill>
                  <a:srgbClr val="291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top institutions.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77400" y="5982409"/>
            <a:ext cx="1914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Plan in 2015, SP= IDP </a:t>
            </a:r>
            <a:endParaRPr lang="en-IN" sz="1000" dirty="0"/>
          </a:p>
        </p:txBody>
      </p:sp>
      <p:sp>
        <p:nvSpPr>
          <p:cNvPr id="14" name="Rectangle 13"/>
          <p:cNvSpPr/>
          <p:nvPr/>
        </p:nvSpPr>
        <p:spPr>
          <a:xfrm>
            <a:off x="3402490" y="1400872"/>
            <a:ext cx="73888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IN" b="1" kern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Accredited</a:t>
            </a:r>
            <a:endParaRPr lang="en-IN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IN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IN" b="1" kern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Not Accredited - </a:t>
            </a:r>
            <a:r>
              <a:rPr lang="en-IN" kern="18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(i.e. far below the standards for accreditation) </a:t>
            </a:r>
            <a:endParaRPr lang="en-IN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7190" y="1513857"/>
            <a:ext cx="1895262" cy="800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IN" sz="2000" b="1" kern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Adapted Binary </a:t>
            </a:r>
          </a:p>
          <a:p>
            <a:pPr lvl="0" algn="just">
              <a:lnSpc>
                <a:spcPct val="115000"/>
              </a:lnSpc>
            </a:pPr>
            <a:r>
              <a:rPr lang="en-IN" sz="2000" b="1" kern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endParaRPr lang="en-I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60772" y="1732024"/>
            <a:ext cx="441820" cy="29763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811863" y="3773257"/>
            <a:ext cx="1783502" cy="461665"/>
          </a:xfrm>
          <a:prstGeom prst="rect">
            <a:avLst/>
          </a:prstGeom>
          <a:solidFill>
            <a:srgbClr val="2915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Level 1 to 4: 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7190" y="5037687"/>
            <a:ext cx="1246303" cy="461665"/>
          </a:xfrm>
          <a:prstGeom prst="rect">
            <a:avLst/>
          </a:prstGeom>
          <a:solidFill>
            <a:srgbClr val="2915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IN" sz="2400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Level-5:</a:t>
            </a:r>
            <a:r>
              <a:rPr lang="en-IN" sz="24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572412" y="3796995"/>
            <a:ext cx="457200" cy="381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ight Arrow 19"/>
          <p:cNvSpPr/>
          <p:nvPr/>
        </p:nvSpPr>
        <p:spPr>
          <a:xfrm>
            <a:off x="5741961" y="5184154"/>
            <a:ext cx="533400" cy="427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97492" y="2438400"/>
            <a:ext cx="1073250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1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4" grpId="0" animBg="1"/>
      <p:bldP spid="16" grpId="0" animBg="1"/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Issues Open for Discussion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1300"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 28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June 2024. </a:t>
            </a:r>
            <a:r>
              <a:rPr lang="en-US"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– SAHE</a:t>
            </a:r>
            <a:endParaRPr lang="en-US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EA2A6-8491-7D14-CB17-197BD7365AC6}"/>
              </a:ext>
            </a:extLst>
          </p:cNvPr>
          <p:cNvSpPr txBox="1">
            <a:spLocks/>
          </p:cNvSpPr>
          <p:nvPr/>
        </p:nvSpPr>
        <p:spPr>
          <a:xfrm>
            <a:off x="990600" y="1600200"/>
            <a:ext cx="4038600" cy="3352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kern="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ISSUES OPEN </a:t>
            </a:r>
          </a:p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FOR DISCUSSION</a:t>
            </a:r>
            <a:br>
              <a:rPr lang="en-US" sz="40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</a:br>
            <a:endParaRPr lang="en-US" sz="4000" kern="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F5EF9-FA49-FE8E-A5A1-DE8CEFD2D1B0}"/>
              </a:ext>
            </a:extLst>
          </p:cNvPr>
          <p:cNvSpPr txBox="1">
            <a:spLocks/>
          </p:cNvSpPr>
          <p:nvPr/>
        </p:nvSpPr>
        <p:spPr>
          <a:xfrm>
            <a:off x="5334000" y="1676400"/>
            <a:ext cx="5867396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69900" marR="5080" lvl="0" indent="-457200">
              <a:spcAft>
                <a:spcPts val="18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IN" sz="2400" b="1" dirty="0" err="1">
                <a:solidFill>
                  <a:srgbClr val="2915BB"/>
                </a:solidFill>
                <a:cs typeface="Times New Roman" pitchFamily="18" charset="0"/>
              </a:rPr>
              <a:t>Viksit</a:t>
            </a:r>
            <a:r>
              <a:rPr lang="en-IN" sz="2400" b="1" dirty="0">
                <a:solidFill>
                  <a:srgbClr val="2915BB"/>
                </a:solidFill>
                <a:cs typeface="Times New Roman" pitchFamily="18" charset="0"/>
              </a:rPr>
              <a:t> Bharat @ 2047 – Role of Universities </a:t>
            </a:r>
          </a:p>
          <a:p>
            <a:pPr marL="469900" marR="5080" lvl="0" indent="-457200">
              <a:spcAft>
                <a:spcPts val="1200"/>
              </a:spcAft>
              <a:buClr>
                <a:srgbClr val="C00000"/>
              </a:buClr>
              <a:buSzPct val="114285"/>
              <a:buFontTx/>
              <a:buAutoNum type="arabicParenR"/>
            </a:pPr>
            <a:r>
              <a:rPr lang="en-IN" sz="2400" b="1" dirty="0">
                <a:solidFill>
                  <a:srgbClr val="2915BB"/>
                </a:solidFill>
                <a:cs typeface="Times New Roman" pitchFamily="18" charset="0"/>
              </a:rPr>
              <a:t>Promotion of  Inter-departmental / Multi-disciplinary research among Engineering and Non-Engineering departments for addressing societal challenges for </a:t>
            </a:r>
            <a:r>
              <a:rPr lang="en-IN" sz="2400" b="1" dirty="0">
                <a:solidFill>
                  <a:srgbClr val="C00000"/>
                </a:solidFill>
                <a:cs typeface="Times New Roman" pitchFamily="18" charset="0"/>
              </a:rPr>
              <a:t>comprehensive solutions</a:t>
            </a:r>
            <a:endParaRPr lang="en-IN" sz="24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469900" marR="5080" lvl="0" indent="-457200">
              <a:spcAft>
                <a:spcPts val="18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400" kern="0" dirty="0">
                <a:solidFill>
                  <a:srgbClr val="2915BB"/>
                </a:solidFill>
                <a:cs typeface="Times New Roman" pitchFamily="18" charset="0"/>
              </a:rPr>
              <a:t>Any other item with the permission of Chairperson.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A80D02-2367-7BF8-2BE0-67DFA0887A0B}"/>
              </a:ext>
            </a:extLst>
          </p:cNvPr>
          <p:cNvSpPr/>
          <p:nvPr/>
        </p:nvSpPr>
        <p:spPr>
          <a:xfrm>
            <a:off x="712992" y="618150"/>
            <a:ext cx="4392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580083786"/>
      </p:ext>
    </p:extLst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Issues Open for Discussion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1300"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 28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June 2024. </a:t>
            </a:r>
            <a:r>
              <a:rPr lang="en-US"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2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85800" y="686068"/>
            <a:ext cx="7543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I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Viksit</a:t>
            </a:r>
            <a:r>
              <a:rPr lang="e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Bharat @ 2047 – Role of Universities</a:t>
            </a:r>
            <a:endParaRPr lang="en-IN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51502" y="4453144"/>
            <a:ext cx="3747539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opportunity to showcase the presence of our university at National Level 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82000" y="1939516"/>
            <a:ext cx="5258712" cy="1864161"/>
            <a:chOff x="762000" y="3549174"/>
            <a:chExt cx="4390410" cy="1776640"/>
          </a:xfrm>
        </p:grpSpPr>
        <p:sp>
          <p:nvSpPr>
            <p:cNvPr id="17" name="object 14"/>
            <p:cNvSpPr txBox="1"/>
            <p:nvPr/>
          </p:nvSpPr>
          <p:spPr>
            <a:xfrm>
              <a:off x="780087" y="3559742"/>
              <a:ext cx="914400" cy="407602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wrap="square" lIns="0" tIns="149225" rIns="0" bIns="0" rtlCol="0">
              <a:spAutoFit/>
            </a:bodyPr>
            <a:lstStyle/>
            <a:p>
              <a:pPr marL="196215">
                <a:lnSpc>
                  <a:spcPct val="100000"/>
                </a:lnSpc>
                <a:spcBef>
                  <a:spcPts val="1175"/>
                </a:spcBef>
              </a:pPr>
              <a:r>
                <a:rPr b="1" spc="-10" dirty="0">
                  <a:solidFill>
                    <a:schemeClr val="bg1"/>
                  </a:solidFill>
                  <a:latin typeface="Arial"/>
                  <a:cs typeface="Arial"/>
                </a:rPr>
                <a:t>Today</a:t>
              </a:r>
              <a:endParaRPr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8" name="object 16"/>
            <p:cNvSpPr txBox="1"/>
            <p:nvPr/>
          </p:nvSpPr>
          <p:spPr>
            <a:xfrm>
              <a:off x="762000" y="4196307"/>
              <a:ext cx="914400" cy="407602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wrap="square" lIns="0" tIns="149225" rIns="0" bIns="0" rtlCol="0">
              <a:spAutoFit/>
            </a:bodyPr>
            <a:lstStyle/>
            <a:p>
              <a:pPr marL="260350">
                <a:lnSpc>
                  <a:spcPct val="100000"/>
                </a:lnSpc>
                <a:spcBef>
                  <a:spcPts val="1175"/>
                </a:spcBef>
              </a:pPr>
              <a:r>
                <a:rPr b="1" spc="-5" dirty="0">
                  <a:solidFill>
                    <a:schemeClr val="bg1"/>
                  </a:solidFill>
                  <a:latin typeface="Arial"/>
                  <a:cs typeface="Arial"/>
                </a:rPr>
                <a:t>2027</a:t>
              </a:r>
              <a:endParaRPr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9" name="object 20"/>
            <p:cNvSpPr txBox="1"/>
            <p:nvPr/>
          </p:nvSpPr>
          <p:spPr>
            <a:xfrm>
              <a:off x="770965" y="4916990"/>
              <a:ext cx="914400" cy="408824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wrap="square" lIns="0" tIns="150495" rIns="0" bIns="0" rtlCol="0">
              <a:spAutoFit/>
            </a:bodyPr>
            <a:lstStyle/>
            <a:p>
              <a:pPr marL="260350">
                <a:lnSpc>
                  <a:spcPct val="100000"/>
                </a:lnSpc>
                <a:spcBef>
                  <a:spcPts val="1185"/>
                </a:spcBef>
              </a:pPr>
              <a:r>
                <a:rPr b="1" spc="-5" dirty="0">
                  <a:solidFill>
                    <a:schemeClr val="bg1"/>
                  </a:solidFill>
                  <a:latin typeface="Arial"/>
                  <a:cs typeface="Arial"/>
                </a:rPr>
                <a:t>2047</a:t>
              </a:r>
              <a:endParaRPr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1796415" y="3549174"/>
              <a:ext cx="217170" cy="1765141"/>
            </a:xfrm>
            <a:custGeom>
              <a:avLst/>
              <a:gdLst/>
              <a:ahLst/>
              <a:cxnLst/>
              <a:rect l="l" t="t" r="r" b="b"/>
              <a:pathLst>
                <a:path w="217169" h="2038985">
                  <a:moveTo>
                    <a:pt x="214299" y="1796097"/>
                  </a:moveTo>
                  <a:lnTo>
                    <a:pt x="0" y="1553781"/>
                  </a:lnTo>
                  <a:lnTo>
                    <a:pt x="0" y="1674939"/>
                  </a:lnTo>
                  <a:lnTo>
                    <a:pt x="0" y="2038413"/>
                  </a:lnTo>
                  <a:lnTo>
                    <a:pt x="214299" y="1796097"/>
                  </a:lnTo>
                  <a:close/>
                </a:path>
                <a:path w="217169" h="2038985">
                  <a:moveTo>
                    <a:pt x="214299" y="996086"/>
                  </a:moveTo>
                  <a:lnTo>
                    <a:pt x="0" y="753770"/>
                  </a:lnTo>
                  <a:lnTo>
                    <a:pt x="0" y="874928"/>
                  </a:lnTo>
                  <a:lnTo>
                    <a:pt x="0" y="1238402"/>
                  </a:lnTo>
                  <a:lnTo>
                    <a:pt x="214299" y="996086"/>
                  </a:lnTo>
                  <a:close/>
                </a:path>
                <a:path w="217169" h="2038985">
                  <a:moveTo>
                    <a:pt x="216674" y="242316"/>
                  </a:moveTo>
                  <a:lnTo>
                    <a:pt x="2374" y="0"/>
                  </a:lnTo>
                  <a:lnTo>
                    <a:pt x="2374" y="121158"/>
                  </a:lnTo>
                  <a:lnTo>
                    <a:pt x="2374" y="484632"/>
                  </a:lnTo>
                  <a:lnTo>
                    <a:pt x="216674" y="24231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1" name="object 15"/>
            <p:cNvSpPr txBox="1"/>
            <p:nvPr/>
          </p:nvSpPr>
          <p:spPr>
            <a:xfrm>
              <a:off x="2057400" y="3667103"/>
              <a:ext cx="2688590" cy="24688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25400" algn="just">
                <a:lnSpc>
                  <a:spcPct val="100000"/>
                </a:lnSpc>
                <a:spcBef>
                  <a:spcPts val="100"/>
                </a:spcBef>
              </a:pP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5</a:t>
              </a:r>
              <a:r>
                <a:rPr sz="1600" b="1" baseline="24691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th</a:t>
              </a:r>
              <a:r>
                <a:rPr sz="1600" b="1" spc="217" baseline="24691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1600" b="1" spc="-5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largest</a:t>
              </a:r>
              <a:r>
                <a:rPr sz="1600" b="1" spc="-15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1600" b="1" spc="-5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economy</a:t>
              </a:r>
              <a:r>
                <a:rPr sz="1600" b="1" spc="-2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in</a:t>
              </a:r>
              <a:r>
                <a:rPr sz="1600" spc="-1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 </a:t>
              </a:r>
              <a:r>
                <a:rPr sz="1600" spc="-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the</a:t>
              </a:r>
              <a:r>
                <a:rPr sz="1600" spc="-1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 </a:t>
              </a:r>
              <a:r>
                <a:rPr sz="1600" spc="-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world</a:t>
              </a:r>
              <a:endParaRPr sz="1600" dirty="0">
                <a:solidFill>
                  <a:schemeClr val="tx2">
                    <a:lumMod val="75000"/>
                  </a:schemeClr>
                </a:solidFill>
                <a:latin typeface="Arial MT"/>
                <a:cs typeface="Arial MT"/>
              </a:endParaRPr>
            </a:p>
          </p:txBody>
        </p:sp>
        <p:sp>
          <p:nvSpPr>
            <p:cNvPr id="22" name="object 18"/>
            <p:cNvSpPr txBox="1"/>
            <p:nvPr/>
          </p:nvSpPr>
          <p:spPr>
            <a:xfrm>
              <a:off x="2084294" y="4162151"/>
              <a:ext cx="3032603" cy="246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IN" sz="1600" b="1" spc="-5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3</a:t>
              </a:r>
              <a:r>
                <a:rPr lang="en-IN" sz="1600" b="1" spc="-5" baseline="3000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rd</a:t>
              </a:r>
              <a:r>
                <a:rPr lang="en-IN" sz="1600" b="1" spc="-5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1600" b="1" spc="-5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largest</a:t>
              </a:r>
              <a:r>
                <a:rPr sz="1600" b="1" spc="-2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1600" b="1" spc="-5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economy</a:t>
              </a:r>
              <a:r>
                <a:rPr sz="1600" b="1" spc="-2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as</a:t>
              </a:r>
              <a:r>
                <a:rPr sz="1600" spc="-20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 </a:t>
              </a:r>
              <a:r>
                <a:rPr sz="1600" spc="-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GDP</a:t>
              </a:r>
              <a:r>
                <a:rPr sz="1600" spc="-10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 </a:t>
              </a:r>
              <a:r>
                <a:rPr sz="1600" spc="-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crosses</a:t>
              </a:r>
              <a:endParaRPr sz="1600" dirty="0">
                <a:solidFill>
                  <a:schemeClr val="tx2">
                    <a:lumMod val="75000"/>
                  </a:schemeClr>
                </a:solidFill>
                <a:latin typeface="Arial MT"/>
                <a:cs typeface="Arial MT"/>
              </a:endParaRPr>
            </a:p>
          </p:txBody>
        </p:sp>
        <p:sp>
          <p:nvSpPr>
            <p:cNvPr id="23" name="object 19"/>
            <p:cNvSpPr txBox="1"/>
            <p:nvPr/>
          </p:nvSpPr>
          <p:spPr>
            <a:xfrm>
              <a:off x="2102223" y="4400108"/>
              <a:ext cx="2348865" cy="24688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US</a:t>
              </a:r>
              <a:r>
                <a:rPr sz="1600" spc="-10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 </a:t>
              </a:r>
              <a:r>
                <a:rPr sz="1600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$</a:t>
              </a:r>
              <a:r>
                <a:rPr sz="1600" spc="-1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 </a:t>
              </a:r>
              <a:r>
                <a:rPr sz="1600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5</a:t>
              </a:r>
              <a:r>
                <a:rPr sz="1600" spc="-1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 </a:t>
              </a:r>
              <a:r>
                <a:rPr sz="1600" spc="-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trillion</a:t>
              </a:r>
              <a:r>
                <a:rPr sz="1600" spc="-1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 </a:t>
              </a:r>
              <a:r>
                <a:rPr sz="1600" spc="-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(IMF</a:t>
              </a:r>
              <a:r>
                <a:rPr sz="1600" spc="-20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 </a:t>
              </a:r>
              <a:r>
                <a:rPr sz="1600" spc="-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estimates)</a:t>
              </a:r>
              <a:endParaRPr sz="1600" dirty="0">
                <a:solidFill>
                  <a:schemeClr val="tx2">
                    <a:lumMod val="75000"/>
                  </a:schemeClr>
                </a:solidFill>
                <a:latin typeface="Arial MT"/>
                <a:cs typeface="Arial MT"/>
              </a:endParaRPr>
            </a:p>
          </p:txBody>
        </p:sp>
        <p:sp>
          <p:nvSpPr>
            <p:cNvPr id="24" name="object 21"/>
            <p:cNvSpPr txBox="1"/>
            <p:nvPr/>
          </p:nvSpPr>
          <p:spPr>
            <a:xfrm>
              <a:off x="2084294" y="4790631"/>
              <a:ext cx="3068116" cy="53226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4000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15"/>
                </a:spcBef>
              </a:pP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US$</a:t>
              </a:r>
              <a:r>
                <a:rPr sz="1600" b="1" spc="-15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1600" b="1" spc="-15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about </a:t>
              </a:r>
              <a:r>
                <a:rPr sz="1600" b="1" spc="-5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30</a:t>
              </a:r>
              <a:r>
                <a:rPr sz="1600" b="1" spc="-15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1600" b="1" spc="-5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trillion</a:t>
              </a:r>
              <a:r>
                <a:rPr sz="1600" b="1" spc="-15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1600" b="1" spc="-5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economy</a:t>
              </a:r>
              <a:endParaRPr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algn="just">
                <a:lnSpc>
                  <a:spcPct val="100000"/>
                </a:lnSpc>
                <a:spcBef>
                  <a:spcPts val="215"/>
                </a:spcBef>
              </a:pPr>
              <a:r>
                <a:rPr sz="1600" spc="-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with</a:t>
              </a:r>
              <a:r>
                <a:rPr sz="1600" spc="-1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 </a:t>
              </a:r>
              <a:r>
                <a:rPr sz="1600" spc="-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all attributes</a:t>
              </a:r>
              <a:r>
                <a:rPr sz="1600" spc="-10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 </a:t>
              </a:r>
              <a:r>
                <a:rPr sz="1600" spc="-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of</a:t>
              </a:r>
              <a:r>
                <a:rPr sz="1600" spc="-10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 </a:t>
              </a:r>
              <a:r>
                <a:rPr sz="1600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a</a:t>
              </a:r>
              <a:r>
                <a:rPr sz="1600" spc="-10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 </a:t>
              </a:r>
              <a:r>
                <a:rPr lang="en-US" sz="1600" spc="-10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D</a:t>
              </a:r>
              <a:r>
                <a:rPr sz="1600" spc="-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eveloped</a:t>
              </a:r>
              <a:r>
                <a:rPr sz="1600" spc="-10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 </a:t>
              </a:r>
              <a:r>
                <a:rPr lang="en-US" sz="1600" spc="-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N</a:t>
              </a:r>
              <a:r>
                <a:rPr sz="1600" spc="-5" dirty="0">
                  <a:solidFill>
                    <a:schemeClr val="tx2">
                      <a:lumMod val="75000"/>
                    </a:schemeClr>
                  </a:solidFill>
                  <a:latin typeface="Arial MT"/>
                  <a:cs typeface="Arial MT"/>
                </a:rPr>
                <a:t>ation</a:t>
              </a:r>
              <a:endParaRPr sz="1600" dirty="0">
                <a:solidFill>
                  <a:schemeClr val="tx2">
                    <a:lumMod val="75000"/>
                  </a:schemeClr>
                </a:solidFill>
                <a:latin typeface="Arial MT"/>
                <a:cs typeface="Arial MT"/>
              </a:endParaRPr>
            </a:p>
          </p:txBody>
        </p:sp>
      </p:grpSp>
      <p:sp>
        <p:nvSpPr>
          <p:cNvPr id="25" name="object 10"/>
          <p:cNvSpPr txBox="1"/>
          <p:nvPr/>
        </p:nvSpPr>
        <p:spPr>
          <a:xfrm>
            <a:off x="1107581" y="1561781"/>
            <a:ext cx="343165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India’s</a:t>
            </a:r>
            <a:r>
              <a:rPr sz="20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Projected</a:t>
            </a:r>
            <a:r>
              <a:rPr sz="20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Growth</a:t>
            </a:r>
            <a:endParaRPr sz="20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6" name="Picture 2" descr="Developed India Mission - Developed India Mis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445" y="731387"/>
            <a:ext cx="1532198" cy="10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491ED38-1028-DB18-9CED-7AE11815BEED}"/>
              </a:ext>
            </a:extLst>
          </p:cNvPr>
          <p:cNvSpPr/>
          <p:nvPr/>
        </p:nvSpPr>
        <p:spPr>
          <a:xfrm>
            <a:off x="7310772" y="1561781"/>
            <a:ext cx="3429000" cy="23439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dirty="0">
                <a:latin typeface="Century Gothic" panose="020B0502020202020204" pitchFamily="34" charset="0"/>
              </a:rPr>
              <a:t>AIM: </a:t>
            </a:r>
            <a:r>
              <a:rPr lang="en-US" sz="2000" b="1" dirty="0" err="1">
                <a:latin typeface="Century Gothic" panose="020B0502020202020204" pitchFamily="34" charset="0"/>
              </a:rPr>
              <a:t>Viksit</a:t>
            </a:r>
            <a:r>
              <a:rPr lang="en-US" sz="2000" b="1" dirty="0">
                <a:latin typeface="Century Gothic" panose="020B0502020202020204" pitchFamily="34" charset="0"/>
              </a:rPr>
              <a:t> Bharat aims to transform India into a developed nation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Century Gothic" panose="020B0502020202020204" pitchFamily="34" charset="0"/>
              </a:rPr>
              <a:t>where every citizen has ……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1.access to basic amenities, 2.opportunities for growth, and 3.a high quality life.</a:t>
            </a:r>
          </a:p>
        </p:txBody>
      </p:sp>
      <p:sp>
        <p:nvSpPr>
          <p:cNvPr id="28" name="object 15"/>
          <p:cNvSpPr txBox="1"/>
          <p:nvPr/>
        </p:nvSpPr>
        <p:spPr>
          <a:xfrm>
            <a:off x="1081163" y="4333560"/>
            <a:ext cx="5547400" cy="3206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The role of youth is the key – Voice of Youth</a:t>
            </a:r>
            <a:endParaRPr sz="2000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sp>
        <p:nvSpPr>
          <p:cNvPr id="29" name="object 15"/>
          <p:cNvSpPr txBox="1"/>
          <p:nvPr/>
        </p:nvSpPr>
        <p:spPr>
          <a:xfrm>
            <a:off x="1092738" y="5051619"/>
            <a:ext cx="5547400" cy="9489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India so far good at service sector (Software)  </a:t>
            </a:r>
          </a:p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Now India going to be Manufacturing hub due to global changes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cs typeface="Arial"/>
              </a:rPr>
              <a:t>wrt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 China.</a:t>
            </a:r>
            <a:endParaRPr sz="2000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1057322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/>
      <p:bldP spid="27" grpId="0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Issues Open for Discussion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1300"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 28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June 2024. </a:t>
            </a:r>
            <a:r>
              <a:rPr lang="en-US"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2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6F894A-1ABD-DD37-5A22-B6D706CD524E}"/>
              </a:ext>
            </a:extLst>
          </p:cNvPr>
          <p:cNvSpPr/>
          <p:nvPr/>
        </p:nvSpPr>
        <p:spPr>
          <a:xfrm>
            <a:off x="611468" y="662690"/>
            <a:ext cx="6153153" cy="4286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1.Viksit Bharat – Role of Indian Universities</a:t>
            </a:r>
            <a:endParaRPr lang="en-US" sz="28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FAA03541-C2DE-7984-E96A-DD83FF798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74" y="1584526"/>
            <a:ext cx="8067625" cy="4603824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512064" eaLnBrk="0" fontAlgn="base" hangingPunct="0">
              <a:spcBef>
                <a:spcPct val="0"/>
              </a:spcBef>
              <a:spcAft>
                <a:spcPts val="672"/>
              </a:spcAft>
              <a:buFontTx/>
              <a:buAutoNum type="arabicPeriod"/>
            </a:pPr>
            <a:r>
              <a:rPr lang="en-US" sz="2000" b="1" kern="1200" dirty="0">
                <a:solidFill>
                  <a:srgbClr val="C00000"/>
                </a:solidFill>
                <a:ea typeface="+mn-ea"/>
                <a:cs typeface="+mn-cs"/>
              </a:rPr>
              <a:t>Economic Development</a:t>
            </a:r>
            <a:r>
              <a:rPr lang="en-US" sz="2000" kern="1200" dirty="0">
                <a:solidFill>
                  <a:srgbClr val="C00000"/>
                </a:solidFill>
                <a:ea typeface="+mn-ea"/>
                <a:cs typeface="+mn-cs"/>
              </a:rPr>
              <a:t>: 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Enhancing industrial growth, promoting </a:t>
            </a:r>
            <a:r>
              <a:rPr lang="en-US" b="1" kern="1200" dirty="0">
                <a:solidFill>
                  <a:srgbClr val="002060"/>
                </a:solidFill>
                <a:ea typeface="+mn-ea"/>
                <a:cs typeface="+mn-cs"/>
              </a:rPr>
              <a:t>Entrepreneurship, Man Power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</a:rPr>
              <a:t>there by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 boosting GDP growth rates.</a:t>
            </a:r>
          </a:p>
          <a:p>
            <a:pPr defTabSz="512064" eaLnBrk="0" fontAlgn="base" hangingPunct="0">
              <a:spcBef>
                <a:spcPct val="0"/>
              </a:spcBef>
              <a:spcAft>
                <a:spcPts val="672"/>
              </a:spcAft>
              <a:buFontTx/>
              <a:buAutoNum type="arabicPeriod" startAt="2"/>
            </a:pPr>
            <a:r>
              <a:rPr lang="en-US" sz="2000" b="1" kern="1200" dirty="0">
                <a:solidFill>
                  <a:srgbClr val="C00000"/>
                </a:solidFill>
                <a:ea typeface="+mn-ea"/>
                <a:cs typeface="+mn-cs"/>
              </a:rPr>
              <a:t>Social Development: 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Improving </a:t>
            </a:r>
            <a:r>
              <a:rPr lang="en-US" b="1" kern="1200" dirty="0">
                <a:solidFill>
                  <a:prstClr val="black"/>
                </a:solidFill>
                <a:ea typeface="+mn-ea"/>
                <a:cs typeface="+mn-cs"/>
              </a:rPr>
              <a:t>healthcar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e, </a:t>
            </a:r>
            <a:r>
              <a:rPr lang="en-US" b="1" kern="1200" dirty="0">
                <a:solidFill>
                  <a:srgbClr val="002060"/>
                </a:solidFill>
                <a:ea typeface="+mn-ea"/>
                <a:cs typeface="+mn-cs"/>
              </a:rPr>
              <a:t>education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en-US" b="1" kern="1200" dirty="0">
                <a:solidFill>
                  <a:prstClr val="black"/>
                </a:solidFill>
                <a:ea typeface="+mn-ea"/>
                <a:cs typeface="+mn-cs"/>
              </a:rPr>
              <a:t>agriculture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en-US" b="1" kern="1200" dirty="0">
                <a:solidFill>
                  <a:prstClr val="black"/>
                </a:solidFill>
                <a:ea typeface="+mn-ea"/>
                <a:cs typeface="+mn-cs"/>
              </a:rPr>
              <a:t>sanitation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, and </a:t>
            </a:r>
            <a:r>
              <a:rPr lang="en-US" b="1" kern="1200" dirty="0">
                <a:solidFill>
                  <a:prstClr val="black"/>
                </a:solidFill>
                <a:ea typeface="+mn-ea"/>
                <a:cs typeface="+mn-cs"/>
              </a:rPr>
              <a:t>social infrastructure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 to uplift the quality of life for all citizens.</a:t>
            </a:r>
          </a:p>
          <a:p>
            <a:pPr defTabSz="512064" eaLnBrk="0" fontAlgn="base" hangingPunct="0">
              <a:spcBef>
                <a:spcPct val="0"/>
              </a:spcBef>
              <a:spcAft>
                <a:spcPts val="672"/>
              </a:spcAft>
              <a:buFontTx/>
              <a:buAutoNum type="arabicPeriod" startAt="3"/>
            </a:pPr>
            <a:r>
              <a:rPr lang="en-US" sz="2000" b="1" dirty="0">
                <a:solidFill>
                  <a:srgbClr val="C00000"/>
                </a:solidFill>
              </a:rPr>
              <a:t>Infrastructure Development: 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Building robust </a:t>
            </a:r>
            <a:r>
              <a:rPr lang="en-US" b="1" kern="1200" dirty="0">
                <a:solidFill>
                  <a:prstClr val="black"/>
                </a:solidFill>
                <a:ea typeface="+mn-ea"/>
                <a:cs typeface="+mn-cs"/>
              </a:rPr>
              <a:t>physical infrastructure 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such as roads, railways, ports, airports, and digital infrastructure to support economic activities and </a:t>
            </a:r>
            <a:r>
              <a:rPr lang="en-US" b="1" kern="1200" dirty="0">
                <a:solidFill>
                  <a:prstClr val="black"/>
                </a:solidFill>
                <a:ea typeface="+mn-ea"/>
                <a:cs typeface="+mn-cs"/>
              </a:rPr>
              <a:t>connectivity.</a:t>
            </a:r>
          </a:p>
          <a:p>
            <a:pPr defTabSz="512064" eaLnBrk="0" fontAlgn="base" hangingPunct="0">
              <a:spcBef>
                <a:spcPct val="0"/>
              </a:spcBef>
              <a:spcAft>
                <a:spcPts val="672"/>
              </a:spcAft>
              <a:buFontTx/>
              <a:buAutoNum type="arabicPeriod" startAt="4"/>
            </a:pPr>
            <a:r>
              <a:rPr lang="en-US" sz="2000" b="1" dirty="0">
                <a:solidFill>
                  <a:srgbClr val="C00000"/>
                </a:solidFill>
              </a:rPr>
              <a:t>Environmental Sustainability: 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Ensuring </a:t>
            </a:r>
            <a:r>
              <a:rPr lang="en-US" b="1" kern="1200" dirty="0">
                <a:solidFill>
                  <a:srgbClr val="002060"/>
                </a:solidFill>
                <a:ea typeface="+mn-ea"/>
                <a:cs typeface="+mn-cs"/>
              </a:rPr>
              <a:t>sustainable development practices</a:t>
            </a:r>
            <a:r>
              <a:rPr lang="en-US" b="1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to protect the environment and natural resources for future generations.</a:t>
            </a:r>
          </a:p>
          <a:p>
            <a:pPr defTabSz="512064" eaLnBrk="0" fontAlgn="base" hangingPunct="0">
              <a:spcBef>
                <a:spcPct val="0"/>
              </a:spcBef>
              <a:spcAft>
                <a:spcPts val="672"/>
              </a:spcAft>
              <a:buFontTx/>
              <a:buAutoNum type="arabicPeriod" startAt="5"/>
            </a:pPr>
            <a:r>
              <a:rPr lang="en-US" sz="2000" b="1" kern="1200" dirty="0">
                <a:solidFill>
                  <a:srgbClr val="C00000"/>
                </a:solidFill>
                <a:ea typeface="+mn-ea"/>
                <a:cs typeface="+mn-cs"/>
              </a:rPr>
              <a:t>Digital Transformation</a:t>
            </a:r>
            <a:r>
              <a:rPr lang="en-US" sz="2000" kern="1200" dirty="0">
                <a:solidFill>
                  <a:srgbClr val="002060"/>
                </a:solidFill>
                <a:ea typeface="+mn-ea"/>
                <a:cs typeface="+mn-cs"/>
              </a:rPr>
              <a:t>: 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Leveraging </a:t>
            </a:r>
            <a:r>
              <a:rPr lang="en-US" b="1" kern="1200" dirty="0">
                <a:solidFill>
                  <a:srgbClr val="002060"/>
                </a:solidFill>
                <a:ea typeface="+mn-ea"/>
                <a:cs typeface="+mn-cs"/>
              </a:rPr>
              <a:t>technology and digital platforms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 to enhance governance, service delivery, and economic efficiency.</a:t>
            </a:r>
          </a:p>
          <a:p>
            <a:pPr defTabSz="512064" eaLnBrk="0" fontAlgn="base" hangingPunct="0">
              <a:spcBef>
                <a:spcPct val="0"/>
              </a:spcBef>
              <a:spcAft>
                <a:spcPts val="672"/>
              </a:spcAft>
              <a:buFontTx/>
              <a:buAutoNum type="arabicPeriod" startAt="6"/>
            </a:pPr>
            <a:r>
              <a:rPr lang="en-US" sz="2000" b="1" kern="1200" dirty="0">
                <a:solidFill>
                  <a:srgbClr val="C00000"/>
                </a:solidFill>
                <a:ea typeface="+mn-ea"/>
                <a:cs typeface="+mn-cs"/>
              </a:rPr>
              <a:t>Global Competitiveness</a:t>
            </a:r>
            <a:r>
              <a:rPr lang="en-US" sz="2000" kern="1200" dirty="0">
                <a:solidFill>
                  <a:srgbClr val="C00000"/>
                </a:solidFill>
                <a:ea typeface="+mn-ea"/>
                <a:cs typeface="+mn-cs"/>
              </a:rPr>
              <a:t>: 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Positioning India as a global economic powerhouse by fostering </a:t>
            </a:r>
            <a:r>
              <a:rPr lang="en-US" b="1" kern="1200" dirty="0">
                <a:solidFill>
                  <a:prstClr val="black"/>
                </a:solidFill>
                <a:ea typeface="+mn-ea"/>
                <a:cs typeface="+mn-cs"/>
              </a:rPr>
              <a:t>innovation, </a:t>
            </a:r>
            <a:r>
              <a:rPr lang="en-US" b="1" dirty="0">
                <a:solidFill>
                  <a:prstClr val="black"/>
                </a:solidFill>
              </a:rPr>
              <a:t>t</a:t>
            </a:r>
            <a:r>
              <a:rPr lang="en-US" b="1" kern="1200" dirty="0">
                <a:solidFill>
                  <a:prstClr val="black"/>
                </a:solidFill>
                <a:ea typeface="+mn-ea"/>
                <a:cs typeface="+mn-cs"/>
              </a:rPr>
              <a:t>echnology, research 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and </a:t>
            </a:r>
            <a:r>
              <a:rPr lang="en-US" b="1" kern="1200" dirty="0">
                <a:solidFill>
                  <a:prstClr val="black"/>
                </a:solidFill>
                <a:ea typeface="+mn-ea"/>
                <a:cs typeface="+mn-cs"/>
              </a:rPr>
              <a:t>development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</a:rPr>
              <a:t>there by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 enhancing </a:t>
            </a:r>
            <a:r>
              <a:rPr lang="en-US" b="1" kern="1200" dirty="0">
                <a:solidFill>
                  <a:srgbClr val="002060"/>
                </a:solidFill>
                <a:ea typeface="+mn-ea"/>
                <a:cs typeface="+mn-cs"/>
              </a:rPr>
              <a:t>competitiveness</a:t>
            </a: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 in global markets.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FE6FD8-3723-ACA5-ACD9-02C2C5991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269711"/>
            <a:ext cx="2488222" cy="1990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6F894A-1ABD-DD37-5A22-B6D706CD524E}"/>
              </a:ext>
            </a:extLst>
          </p:cNvPr>
          <p:cNvSpPr/>
          <p:nvPr/>
        </p:nvSpPr>
        <p:spPr>
          <a:xfrm>
            <a:off x="933832" y="2609221"/>
            <a:ext cx="1998725" cy="16291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Major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Focused Areas  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 descr="Developed India Mission - Developed India Miss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961" y="632261"/>
            <a:ext cx="1532198" cy="10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438574" y="2209800"/>
            <a:ext cx="8067625" cy="71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438574" y="2855186"/>
            <a:ext cx="8075127" cy="404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0" idx="1"/>
          </p:cNvCxnSpPr>
          <p:nvPr/>
        </p:nvCxnSpPr>
        <p:spPr>
          <a:xfrm flipV="1">
            <a:off x="3438574" y="3733800"/>
            <a:ext cx="8060123" cy="1526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38574" y="4455070"/>
            <a:ext cx="8060123" cy="136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438574" y="5172314"/>
            <a:ext cx="8060123" cy="854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438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Issues Open for Discussion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1300"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 28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June 2024. </a:t>
            </a:r>
            <a:r>
              <a:rPr lang="en-US"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2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4152" y="1356373"/>
            <a:ext cx="10703696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Role of Indian Universities in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Viksit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Bharat Mission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1" y="4136086"/>
            <a:ext cx="5086780" cy="20159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 Development &amp; Workforce: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 development by offering specialized courses and training programs aligned with the needs of various industries. It can help in producing skilled &amp; ready to use workforce to contribute effectively to the economy.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23025" y="4174558"/>
            <a:ext cx="532482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Support: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 can play a vital role to support policy makers /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govt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agencies in formulating policies through their evidence-based research and recommendations. This can help in sustainable development.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0C054-C2AE-5BA3-7C13-264DE4D9338D}"/>
              </a:ext>
            </a:extLst>
          </p:cNvPr>
          <p:cNvSpPr txBox="1"/>
          <p:nvPr/>
        </p:nvSpPr>
        <p:spPr>
          <a:xfrm>
            <a:off x="838200" y="1959675"/>
            <a:ext cx="5105399" cy="2015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and Innovation: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in critical areas such as technology, healthcare, agriculture, and renewable energy. This research can lead to innovations that solve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societal problems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contribute to India's development goals.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35C497-7849-E1C4-7325-090AB9489DAC}"/>
              </a:ext>
            </a:extLst>
          </p:cNvPr>
          <p:cNvSpPr txBox="1"/>
          <p:nvPr/>
        </p:nvSpPr>
        <p:spPr>
          <a:xfrm>
            <a:off x="6123025" y="1983279"/>
            <a:ext cx="532482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Encouraging entrepreneurship and startups is crucial for economic growth by establishing incubation centers, providing mentorship, and facilitating access to funding for aspiring entrepreneurs.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0C853B-DD6C-F0DB-A387-A88D7FEAB7AF}"/>
              </a:ext>
            </a:extLst>
          </p:cNvPr>
          <p:cNvCxnSpPr>
            <a:cxnSpLocks/>
          </p:cNvCxnSpPr>
          <p:nvPr/>
        </p:nvCxnSpPr>
        <p:spPr>
          <a:xfrm>
            <a:off x="6005383" y="1896545"/>
            <a:ext cx="18619" cy="4267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14AAF2-0146-9985-31C9-A155D7B345EA}"/>
              </a:ext>
            </a:extLst>
          </p:cNvPr>
          <p:cNvCxnSpPr>
            <a:cxnSpLocks/>
          </p:cNvCxnSpPr>
          <p:nvPr/>
        </p:nvCxnSpPr>
        <p:spPr>
          <a:xfrm flipV="1">
            <a:off x="832338" y="4043653"/>
            <a:ext cx="10722568" cy="2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bject 5">
            <a:extLst>
              <a:ext uri="{FF2B5EF4-FFF2-40B4-BE49-F238E27FC236}">
                <a16:creationId xmlns:a16="http://schemas.microsoft.com/office/drawing/2014/main" id="{A7A07797-9BFD-349E-3BDD-ABCC4A0E68AB}"/>
              </a:ext>
            </a:extLst>
          </p:cNvPr>
          <p:cNvSpPr txBox="1"/>
          <p:nvPr/>
        </p:nvSpPr>
        <p:spPr>
          <a:xfrm>
            <a:off x="744152" y="703294"/>
            <a:ext cx="718064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I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1.Viksit Bharat @ 2047 – Role of Indian Universities</a:t>
            </a:r>
            <a:endParaRPr lang="en-I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Developed India Mission - Developed India Mis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2821"/>
            <a:ext cx="1532198" cy="10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4245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3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Issues Open for Discussion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1300"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 28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June 2024. </a:t>
            </a:r>
            <a:r>
              <a:rPr lang="en-US"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2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5636" y="3594375"/>
            <a:ext cx="4561932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Engagement: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Engaging with local communities to address their specific challenges and needs is essential for inclusive development. Universities can initiate outreach programs, awareness campaigns, and community projects to make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tangible impact on society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479278" y="4306101"/>
            <a:ext cx="5992699" cy="150810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Preservation: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Preserving and promoting India's rich cultural heritage through education and cultural exchange programs can foster national pride and identity, contributing to overall development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5768413"/>
            <a:ext cx="11049000" cy="61555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700" i="1" dirty="0">
                <a:solidFill>
                  <a:schemeClr val="bg1"/>
                </a:solidFill>
              </a:rPr>
              <a:t>Overall, Indian universities can act as catalysts for achieving the objectives of the </a:t>
            </a:r>
            <a:r>
              <a:rPr lang="en-US" sz="1700" i="1" dirty="0" err="1">
                <a:solidFill>
                  <a:schemeClr val="bg1"/>
                </a:solidFill>
              </a:rPr>
              <a:t>Viksit</a:t>
            </a:r>
            <a:r>
              <a:rPr lang="en-US" sz="1700" i="1" dirty="0">
                <a:solidFill>
                  <a:schemeClr val="bg1"/>
                </a:solidFill>
              </a:rPr>
              <a:t> Bharat Mission by leveraging their expertise, resources, and influence to drive innovation, education, and socio-economic development across the country.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78152-EACB-5256-8411-229607942870}"/>
              </a:ext>
            </a:extLst>
          </p:cNvPr>
          <p:cNvSpPr/>
          <p:nvPr/>
        </p:nvSpPr>
        <p:spPr>
          <a:xfrm>
            <a:off x="772069" y="702686"/>
            <a:ext cx="1067348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Role Of Indian Universities In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Viksit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Bharat Mission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(Cont..)</a:t>
            </a:r>
            <a:endParaRPr lang="en-I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D59DA5-DA15-1EB3-F116-FE1EF67509D9}"/>
              </a:ext>
            </a:extLst>
          </p:cNvPr>
          <p:cNvSpPr/>
          <p:nvPr/>
        </p:nvSpPr>
        <p:spPr>
          <a:xfrm>
            <a:off x="731292" y="1475453"/>
            <a:ext cx="4530620" cy="1785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National/International Collaboration: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Collaborating with universities / institutions and Industry can bring in diverse perspectives, knowledge exchange, and opportunities for joint research projects. This can accelerate the pace of development in various fields.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0200C3-60C4-793C-5F7D-4C26533B3F08}"/>
              </a:ext>
            </a:extLst>
          </p:cNvPr>
          <p:cNvSpPr txBox="1"/>
          <p:nvPr/>
        </p:nvSpPr>
        <p:spPr>
          <a:xfrm>
            <a:off x="5455684" y="1256575"/>
            <a:ext cx="5989866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Sustainability: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research and practices that focus on environmental sustainability is crucial for long-term development. Universities can make efforts in sustainable technologies, conservation initiatives, and awareness programs.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34D587-BEA5-921B-598A-C2B1F1DFDDE5}"/>
              </a:ext>
            </a:extLst>
          </p:cNvPr>
          <p:cNvSpPr txBox="1"/>
          <p:nvPr/>
        </p:nvSpPr>
        <p:spPr>
          <a:xfrm>
            <a:off x="5455684" y="2797996"/>
            <a:ext cx="5989865" cy="1508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Development: </a:t>
            </a:r>
          </a:p>
          <a:p>
            <a:pPr lvl="0" eaLnBrk="0" fontAlgn="base" hangingPunct="0">
              <a:spcBef>
                <a:spcPct val="0"/>
              </a:spcBef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Fostering social development by promoting values of inclusivity, diversity, and social responsibility among students, which are essential for building a cohesive and progressive society.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F7367F-E3FD-579F-F836-2D63FC8958D4}"/>
              </a:ext>
            </a:extLst>
          </p:cNvPr>
          <p:cNvCxnSpPr>
            <a:cxnSpLocks/>
          </p:cNvCxnSpPr>
          <p:nvPr/>
        </p:nvCxnSpPr>
        <p:spPr>
          <a:xfrm>
            <a:off x="5373748" y="1325557"/>
            <a:ext cx="34471" cy="434776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B4A0F6-A5E9-D3FB-2723-32F8FA990001}"/>
              </a:ext>
            </a:extLst>
          </p:cNvPr>
          <p:cNvCxnSpPr/>
          <p:nvPr/>
        </p:nvCxnSpPr>
        <p:spPr>
          <a:xfrm flipH="1" flipV="1">
            <a:off x="772068" y="3363503"/>
            <a:ext cx="4601680" cy="24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65B00A-6F2C-1FB4-F633-86C1A60892AB}"/>
              </a:ext>
            </a:extLst>
          </p:cNvPr>
          <p:cNvCxnSpPr>
            <a:cxnSpLocks/>
          </p:cNvCxnSpPr>
          <p:nvPr/>
        </p:nvCxnSpPr>
        <p:spPr>
          <a:xfrm flipV="1">
            <a:off x="5373748" y="2741783"/>
            <a:ext cx="5916724" cy="533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FD648DA-0D78-9290-71F8-372706AA919F}"/>
              </a:ext>
            </a:extLst>
          </p:cNvPr>
          <p:cNvCxnSpPr>
            <a:cxnSpLocks/>
          </p:cNvCxnSpPr>
          <p:nvPr/>
        </p:nvCxnSpPr>
        <p:spPr>
          <a:xfrm>
            <a:off x="5390983" y="4280356"/>
            <a:ext cx="5919688" cy="257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5892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14" grpId="0" animBg="1"/>
      <p:bldP spid="16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DBEB49-C879-3DD7-BACC-D859C93DD613}"/>
              </a:ext>
            </a:extLst>
          </p:cNvPr>
          <p:cNvSpPr/>
          <p:nvPr/>
        </p:nvSpPr>
        <p:spPr>
          <a:xfrm>
            <a:off x="771753" y="1997045"/>
            <a:ext cx="4276454" cy="4011462"/>
          </a:xfrm>
          <a:prstGeom prst="roundRect">
            <a:avLst>
              <a:gd name="adj" fmla="val 37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4D7BC2-46EE-CC78-7E3C-7A3C50CA593D}"/>
              </a:ext>
            </a:extLst>
          </p:cNvPr>
          <p:cNvSpPr/>
          <p:nvPr/>
        </p:nvSpPr>
        <p:spPr>
          <a:xfrm>
            <a:off x="5402580" y="1997045"/>
            <a:ext cx="6065519" cy="3946556"/>
          </a:xfrm>
          <a:prstGeom prst="roundRect">
            <a:avLst>
              <a:gd name="adj" fmla="val 3713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Issues Open for Discussion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1300"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 28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June 2024. </a:t>
            </a:r>
            <a:r>
              <a:rPr lang="en-US"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2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989796" y="2536458"/>
            <a:ext cx="3840367" cy="3258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85750">
              <a:lnSpc>
                <a:spcPct val="112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IN" b="1" spc="-5" dirty="0">
                <a:latin typeface="+mj-lt"/>
                <a:cs typeface="Arial MT"/>
              </a:rPr>
              <a:t>Public Infrastructure</a:t>
            </a:r>
          </a:p>
          <a:p>
            <a:pPr marL="742950" marR="5080" lvl="1" indent="-285750">
              <a:lnSpc>
                <a:spcPct val="1129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IN" spc="-5" dirty="0">
                <a:latin typeface="+mj-lt"/>
                <a:cs typeface="Arial MT"/>
              </a:rPr>
              <a:t>Roads, Railways</a:t>
            </a:r>
          </a:p>
          <a:p>
            <a:pPr marL="742950" marR="5080" lvl="1" indent="-285750">
              <a:lnSpc>
                <a:spcPct val="1129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pc="-5" dirty="0">
                <a:latin typeface="+mj-lt"/>
                <a:cs typeface="Arial MT"/>
              </a:rPr>
              <a:t>Airports, Ports, etc.</a:t>
            </a:r>
            <a:endParaRPr lang="en-IN" spc="-5" dirty="0">
              <a:latin typeface="+mj-lt"/>
              <a:cs typeface="Arial MT"/>
            </a:endParaRPr>
          </a:p>
          <a:p>
            <a:pPr marL="285750" marR="5080" indent="-285750">
              <a:lnSpc>
                <a:spcPct val="112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IN" b="1" spc="-5" dirty="0">
                <a:latin typeface="+mj-lt"/>
                <a:cs typeface="Arial MT"/>
              </a:rPr>
              <a:t>Defence</a:t>
            </a:r>
          </a:p>
          <a:p>
            <a:pPr marL="285750" marR="5080" indent="-285750">
              <a:lnSpc>
                <a:spcPct val="112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IN" b="1" spc="-5" dirty="0">
                <a:latin typeface="+mj-lt"/>
                <a:cs typeface="Arial MT"/>
              </a:rPr>
              <a:t>Power</a:t>
            </a:r>
          </a:p>
          <a:p>
            <a:pPr marL="742950" marR="5080" lvl="1" indent="-285750">
              <a:lnSpc>
                <a:spcPct val="1129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IN" spc="-5" dirty="0">
                <a:latin typeface="+mj-lt"/>
                <a:cs typeface="Arial MT"/>
              </a:rPr>
              <a:t>Green Energy: Solar, Wind, etc.</a:t>
            </a:r>
          </a:p>
          <a:p>
            <a:pPr marL="285750" marR="5080" indent="-285750">
              <a:lnSpc>
                <a:spcPct val="112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IN" b="1" spc="-5" dirty="0">
                <a:latin typeface="+mj-lt"/>
                <a:cs typeface="Arial MT"/>
              </a:rPr>
              <a:t>Technology</a:t>
            </a:r>
          </a:p>
          <a:p>
            <a:pPr marL="742950" marR="5080" lvl="1" indent="-285750">
              <a:lnSpc>
                <a:spcPct val="1129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IN" spc="-5" dirty="0">
                <a:latin typeface="+mj-lt"/>
                <a:cs typeface="Arial MT"/>
              </a:rPr>
              <a:t>Semiconductor Technology</a:t>
            </a:r>
          </a:p>
          <a:p>
            <a:pPr marL="742950" marR="5080" lvl="1" indent="-285750">
              <a:lnSpc>
                <a:spcPct val="1129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pc="-5" dirty="0">
                <a:latin typeface="+mj-lt"/>
                <a:cs typeface="Arial MT"/>
              </a:rPr>
              <a:t>Healthcare</a:t>
            </a:r>
          </a:p>
          <a:p>
            <a:pPr marL="742950" marR="5080" lvl="1" indent="-285750">
              <a:lnSpc>
                <a:spcPct val="1129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pc="-5" dirty="0">
                <a:latin typeface="+mj-lt"/>
                <a:cs typeface="Arial MT"/>
              </a:rPr>
              <a:t>Agriculture, </a:t>
            </a:r>
            <a:r>
              <a:rPr lang="en-US" spc="-5" dirty="0" err="1">
                <a:latin typeface="+mj-lt"/>
                <a:cs typeface="Arial MT"/>
              </a:rPr>
              <a:t>etc</a:t>
            </a:r>
            <a:endParaRPr lang="en-IN" dirty="0">
              <a:latin typeface="+mj-lt"/>
              <a:cs typeface="Arial M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5638800" y="2502557"/>
            <a:ext cx="5709988" cy="3295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sz="18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HAL, BDL, BEL, </a:t>
            </a:r>
            <a:r>
              <a:rPr lang="en-US" sz="18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Mazagon</a:t>
            </a:r>
            <a:r>
              <a:rPr lang="en-US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Dock, Cochin Shipyard</a:t>
            </a:r>
            <a:endParaRPr lang="en-U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Railways: </a:t>
            </a:r>
            <a:r>
              <a:rPr lang="en-US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RVNL, </a:t>
            </a:r>
            <a:r>
              <a:rPr lang="en-US" sz="18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Titagarh</a:t>
            </a:r>
            <a:r>
              <a:rPr lang="en-US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Wagons, Jupiter Wagons, Container Corporation, etc.</a:t>
            </a:r>
            <a:endParaRPr lang="en-U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Power – Green Energy (Solar, Wind &amp; H2): </a:t>
            </a:r>
            <a:r>
              <a:rPr lang="en-US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NTPC, Tata Power, Adani Power, KPI Green, Suzlon Wind Energy</a:t>
            </a:r>
            <a:endParaRPr lang="en-U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Infrastructure – Roads: </a:t>
            </a:r>
            <a:r>
              <a:rPr lang="en-US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L&amp;T, PNC, etc.</a:t>
            </a:r>
            <a:endParaRPr lang="en-U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Technology: </a:t>
            </a:r>
            <a:r>
              <a:rPr lang="en-US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CG Power, Tata Technology, </a:t>
            </a:r>
            <a:r>
              <a:rPr lang="en-US" sz="1800" kern="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Avantel</a:t>
            </a:r>
            <a:r>
              <a:rPr lang="en-US" sz="1800" kern="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Medical: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Pharmacy:</a:t>
            </a:r>
            <a:endParaRPr lang="en-US" sz="18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6017394C-36A3-EA48-E9DD-DD65F88D220C}"/>
              </a:ext>
            </a:extLst>
          </p:cNvPr>
          <p:cNvSpPr txBox="1"/>
          <p:nvPr/>
        </p:nvSpPr>
        <p:spPr>
          <a:xfrm>
            <a:off x="723902" y="1143000"/>
            <a:ext cx="72770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I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1.Viksit Bharat @ 2047 – Role of Indian Universities</a:t>
            </a:r>
            <a:endParaRPr lang="en-I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9A508-0C79-5BAF-CEAA-7A385ED9E135}"/>
              </a:ext>
            </a:extLst>
          </p:cNvPr>
          <p:cNvSpPr txBox="1"/>
          <p:nvPr/>
        </p:nvSpPr>
        <p:spPr>
          <a:xfrm>
            <a:off x="5402580" y="2057400"/>
            <a:ext cx="6103620" cy="48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>
              <a:lnSpc>
                <a:spcPct val="112900"/>
              </a:lnSpc>
              <a:spcBef>
                <a:spcPts val="100"/>
              </a:spcBef>
            </a:pPr>
            <a:r>
              <a:rPr lang="en-IN" sz="2400" b="1" spc="-5" dirty="0">
                <a:solidFill>
                  <a:srgbClr val="C00000"/>
                </a:solidFill>
                <a:latin typeface="+mj-lt"/>
                <a:cs typeface="Arial MT"/>
              </a:rPr>
              <a:t>Strengthening - PSUs / </a:t>
            </a:r>
            <a:r>
              <a:rPr lang="en-IN" sz="2400" b="1" spc="-5" dirty="0" err="1">
                <a:solidFill>
                  <a:srgbClr val="C00000"/>
                </a:solidFill>
                <a:latin typeface="+mj-lt"/>
                <a:cs typeface="Arial MT"/>
              </a:rPr>
              <a:t>Navaratan</a:t>
            </a:r>
            <a:r>
              <a:rPr lang="en-IN" sz="2400" b="1" spc="-5" dirty="0">
                <a:solidFill>
                  <a:srgbClr val="C00000"/>
                </a:solidFill>
                <a:latin typeface="+mj-lt"/>
                <a:cs typeface="Arial MT"/>
              </a:rPr>
              <a:t> Companies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754B5D-5485-9750-E7A0-7D7A009FFA99}"/>
              </a:ext>
            </a:extLst>
          </p:cNvPr>
          <p:cNvSpPr txBox="1"/>
          <p:nvPr/>
        </p:nvSpPr>
        <p:spPr>
          <a:xfrm>
            <a:off x="771753" y="1997045"/>
            <a:ext cx="4276454" cy="48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>
              <a:lnSpc>
                <a:spcPct val="112900"/>
              </a:lnSpc>
              <a:spcBef>
                <a:spcPts val="100"/>
              </a:spcBef>
            </a:pPr>
            <a:r>
              <a:rPr lang="en-IN" sz="2400" b="1" spc="-5" dirty="0">
                <a:solidFill>
                  <a:srgbClr val="C00000"/>
                </a:solidFill>
                <a:latin typeface="+mj-lt"/>
                <a:cs typeface="Arial MT"/>
              </a:rPr>
              <a:t>Government Focus: Key Sectors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29FBE1-4625-B425-3E70-E03DDBF8AAA4}"/>
              </a:ext>
            </a:extLst>
          </p:cNvPr>
          <p:cNvSpPr/>
          <p:nvPr/>
        </p:nvSpPr>
        <p:spPr>
          <a:xfrm>
            <a:off x="611947" y="572690"/>
            <a:ext cx="3810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4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pic>
        <p:nvPicPr>
          <p:cNvPr id="18" name="Picture 2" descr="Developed India Mission - Developed India Mis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961" y="633195"/>
            <a:ext cx="1532198" cy="10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198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1" grpId="0"/>
      <p:bldP spid="15" grpId="0"/>
      <p:bldP spid="5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DBEB49-C879-3DD7-BACC-D859C93DD613}"/>
              </a:ext>
            </a:extLst>
          </p:cNvPr>
          <p:cNvSpPr/>
          <p:nvPr/>
        </p:nvSpPr>
        <p:spPr>
          <a:xfrm>
            <a:off x="898583" y="1332500"/>
            <a:ext cx="5730817" cy="4915899"/>
          </a:xfrm>
          <a:prstGeom prst="roundRect">
            <a:avLst>
              <a:gd name="adj" fmla="val 37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Issues Open for Discussion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1300"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 28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June 2024. </a:t>
            </a:r>
            <a:r>
              <a:rPr lang="en-US"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2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1054030" y="1724728"/>
            <a:ext cx="5422969" cy="4336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0" lvl="0" indent="-109538">
              <a:spcBef>
                <a:spcPts val="0"/>
              </a:spcBef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400" b="1" kern="0" dirty="0">
                <a:solidFill>
                  <a:srgbClr val="2915BB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Skilled Manpower Development &amp; Professionalism</a:t>
            </a:r>
          </a:p>
          <a:p>
            <a:pPr marL="176212" lvl="1">
              <a:spcAft>
                <a:spcPts val="1200"/>
              </a:spcAft>
              <a:buSzPts val="1000"/>
              <a:tabLst>
                <a:tab pos="914400" algn="l"/>
              </a:tabLst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Focus on government prioritized and manufacturing sectors</a:t>
            </a:r>
            <a:endParaRPr lang="en-US" sz="1400" kern="100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85750" marR="0" lvl="0" indent="-109538">
              <a:lnSpc>
                <a:spcPct val="107000"/>
              </a:lnSpc>
              <a:spcBef>
                <a:spcPts val="0"/>
              </a:spcBef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400" b="1" kern="0" dirty="0">
                <a:solidFill>
                  <a:srgbClr val="2915BB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Strengthening Existing Placements &amp; diversified  Placements </a:t>
            </a:r>
            <a:r>
              <a:rPr lang="en-US" sz="1200" kern="0" dirty="0">
                <a:solidFill>
                  <a:srgbClr val="2915BB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(Manufacturing &amp; Government Sectors)</a:t>
            </a:r>
          </a:p>
          <a:p>
            <a:pPr marL="442913" lvl="1" indent="-268288">
              <a:spcAft>
                <a:spcPts val="1200"/>
              </a:spcAft>
              <a:buSzPts val="1000"/>
              <a:tabLst>
                <a:tab pos="914400" algn="l"/>
              </a:tabLst>
            </a:pPr>
            <a:r>
              <a:rPr lang="en-US" sz="1400" kern="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</a:t>
            </a:r>
            <a:r>
              <a:rPr lang="en-US" sz="1400" kern="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MoUs</a:t>
            </a:r>
            <a:r>
              <a:rPr lang="en-US" sz="1400" kern="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/</a:t>
            </a:r>
            <a:r>
              <a:rPr lang="en-US" sz="1400" kern="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Collaborations, Curriculum changes, </a:t>
            </a:r>
            <a:r>
              <a:rPr lang="en-US" sz="1400" kern="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CoEs</a:t>
            </a:r>
            <a:r>
              <a:rPr lang="en-US" sz="1400" kern="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200" kern="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(Ex: Green      Energy), </a:t>
            </a:r>
            <a:r>
              <a:rPr lang="en-US" sz="1400" kern="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Faculty Recruitment </a:t>
            </a:r>
            <a:r>
              <a:rPr lang="en-US" sz="1400" kern="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of</a:t>
            </a:r>
            <a:r>
              <a:rPr lang="en-US" sz="1400" kern="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diversified </a:t>
            </a:r>
            <a:r>
              <a:rPr lang="en-US" sz="1400" kern="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expertise</a:t>
            </a:r>
            <a:r>
              <a:rPr lang="en-US" sz="1400" kern="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endParaRPr lang="en-US" sz="1400" kern="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lvl="2" indent="-109538">
              <a:buSzPct val="75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sz="1400" b="1" kern="0" dirty="0">
                <a:solidFill>
                  <a:srgbClr val="2915BB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Focus on Job Providers / Entrepreneurs </a:t>
            </a:r>
          </a:p>
          <a:p>
            <a:pPr marL="176212" lvl="2">
              <a:spcAft>
                <a:spcPts val="1200"/>
              </a:spcAft>
              <a:buSzPct val="75000"/>
              <a:tabLst>
                <a:tab pos="914400" algn="l"/>
              </a:tabLst>
            </a:pPr>
            <a:r>
              <a:rPr lang="en-US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300" kern="0" dirty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Strengthening TBI, Supporting Innovation, Incubation &amp; Startups</a:t>
            </a:r>
          </a:p>
          <a:p>
            <a:pPr marL="285750" lvl="2" indent="-109538">
              <a:buSzPct val="75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sz="1400" b="1" kern="0" dirty="0">
                <a:solidFill>
                  <a:srgbClr val="2915BB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Strengthening R &amp; D</a:t>
            </a:r>
          </a:p>
          <a:p>
            <a:pPr marL="442913" lvl="2" indent="-268288">
              <a:spcAft>
                <a:spcPts val="1200"/>
              </a:spcAft>
              <a:buSzPct val="75000"/>
              <a:tabLst>
                <a:tab pos="914400" algn="l"/>
              </a:tabLst>
            </a:pPr>
            <a:r>
              <a:rPr lang="en-US" sz="1400" b="1" kern="0" dirty="0">
                <a:solidFill>
                  <a:srgbClr val="2915BB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Critical areas such as healthcare, renewable energy, </a:t>
            </a:r>
            <a:r>
              <a:rPr lang="en-US" sz="1400" kern="0" dirty="0" err="1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etc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   contribute to India development goals. </a:t>
            </a:r>
          </a:p>
          <a:p>
            <a:pPr marL="285750" lvl="2" indent="-109538">
              <a:buSzPct val="75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sz="1400" b="1" kern="0" dirty="0">
                <a:solidFill>
                  <a:srgbClr val="2915BB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Community engagement</a:t>
            </a:r>
          </a:p>
          <a:p>
            <a:pPr marL="442913" lvl="2" indent="-268288">
              <a:spcAft>
                <a:spcPts val="1200"/>
              </a:spcAft>
              <a:buSzPct val="75000"/>
              <a:tabLst>
                <a:tab pos="914400" algn="l"/>
              </a:tabLst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Addressing local challenges &amp; needs wrt tangible impact on society</a:t>
            </a:r>
          </a:p>
          <a:p>
            <a:pPr marL="285750" lvl="2" indent="-109538">
              <a:buSzPct val="75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sz="1400" b="1" kern="0" dirty="0">
                <a:solidFill>
                  <a:srgbClr val="2915BB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Imparting values to students</a:t>
            </a:r>
          </a:p>
          <a:p>
            <a:pPr marL="0" lvl="2">
              <a:lnSpc>
                <a:spcPct val="107000"/>
              </a:lnSpc>
              <a:buSzPct val="75000"/>
              <a:tabLst>
                <a:tab pos="914400" algn="l"/>
              </a:tabLst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Inclusivity, diversity &amp; Social responsibility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6017394C-36A3-EA48-E9DD-DD65F88D220C}"/>
              </a:ext>
            </a:extLst>
          </p:cNvPr>
          <p:cNvSpPr txBox="1"/>
          <p:nvPr/>
        </p:nvSpPr>
        <p:spPr>
          <a:xfrm>
            <a:off x="697451" y="911897"/>
            <a:ext cx="72008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I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1.Viksit Bharat @ 2047 – Role of Indian Universities</a:t>
            </a:r>
            <a:endParaRPr lang="en-I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754B5D-5485-9750-E7A0-7D7A009FFA99}"/>
              </a:ext>
            </a:extLst>
          </p:cNvPr>
          <p:cNvSpPr txBox="1"/>
          <p:nvPr/>
        </p:nvSpPr>
        <p:spPr>
          <a:xfrm>
            <a:off x="2224271" y="1287878"/>
            <a:ext cx="2834805" cy="509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>
              <a:lnSpc>
                <a:spcPct val="112900"/>
              </a:lnSpc>
              <a:spcBef>
                <a:spcPts val="100"/>
              </a:spcBef>
            </a:pPr>
            <a:r>
              <a:rPr lang="en-IN" sz="2400" b="1" spc="-5" dirty="0">
                <a:solidFill>
                  <a:srgbClr val="C00000"/>
                </a:solidFill>
                <a:latin typeface="+mj-lt"/>
                <a:cs typeface="Arial MT"/>
              </a:rPr>
              <a:t>Our Responsibility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9382AB-68BF-60D8-403C-E4BF78121F5D}"/>
              </a:ext>
            </a:extLst>
          </p:cNvPr>
          <p:cNvSpPr/>
          <p:nvPr/>
        </p:nvSpPr>
        <p:spPr>
          <a:xfrm>
            <a:off x="707737" y="533400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0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54D7BC2-46EE-CC78-7E3C-7A3C50CA593D}"/>
              </a:ext>
            </a:extLst>
          </p:cNvPr>
          <p:cNvSpPr/>
          <p:nvPr/>
        </p:nvSpPr>
        <p:spPr>
          <a:xfrm>
            <a:off x="7010400" y="2641113"/>
            <a:ext cx="4241101" cy="2235687"/>
          </a:xfrm>
          <a:prstGeom prst="roundRect">
            <a:avLst>
              <a:gd name="adj" fmla="val 3713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EAC727-3CFC-39C1-C82F-DBDE78F36301}"/>
              </a:ext>
            </a:extLst>
          </p:cNvPr>
          <p:cNvSpPr txBox="1"/>
          <p:nvPr/>
        </p:nvSpPr>
        <p:spPr>
          <a:xfrm>
            <a:off x="7086600" y="3436084"/>
            <a:ext cx="3999129" cy="80086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kern="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ONE OF THE TOP UNIVERSITIES IN THE COUNTRY &amp; Globe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59A508-0C79-5BAF-CEAA-7A385ED9E135}"/>
              </a:ext>
            </a:extLst>
          </p:cNvPr>
          <p:cNvSpPr txBox="1"/>
          <p:nvPr/>
        </p:nvSpPr>
        <p:spPr>
          <a:xfrm>
            <a:off x="6884885" y="2521383"/>
            <a:ext cx="4310847" cy="718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>
              <a:lnSpc>
                <a:spcPct val="112900"/>
              </a:lnSpc>
              <a:spcBef>
                <a:spcPts val="100"/>
              </a:spcBef>
            </a:pPr>
            <a:r>
              <a:rPr lang="en-IN" sz="3600" b="1" spc="-5" dirty="0">
                <a:solidFill>
                  <a:srgbClr val="002060"/>
                </a:solidFill>
                <a:latin typeface="+mj-lt"/>
                <a:cs typeface="Arial MT"/>
              </a:rPr>
              <a:t>SETTING TARGETS</a:t>
            </a:r>
          </a:p>
        </p:txBody>
      </p:sp>
      <p:pic>
        <p:nvPicPr>
          <p:cNvPr id="18" name="Picture 2" descr="Developed India Mission - Developed India Mis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961" y="674377"/>
            <a:ext cx="1532198" cy="10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246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9" grpId="0"/>
      <p:bldP spid="23" grpId="0" animBg="1"/>
      <p:bldP spid="24" grpId="0" animBg="1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Issues Open for Discussion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1300"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 28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June 2024. </a:t>
            </a:r>
            <a:r>
              <a:rPr lang="en-US"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2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810" y="590292"/>
            <a:ext cx="3810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4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  <p:sp>
        <p:nvSpPr>
          <p:cNvPr id="12" name="object 5"/>
          <p:cNvSpPr txBox="1"/>
          <p:nvPr/>
        </p:nvSpPr>
        <p:spPr>
          <a:xfrm>
            <a:off x="838200" y="1600200"/>
            <a:ext cx="327660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2) Promotion of  Inter-departmental / Multi-disciplinary research among Engineering and Non-Engineering departments for addressing societal challenges for </a:t>
            </a:r>
            <a:r>
              <a:rPr lang="en-IN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comprehensive solutions</a:t>
            </a:r>
            <a:r>
              <a:rPr lang="e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2400" b="1" kern="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Parts Of A Car And Their Functions Explained – Engineer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49" y="1051957"/>
            <a:ext cx="6618304" cy="42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026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Issues Open for Discussion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1300"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 28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June 2024. </a:t>
            </a:r>
            <a:r>
              <a:rPr lang="en-US"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2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5257" y="4846964"/>
            <a:ext cx="57534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Integration of knowledge from different fields, fill gaps in understanding and moving towards new research directions.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9758" y="2394768"/>
            <a:ext cx="455190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They are multifaceted and require expertise from multiple disciplines to develop comprehensive solutions.  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Ex: Climate change research - involves scientists from fields such as Atmospheric science, Ecology, Economics and policy-making.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6399" y="2385074"/>
            <a:ext cx="57912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Combining of different ideas, approaches &amp; methodologies often sparks innovation that can lead to breakthroughs. Which are not possible within a single discipline. 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In technology companies, engineers working with designers and marketers can develop products that are not only technically robust but also appealing and user-friendly.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651" y="4888363"/>
            <a:ext cx="456781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Most of the novel insights are originated from cross pollination of ideas, that benefit society. 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Ex - collaboration among Engineers, Biologists, Chemists, and Doctors can lead to more effective treatments.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0977" y="2010497"/>
            <a:ext cx="4579467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Addressing many real-world problems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0731" y="2077296"/>
            <a:ext cx="5638082" cy="307777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Innovation and Creativity with Collaboration across disciplines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9200" y="4487802"/>
            <a:ext cx="4567813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Cross pollination of ideas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4162" y="4471086"/>
            <a:ext cx="5570257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Filling Knowledge Gaps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3496" y="4281740"/>
            <a:ext cx="107241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90587" y="1951386"/>
            <a:ext cx="0" cy="4014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75426" y="1468048"/>
            <a:ext cx="2830322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Need of the hour </a:t>
            </a:r>
          </a:p>
        </p:txBody>
      </p:sp>
      <p:sp>
        <p:nvSpPr>
          <p:cNvPr id="21" name="object 5"/>
          <p:cNvSpPr txBox="1"/>
          <p:nvPr/>
        </p:nvSpPr>
        <p:spPr>
          <a:xfrm>
            <a:off x="723449" y="634373"/>
            <a:ext cx="10744196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I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Promotion of  Inter-departmental / Multi-disciplinary research among Engineering and Non-Engineering departments for addressing societal challenges for </a:t>
            </a:r>
            <a:r>
              <a:rPr lang="en-IN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comprehensive solutions</a:t>
            </a:r>
            <a:r>
              <a:rPr lang="en-I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kern="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113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 animBg="1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Issues Open for Discussion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1300"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 28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June 2024. </a:t>
            </a:r>
            <a:r>
              <a:rPr lang="en-US"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2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800" y="5387743"/>
            <a:ext cx="10823993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Overall, interdepartmental/ Multidisciplinary research is crucial for advancing knowledge, fostering innovation, and addressing complex challenges that require diverse expertise and collaborations. It plays a vital role in pushing the frontiers of research and creating positive impacts on society.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814310" y="2442695"/>
            <a:ext cx="5193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Multi disciplinary research projects with collaborations may have better edge in securing funding, because of its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potential to address significant societal challenges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1478" y="3177811"/>
            <a:ext cx="47872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The enhanced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reputation attracts highly talented faculty and quality students. Which contributes to a vibrant academic &amp; Research environment in the campus.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8731" y="4235755"/>
            <a:ext cx="506747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Higher-profile research projects and more &amp; more funding from agencies, attract the attention of society. This increased visibility can elevate the institution's &amp; Individuals’  reputation.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1935" y="2044141"/>
            <a:ext cx="490377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Funding Opportunities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6488967" y="2823448"/>
            <a:ext cx="4722903" cy="38324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Meeting Academic and Institutional Goals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0406" y="3853427"/>
            <a:ext cx="4875299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Enhanced Visibility and Impact</a:t>
            </a:r>
            <a:endParaRPr lang="en-IN" sz="20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48400" y="2044141"/>
            <a:ext cx="0" cy="3170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901002" y="3733800"/>
            <a:ext cx="53473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24285" y="1429931"/>
            <a:ext cx="2830322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Need of the hour </a:t>
            </a:r>
          </a:p>
        </p:txBody>
      </p:sp>
      <p:sp>
        <p:nvSpPr>
          <p:cNvPr id="19" name="object 5"/>
          <p:cNvSpPr txBox="1"/>
          <p:nvPr/>
        </p:nvSpPr>
        <p:spPr>
          <a:xfrm>
            <a:off x="635736" y="642769"/>
            <a:ext cx="10744196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I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Promotion of  Inter-departmental / Multi-disciplinary research among Engineering and Non-Engineering departments for addressing societal challenges for </a:t>
            </a:r>
            <a:r>
              <a:rPr lang="en-IN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comprehensive solutions</a:t>
            </a:r>
            <a:r>
              <a:rPr lang="en-I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kern="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495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75437" y="609600"/>
            <a:ext cx="106652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Reforms 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Universities, 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expectations of the Government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697208" y="4633085"/>
            <a:ext cx="54232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AutoNum type="romanLcParenBoth"/>
            </a:pPr>
            <a:r>
              <a:rPr lang="en-IN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N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Curriculum </a:t>
            </a:r>
          </a:p>
          <a:p>
            <a:pPr marL="285750" indent="-285750" algn="just">
              <a:spcAft>
                <a:spcPts val="0"/>
              </a:spcAft>
              <a:buAutoNum type="romanLcParenBoth"/>
            </a:pPr>
            <a:r>
              <a:rPr lang="en-IN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Faculty Resources </a:t>
            </a:r>
          </a:p>
          <a:p>
            <a:pPr marL="285750" indent="-285750" algn="just">
              <a:spcAft>
                <a:spcPts val="0"/>
              </a:spcAft>
              <a:buAutoNum type="romanLcParenBoth"/>
            </a:pPr>
            <a:r>
              <a:rPr lang="en-IN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Learning and Teaching</a:t>
            </a:r>
          </a:p>
          <a:p>
            <a:pPr algn="just">
              <a:spcAft>
                <a:spcPts val="0"/>
              </a:spcAft>
            </a:pPr>
            <a:r>
              <a:rPr lang="en-IN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(iv) Research and Innovation </a:t>
            </a:r>
          </a:p>
          <a:p>
            <a:pPr marL="361950" indent="-361950">
              <a:spcAft>
                <a:spcPts val="0"/>
              </a:spcAft>
            </a:pPr>
            <a:r>
              <a:rPr lang="en-IN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(v) Co-curricular and extra-curricular activities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8323" y="4211618"/>
            <a:ext cx="10744200" cy="3921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IN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Accredit with due consideration for </a:t>
            </a:r>
            <a:r>
              <a:rPr lang="en-IN" b="1" dirty="0">
                <a:solidFill>
                  <a:srgbClr val="2915BB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N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IN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rgbClr val="2915BB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Inputs, 2. Processes, 3. Outcomes &amp; 4. Impact </a:t>
            </a:r>
            <a:r>
              <a:rPr lang="en-IN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across different attributes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78845" y="4651474"/>
            <a:ext cx="48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20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(vi)   </a:t>
            </a:r>
            <a:r>
              <a:rPr lang="en-IN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Community Engagement,</a:t>
            </a:r>
          </a:p>
          <a:p>
            <a:pPr lvl="0" algn="just"/>
            <a:r>
              <a:rPr lang="en-IN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(vii)  Green Initiatives </a:t>
            </a:r>
          </a:p>
          <a:p>
            <a:pPr lvl="0" algn="just"/>
            <a:r>
              <a:rPr lang="en-IN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(viii) Governance and Administration </a:t>
            </a:r>
          </a:p>
          <a:p>
            <a:pPr lvl="0" algn="just"/>
            <a:r>
              <a:rPr lang="en-IN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(ix)   Infrastructure Development </a:t>
            </a:r>
          </a:p>
          <a:p>
            <a:pPr lvl="0" algn="just"/>
            <a:r>
              <a:rPr lang="en-IN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(x)  Financial Resources and Management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14403"/>
              </p:ext>
            </p:extLst>
          </p:nvPr>
        </p:nvGraphicFramePr>
        <p:xfrm>
          <a:off x="940776" y="1143236"/>
          <a:ext cx="101346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 Accreditation system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NEP 2020 Vision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Portal Self-Disclosure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Public Self-Disclosure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Input-Process</a:t>
                      </a:r>
                      <a:r>
                        <a:rPr kumimoji="0" lang="en-IN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-Limited Outcome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Majorly Outcome-Based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Generic policy benefits as an incentive for accreditation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are theoretical expectations</a:t>
                      </a:r>
                      <a:endParaRPr kumimoji="0" lang="en-IN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Empirical policy benefits to motivate accreditation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are the tangible results that are observed and verified through data and analysis</a:t>
                      </a:r>
                      <a:endParaRPr kumimoji="0" lang="en-I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786004" y="3313751"/>
            <a:ext cx="4335739" cy="4255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One Nation One Data (ONOD) Platform</a:t>
            </a:r>
            <a:endParaRPr lang="en-IN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34949" y="3234112"/>
            <a:ext cx="524293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b="1" dirty="0">
                <a:ea typeface="Calibri" panose="020F0502020204030204" pitchFamily="34" charset="0"/>
                <a:cs typeface="Times New Roman" panose="02020603050405020304" pitchFamily="18" charset="0"/>
              </a:rPr>
              <a:t>to capture the common data used by all the agencies </a:t>
            </a:r>
          </a:p>
          <a:p>
            <a:r>
              <a:rPr lang="en-IN" sz="1400" dirty="0">
                <a:ea typeface="Calibri" panose="020F0502020204030204" pitchFamily="34" charset="0"/>
                <a:cs typeface="Times New Roman" panose="02020603050405020304" pitchFamily="18" charset="0"/>
              </a:rPr>
              <a:t>(AISHE, UGC, AICTE, NAAC and NBA / NIRF) </a:t>
            </a:r>
            <a:endParaRPr lang="en-IN" sz="1400" dirty="0"/>
          </a:p>
        </p:txBody>
      </p:sp>
      <p:sp>
        <p:nvSpPr>
          <p:cNvPr id="25" name="Right Arrow 24"/>
          <p:cNvSpPr/>
          <p:nvPr/>
        </p:nvSpPr>
        <p:spPr>
          <a:xfrm>
            <a:off x="5171146" y="3409490"/>
            <a:ext cx="914400" cy="234021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51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23" grpId="0" animBg="1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Issues Open for Discussion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1300"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 28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June 2024. </a:t>
            </a:r>
            <a:r>
              <a:rPr lang="en-US"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2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031" y="1387064"/>
            <a:ext cx="3672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Strategies to implement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2000" y="5020212"/>
            <a:ext cx="4638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</a:rPr>
              <a:t>Develop shared laboratories and equipment that are accessible to researchers from multiple departments. This encourages interaction and collaboration on comprehensive research projects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89740" y="2028618"/>
            <a:ext cx="5369833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Collaborative Platforms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89740" y="4723572"/>
            <a:ext cx="5369832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Facilitate Communication channels and Networking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1603" y="4711284"/>
            <a:ext cx="4548434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Create Shared Research Facilities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638800" y="2180921"/>
            <a:ext cx="0" cy="40344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04834" y="3191332"/>
            <a:ext cx="4833966" cy="3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71176" y="4569212"/>
            <a:ext cx="4767624" cy="8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38800" y="3352800"/>
            <a:ext cx="574337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35790" y="1998650"/>
            <a:ext cx="4544247" cy="40536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R="5080" lvl="0" algn="just">
              <a:lnSpc>
                <a:spcPct val="112900"/>
              </a:lnSpc>
              <a:spcBef>
                <a:spcPts val="10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Common Goals and Interests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940238" y="3316724"/>
            <a:ext cx="4516614" cy="40536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R="5080" lvl="0" algn="just">
              <a:lnSpc>
                <a:spcPct val="112900"/>
              </a:lnSpc>
              <a:spcBef>
                <a:spcPts val="100"/>
              </a:spcBef>
            </a:pPr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barriers from departments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20749" y="2373854"/>
            <a:ext cx="5462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>
                <a:solidFill>
                  <a:prstClr val="black"/>
                </a:solidFill>
              </a:rPr>
              <a:t>Create forums, seminars / workshops where researchers from different departments can meet, share ideas, and collaborate on projects.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1982" y="2404017"/>
            <a:ext cx="5716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Identify and bring together researchers from different departments to focus on common research areas.</a:t>
            </a:r>
            <a:endParaRPr lang="en-IN" sz="1600" dirty="0"/>
          </a:p>
        </p:txBody>
      </p:sp>
      <p:sp>
        <p:nvSpPr>
          <p:cNvPr id="25" name="Rectangle 24"/>
          <p:cNvSpPr/>
          <p:nvPr/>
        </p:nvSpPr>
        <p:spPr>
          <a:xfrm>
            <a:off x="5831566" y="5018411"/>
            <a:ext cx="5428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Continuous Communication between departments through,, online platforms, newsletters or regular meetings to share research updates and opportunities for collaboration.</a:t>
            </a:r>
            <a:endParaRPr lang="en-IN" sz="1600" b="1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1176" y="3680410"/>
            <a:ext cx="4645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Break the gap between faculty of one department with other through some mediation and encourage collaborations.</a:t>
            </a:r>
            <a:endParaRPr lang="en-IN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638800" y="4572000"/>
            <a:ext cx="5743378" cy="55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889739" y="3488985"/>
            <a:ext cx="5369833" cy="35394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</a:rPr>
              <a:t>Establish Interdepartmental Research Teams</a:t>
            </a:r>
            <a:endParaRPr lang="en-IN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31566" y="3782640"/>
            <a:ext cx="5428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</a:rPr>
              <a:t>Encourage the formation of cross-departmental research teams to tackle complex problems that require diverse expertise. </a:t>
            </a:r>
          </a:p>
        </p:txBody>
      </p:sp>
      <p:sp>
        <p:nvSpPr>
          <p:cNvPr id="28" name="object 5"/>
          <p:cNvSpPr txBox="1"/>
          <p:nvPr/>
        </p:nvSpPr>
        <p:spPr>
          <a:xfrm>
            <a:off x="635736" y="642769"/>
            <a:ext cx="10744196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I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Promotion of  Inter-departmental / Multi-disciplinary research among Engineering and Non-Engineering departments for addressing societal challenges for </a:t>
            </a:r>
            <a:r>
              <a:rPr lang="en-IN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comprehensive solutions</a:t>
            </a:r>
            <a:r>
              <a:rPr lang="en-I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kern="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024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1" grpId="0" animBg="1"/>
      <p:bldP spid="3" grpId="0" animBg="1"/>
      <p:bldP spid="4" grpId="0" animBg="1"/>
      <p:bldP spid="22" grpId="0"/>
      <p:bldP spid="24" grpId="0"/>
      <p:bldP spid="25" grpId="0"/>
      <p:bldP spid="31" grpId="0"/>
      <p:bldP spid="34" grpId="0" animBg="1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Issues Open for Discussion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  <a:p>
            <a:pPr algn="ctr"/>
            <a:endParaRPr sz="14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sz="1300" dirty="0">
              <a:solidFill>
                <a:prstClr val="black"/>
              </a:solidFill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 28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June 2024. </a:t>
            </a:r>
            <a:r>
              <a:rPr lang="en-US"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2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394" y="3603388"/>
            <a:ext cx="62626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</a:rPr>
              <a:t>Actively pursue internal &amp; external funding opportunities that support Multidisciplinary research initiatives. More opportunities for funding to collaborative / multidisciplinary projects 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0679" y="5657355"/>
            <a:ext cx="10858500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By implementing these strategies, institute can create a culture and promote interdepartmental / multidisciplinary research, leading to enhanced innovation, research impact, and a more dynamic academic environment.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6532" y="3286958"/>
            <a:ext cx="4582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</a:rPr>
              <a:t>Recognize interdisciplinary research collaborations through awards/ honors. Highlight the impact and outcomes of these collaborations to inspire others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11031" y="1387064"/>
            <a:ext cx="3672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Strategies to implement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00282" y="3021423"/>
            <a:ext cx="4102236" cy="35184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Recognize Interdepartmental Initiatives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8917" y="4541017"/>
            <a:ext cx="6163573" cy="38164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</a:rPr>
              <a:t>Interdisciplinary Research Centre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8917" y="3076339"/>
            <a:ext cx="619093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Provide joint Research seed grants and seek external funding for collaborative works 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239000" y="1994059"/>
            <a:ext cx="0" cy="35854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07946" y="2025180"/>
            <a:ext cx="6204330" cy="35394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en-IN" sz="1700" b="1" dirty="0">
                <a:solidFill>
                  <a:schemeClr val="bg1"/>
                </a:solidFill>
                <a:latin typeface="Arial" panose="020B0604020202020204" pitchFamily="34" charset="0"/>
              </a:rPr>
              <a:t>Cross-Departmental Committees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07946" y="2962859"/>
            <a:ext cx="6408586" cy="9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61477" y="4434385"/>
            <a:ext cx="63864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392106" y="4222566"/>
            <a:ext cx="4107455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Institute policies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0726" y="4507270"/>
            <a:ext cx="42716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</a:rPr>
              <a:t>Institute policies that encourage projects from multiple departments. Offer Seed grants &amp; attractive incentives specifically for interdisciplinary research initiatives.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216532" y="4133484"/>
            <a:ext cx="4196429" cy="34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62394" y="4905240"/>
            <a:ext cx="6442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Establish interdisciplinary research centers that bring together researchers from different departments to focus on common research areas.</a:t>
            </a:r>
            <a:endParaRPr lang="en-IN" sz="1600" b="1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5509" y="2384399"/>
            <a:ext cx="6301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Form committees with representatives from different departments to oversee and promote inter-departmental research initiatives.</a:t>
            </a:r>
            <a:endParaRPr lang="en-IN" sz="1600" b="1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70335" y="2018358"/>
            <a:ext cx="4129226" cy="35394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</a:rPr>
              <a:t>Provide Resources &amp; Support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IN" sz="1700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57938" y="2341563"/>
            <a:ext cx="4210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/>
            <a:r>
              <a:rPr lang="en-US" sz="1600" b="1" dirty="0">
                <a:solidFill>
                  <a:prstClr val="black"/>
                </a:solidFill>
              </a:rPr>
              <a:t> Establish necessary Infrastructure, Equipment       and technical support </a:t>
            </a:r>
            <a:endParaRPr lang="en-IN" dirty="0"/>
          </a:p>
        </p:txBody>
      </p:sp>
      <p:sp>
        <p:nvSpPr>
          <p:cNvPr id="30" name="object 5"/>
          <p:cNvSpPr txBox="1"/>
          <p:nvPr/>
        </p:nvSpPr>
        <p:spPr>
          <a:xfrm>
            <a:off x="635736" y="642769"/>
            <a:ext cx="10744196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I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Promotion of  Inter-departmental / Multi-disciplinary research among Engineering and Non-Engineering departments for addressing societal challenges for </a:t>
            </a:r>
            <a:r>
              <a:rPr lang="en-IN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comprehensive solutions</a:t>
            </a:r>
            <a:r>
              <a:rPr lang="en-I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kern="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16532" y="2895600"/>
            <a:ext cx="43658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175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6" grpId="0" animBg="1"/>
      <p:bldP spid="18" grpId="0" animBg="1"/>
      <p:bldP spid="19" grpId="0" animBg="1"/>
      <p:bldP spid="22" grpId="0" animBg="1"/>
      <p:bldP spid="28" grpId="0" animBg="1"/>
      <p:bldP spid="29" grpId="0"/>
      <p:bldP spid="38" grpId="0"/>
      <p:bldP spid="39" grpId="0"/>
      <p:bldP spid="46" grpId="0" animBg="1"/>
      <p:bldP spid="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01570" y="3048000"/>
            <a:ext cx="7789545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6990" marR="5080" indent="-2574925">
              <a:lnSpc>
                <a:spcPts val="4650"/>
              </a:lnSpc>
            </a:pPr>
            <a:r>
              <a:rPr lang="en-US" sz="36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Any other item with the permission of  Chairman </a:t>
            </a: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3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 June 2024. </a:t>
            </a:r>
            <a:r>
              <a:rPr lang="en-US" sz="13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3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86212" y="6607073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   </a:t>
            </a:r>
            <a:r>
              <a:rPr lang="en-US" sz="1500" b="1" spc="-5" dirty="0">
                <a:solidFill>
                  <a:prstClr val="black"/>
                </a:solidFill>
                <a:latin typeface="Garamond"/>
                <a:cs typeface="Garamond"/>
              </a:rPr>
              <a:t>Any other item</a:t>
            </a:r>
            <a:endParaRPr lang="en-US" sz="15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61620704"/>
      </p:ext>
    </p:extLst>
  </p:cSld>
  <p:clrMapOvr>
    <a:masterClrMapping/>
  </p:clrMapOvr>
  <p:transition spd="slow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6809003" y="0"/>
                </a:moveTo>
                <a:lnTo>
                  <a:pt x="271741" y="0"/>
                </a:lnTo>
                <a:lnTo>
                  <a:pt x="222896" y="4378"/>
                </a:lnTo>
                <a:lnTo>
                  <a:pt x="176923" y="17001"/>
                </a:lnTo>
                <a:lnTo>
                  <a:pt x="134589" y="37101"/>
                </a:lnTo>
                <a:lnTo>
                  <a:pt x="96663" y="63911"/>
                </a:lnTo>
                <a:lnTo>
                  <a:pt x="63911" y="96663"/>
                </a:lnTo>
                <a:lnTo>
                  <a:pt x="37101" y="134589"/>
                </a:lnTo>
                <a:lnTo>
                  <a:pt x="17001" y="176923"/>
                </a:lnTo>
                <a:lnTo>
                  <a:pt x="4378" y="222896"/>
                </a:lnTo>
                <a:lnTo>
                  <a:pt x="0" y="271741"/>
                </a:lnTo>
                <a:lnTo>
                  <a:pt x="0" y="1358658"/>
                </a:lnTo>
                <a:lnTo>
                  <a:pt x="4378" y="1407503"/>
                </a:lnTo>
                <a:lnTo>
                  <a:pt x="17001" y="1453477"/>
                </a:lnTo>
                <a:lnTo>
                  <a:pt x="37101" y="1495810"/>
                </a:lnTo>
                <a:lnTo>
                  <a:pt x="63911" y="1533737"/>
                </a:lnTo>
                <a:lnTo>
                  <a:pt x="96663" y="1566489"/>
                </a:lnTo>
                <a:lnTo>
                  <a:pt x="134589" y="1593299"/>
                </a:lnTo>
                <a:lnTo>
                  <a:pt x="176923" y="1613399"/>
                </a:lnTo>
                <a:lnTo>
                  <a:pt x="222896" y="1626022"/>
                </a:lnTo>
                <a:lnTo>
                  <a:pt x="271741" y="1630400"/>
                </a:lnTo>
                <a:lnTo>
                  <a:pt x="6809003" y="1630400"/>
                </a:lnTo>
                <a:lnTo>
                  <a:pt x="6857848" y="1626022"/>
                </a:lnTo>
                <a:lnTo>
                  <a:pt x="6903820" y="1613399"/>
                </a:lnTo>
                <a:lnTo>
                  <a:pt x="6946152" y="1593299"/>
                </a:lnTo>
                <a:lnTo>
                  <a:pt x="6984076" y="1566489"/>
                </a:lnTo>
                <a:lnTo>
                  <a:pt x="7016826" y="1533737"/>
                </a:lnTo>
                <a:lnTo>
                  <a:pt x="7043634" y="1495810"/>
                </a:lnTo>
                <a:lnTo>
                  <a:pt x="7063732" y="1453477"/>
                </a:lnTo>
                <a:lnTo>
                  <a:pt x="7076354" y="1407503"/>
                </a:lnTo>
                <a:lnTo>
                  <a:pt x="7080732" y="1358658"/>
                </a:lnTo>
                <a:lnTo>
                  <a:pt x="7080732" y="271741"/>
                </a:lnTo>
                <a:lnTo>
                  <a:pt x="7076354" y="222896"/>
                </a:lnTo>
                <a:lnTo>
                  <a:pt x="7063732" y="176923"/>
                </a:lnTo>
                <a:lnTo>
                  <a:pt x="7043634" y="134589"/>
                </a:lnTo>
                <a:lnTo>
                  <a:pt x="7016826" y="96663"/>
                </a:lnTo>
                <a:lnTo>
                  <a:pt x="6984076" y="63911"/>
                </a:lnTo>
                <a:lnTo>
                  <a:pt x="6946152" y="37101"/>
                </a:lnTo>
                <a:lnTo>
                  <a:pt x="6903820" y="17001"/>
                </a:lnTo>
                <a:lnTo>
                  <a:pt x="6857848" y="4378"/>
                </a:lnTo>
                <a:lnTo>
                  <a:pt x="6809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0" y="271741"/>
                </a:moveTo>
                <a:lnTo>
                  <a:pt x="4378" y="222896"/>
                </a:lnTo>
                <a:lnTo>
                  <a:pt x="17001" y="176923"/>
                </a:lnTo>
                <a:lnTo>
                  <a:pt x="37101" y="134589"/>
                </a:lnTo>
                <a:lnTo>
                  <a:pt x="63911" y="96663"/>
                </a:lnTo>
                <a:lnTo>
                  <a:pt x="96663" y="63911"/>
                </a:lnTo>
                <a:lnTo>
                  <a:pt x="134589" y="37101"/>
                </a:lnTo>
                <a:lnTo>
                  <a:pt x="176923" y="17001"/>
                </a:lnTo>
                <a:lnTo>
                  <a:pt x="222896" y="4378"/>
                </a:lnTo>
                <a:lnTo>
                  <a:pt x="271741" y="0"/>
                </a:lnTo>
                <a:lnTo>
                  <a:pt x="6809003" y="0"/>
                </a:lnTo>
                <a:lnTo>
                  <a:pt x="6857848" y="4378"/>
                </a:lnTo>
                <a:lnTo>
                  <a:pt x="6903820" y="17001"/>
                </a:lnTo>
                <a:lnTo>
                  <a:pt x="6946152" y="37101"/>
                </a:lnTo>
                <a:lnTo>
                  <a:pt x="6984076" y="63911"/>
                </a:lnTo>
                <a:lnTo>
                  <a:pt x="7016826" y="96663"/>
                </a:lnTo>
                <a:lnTo>
                  <a:pt x="7043634" y="134589"/>
                </a:lnTo>
                <a:lnTo>
                  <a:pt x="7063732" y="176923"/>
                </a:lnTo>
                <a:lnTo>
                  <a:pt x="7076354" y="222896"/>
                </a:lnTo>
                <a:lnTo>
                  <a:pt x="7080732" y="271741"/>
                </a:lnTo>
                <a:lnTo>
                  <a:pt x="7080732" y="1358658"/>
                </a:lnTo>
                <a:lnTo>
                  <a:pt x="7076354" y="1407503"/>
                </a:lnTo>
                <a:lnTo>
                  <a:pt x="7063732" y="1453477"/>
                </a:lnTo>
                <a:lnTo>
                  <a:pt x="7043634" y="1495810"/>
                </a:lnTo>
                <a:lnTo>
                  <a:pt x="7016826" y="1533737"/>
                </a:lnTo>
                <a:lnTo>
                  <a:pt x="6984076" y="1566489"/>
                </a:lnTo>
                <a:lnTo>
                  <a:pt x="6946152" y="1593299"/>
                </a:lnTo>
                <a:lnTo>
                  <a:pt x="6903820" y="1613399"/>
                </a:lnTo>
                <a:lnTo>
                  <a:pt x="6857848" y="1626022"/>
                </a:lnTo>
                <a:lnTo>
                  <a:pt x="6809003" y="1630400"/>
                </a:lnTo>
                <a:lnTo>
                  <a:pt x="271741" y="1630400"/>
                </a:lnTo>
                <a:lnTo>
                  <a:pt x="222896" y="1626022"/>
                </a:lnTo>
                <a:lnTo>
                  <a:pt x="176923" y="1613399"/>
                </a:lnTo>
                <a:lnTo>
                  <a:pt x="134589" y="1593299"/>
                </a:lnTo>
                <a:lnTo>
                  <a:pt x="96663" y="1566489"/>
                </a:lnTo>
                <a:lnTo>
                  <a:pt x="63911" y="1533737"/>
                </a:lnTo>
                <a:lnTo>
                  <a:pt x="37101" y="1495810"/>
                </a:lnTo>
                <a:lnTo>
                  <a:pt x="17001" y="1453477"/>
                </a:lnTo>
                <a:lnTo>
                  <a:pt x="4378" y="1407503"/>
                </a:lnTo>
                <a:lnTo>
                  <a:pt x="0" y="1358658"/>
                </a:lnTo>
                <a:lnTo>
                  <a:pt x="0" y="27174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4200" y="3339160"/>
            <a:ext cx="6144296" cy="702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920" y="3565817"/>
            <a:ext cx="203835" cy="231775"/>
          </a:xfrm>
          <a:custGeom>
            <a:avLst/>
            <a:gdLst/>
            <a:ahLst/>
            <a:cxnLst/>
            <a:rect l="l" t="t" r="r" b="b"/>
            <a:pathLst>
              <a:path w="203835" h="231775">
                <a:moveTo>
                  <a:pt x="103162" y="0"/>
                </a:moveTo>
                <a:lnTo>
                  <a:pt x="0" y="231622"/>
                </a:lnTo>
                <a:lnTo>
                  <a:pt x="203352" y="231622"/>
                </a:lnTo>
                <a:lnTo>
                  <a:pt x="103162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48548" y="3375368"/>
            <a:ext cx="356235" cy="628650"/>
          </a:xfrm>
          <a:custGeom>
            <a:avLst/>
            <a:gdLst/>
            <a:ahLst/>
            <a:cxnLst/>
            <a:rect l="l" t="t" r="r" b="b"/>
            <a:pathLst>
              <a:path w="356234" h="628650">
                <a:moveTo>
                  <a:pt x="179539" y="0"/>
                </a:moveTo>
                <a:lnTo>
                  <a:pt x="136170" y="5889"/>
                </a:lnTo>
                <a:lnTo>
                  <a:pt x="98320" y="23556"/>
                </a:lnTo>
                <a:lnTo>
                  <a:pt x="65989" y="53004"/>
                </a:lnTo>
                <a:lnTo>
                  <a:pt x="39179" y="94233"/>
                </a:lnTo>
                <a:lnTo>
                  <a:pt x="14102" y="166918"/>
                </a:lnTo>
                <a:lnTo>
                  <a:pt x="6267" y="211356"/>
                </a:lnTo>
                <a:lnTo>
                  <a:pt x="1566" y="261190"/>
                </a:lnTo>
                <a:lnTo>
                  <a:pt x="0" y="316420"/>
                </a:lnTo>
                <a:lnTo>
                  <a:pt x="2420" y="381675"/>
                </a:lnTo>
                <a:lnTo>
                  <a:pt x="9680" y="439745"/>
                </a:lnTo>
                <a:lnTo>
                  <a:pt x="21781" y="490631"/>
                </a:lnTo>
                <a:lnTo>
                  <a:pt x="38721" y="534334"/>
                </a:lnTo>
                <a:lnTo>
                  <a:pt x="60502" y="570852"/>
                </a:lnTo>
                <a:lnTo>
                  <a:pt x="111091" y="614011"/>
                </a:lnTo>
                <a:lnTo>
                  <a:pt x="178549" y="628395"/>
                </a:lnTo>
                <a:lnTo>
                  <a:pt x="203033" y="626845"/>
                </a:lnTo>
                <a:lnTo>
                  <a:pt x="245686" y="614444"/>
                </a:lnTo>
                <a:lnTo>
                  <a:pt x="284467" y="585352"/>
                </a:lnTo>
                <a:lnTo>
                  <a:pt x="318438" y="534641"/>
                </a:lnTo>
                <a:lnTo>
                  <a:pt x="342434" y="464677"/>
                </a:lnTo>
                <a:lnTo>
                  <a:pt x="350031" y="421884"/>
                </a:lnTo>
                <a:lnTo>
                  <a:pt x="354588" y="373790"/>
                </a:lnTo>
                <a:lnTo>
                  <a:pt x="356107" y="320395"/>
                </a:lnTo>
                <a:lnTo>
                  <a:pt x="354557" y="257885"/>
                </a:lnTo>
                <a:lnTo>
                  <a:pt x="349907" y="203777"/>
                </a:lnTo>
                <a:lnTo>
                  <a:pt x="342156" y="158071"/>
                </a:lnTo>
                <a:lnTo>
                  <a:pt x="331304" y="120764"/>
                </a:lnTo>
                <a:lnTo>
                  <a:pt x="303093" y="64287"/>
                </a:lnTo>
                <a:lnTo>
                  <a:pt x="268071" y="27279"/>
                </a:lnTo>
                <a:lnTo>
                  <a:pt x="226715" y="6819"/>
                </a:lnTo>
                <a:lnTo>
                  <a:pt x="179539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43823" y="3353041"/>
            <a:ext cx="692785" cy="688975"/>
          </a:xfrm>
          <a:custGeom>
            <a:avLst/>
            <a:gdLst/>
            <a:ahLst/>
            <a:cxnLst/>
            <a:rect l="l" t="t" r="r" b="b"/>
            <a:pathLst>
              <a:path w="692784" h="688975">
                <a:moveTo>
                  <a:pt x="0" y="0"/>
                </a:moveTo>
                <a:lnTo>
                  <a:pt x="347179" y="0"/>
                </a:lnTo>
                <a:lnTo>
                  <a:pt x="347179" y="18351"/>
                </a:lnTo>
                <a:lnTo>
                  <a:pt x="329819" y="18351"/>
                </a:lnTo>
                <a:lnTo>
                  <a:pt x="311761" y="18863"/>
                </a:lnTo>
                <a:lnTo>
                  <a:pt x="269220" y="31019"/>
                </a:lnTo>
                <a:lnTo>
                  <a:pt x="250523" y="74277"/>
                </a:lnTo>
                <a:lnTo>
                  <a:pt x="248970" y="121018"/>
                </a:lnTo>
                <a:lnTo>
                  <a:pt x="248970" y="450342"/>
                </a:lnTo>
                <a:lnTo>
                  <a:pt x="249823" y="491666"/>
                </a:lnTo>
                <a:lnTo>
                  <a:pt x="256643" y="551431"/>
                </a:lnTo>
                <a:lnTo>
                  <a:pt x="280657" y="596657"/>
                </a:lnTo>
                <a:lnTo>
                  <a:pt x="324149" y="626937"/>
                </a:lnTo>
                <a:lnTo>
                  <a:pt x="363578" y="636609"/>
                </a:lnTo>
                <a:lnTo>
                  <a:pt x="386359" y="637819"/>
                </a:lnTo>
                <a:lnTo>
                  <a:pt x="412631" y="636285"/>
                </a:lnTo>
                <a:lnTo>
                  <a:pt x="459132" y="624012"/>
                </a:lnTo>
                <a:lnTo>
                  <a:pt x="497366" y="599830"/>
                </a:lnTo>
                <a:lnTo>
                  <a:pt x="526131" y="565978"/>
                </a:lnTo>
                <a:lnTo>
                  <a:pt x="545243" y="519994"/>
                </a:lnTo>
                <a:lnTo>
                  <a:pt x="554787" y="444855"/>
                </a:lnTo>
                <a:lnTo>
                  <a:pt x="555980" y="395287"/>
                </a:lnTo>
                <a:lnTo>
                  <a:pt x="555980" y="121018"/>
                </a:lnTo>
                <a:lnTo>
                  <a:pt x="553626" y="82335"/>
                </a:lnTo>
                <a:lnTo>
                  <a:pt x="535895" y="40178"/>
                </a:lnTo>
                <a:lnTo>
                  <a:pt x="495847" y="21207"/>
                </a:lnTo>
                <a:lnTo>
                  <a:pt x="459765" y="18351"/>
                </a:lnTo>
                <a:lnTo>
                  <a:pt x="459765" y="0"/>
                </a:lnTo>
                <a:lnTo>
                  <a:pt x="692378" y="0"/>
                </a:lnTo>
                <a:lnTo>
                  <a:pt x="692378" y="18351"/>
                </a:lnTo>
                <a:lnTo>
                  <a:pt x="678484" y="18351"/>
                </a:lnTo>
                <a:lnTo>
                  <a:pt x="664938" y="19065"/>
                </a:lnTo>
                <a:lnTo>
                  <a:pt x="622597" y="36180"/>
                </a:lnTo>
                <a:lnTo>
                  <a:pt x="601271" y="73498"/>
                </a:lnTo>
                <a:lnTo>
                  <a:pt x="597649" y="121018"/>
                </a:lnTo>
                <a:lnTo>
                  <a:pt x="597649" y="376440"/>
                </a:lnTo>
                <a:lnTo>
                  <a:pt x="596672" y="431590"/>
                </a:lnTo>
                <a:lnTo>
                  <a:pt x="593742" y="478493"/>
                </a:lnTo>
                <a:lnTo>
                  <a:pt x="588857" y="517149"/>
                </a:lnTo>
                <a:lnTo>
                  <a:pt x="571399" y="573315"/>
                </a:lnTo>
                <a:lnTo>
                  <a:pt x="533338" y="621673"/>
                </a:lnTo>
                <a:lnTo>
                  <a:pt x="472880" y="663582"/>
                </a:lnTo>
                <a:lnTo>
                  <a:pt x="434349" y="677378"/>
                </a:lnTo>
                <a:lnTo>
                  <a:pt x="390298" y="685656"/>
                </a:lnTo>
                <a:lnTo>
                  <a:pt x="340728" y="688416"/>
                </a:lnTo>
                <a:lnTo>
                  <a:pt x="299563" y="686958"/>
                </a:lnTo>
                <a:lnTo>
                  <a:pt x="232112" y="675300"/>
                </a:lnTo>
                <a:lnTo>
                  <a:pt x="175727" y="648113"/>
                </a:lnTo>
                <a:lnTo>
                  <a:pt x="129849" y="607441"/>
                </a:lnTo>
                <a:lnTo>
                  <a:pt x="102353" y="556821"/>
                </a:lnTo>
                <a:lnTo>
                  <a:pt x="88961" y="490113"/>
                </a:lnTo>
                <a:lnTo>
                  <a:pt x="87287" y="450342"/>
                </a:lnTo>
                <a:lnTo>
                  <a:pt x="87287" y="121018"/>
                </a:lnTo>
                <a:lnTo>
                  <a:pt x="86884" y="94748"/>
                </a:lnTo>
                <a:lnTo>
                  <a:pt x="80848" y="48856"/>
                </a:lnTo>
                <a:lnTo>
                  <a:pt x="48913" y="2263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04939" y="3353041"/>
            <a:ext cx="713740" cy="673100"/>
          </a:xfrm>
          <a:custGeom>
            <a:avLst/>
            <a:gdLst/>
            <a:ahLst/>
            <a:cxnLst/>
            <a:rect l="l" t="t" r="r" b="b"/>
            <a:pathLst>
              <a:path w="713740" h="673100">
                <a:moveTo>
                  <a:pt x="0" y="0"/>
                </a:moveTo>
                <a:lnTo>
                  <a:pt x="322389" y="0"/>
                </a:lnTo>
                <a:lnTo>
                  <a:pt x="322389" y="18351"/>
                </a:lnTo>
                <a:lnTo>
                  <a:pt x="308000" y="18351"/>
                </a:lnTo>
                <a:lnTo>
                  <a:pt x="294470" y="18879"/>
                </a:lnTo>
                <a:lnTo>
                  <a:pt x="255435" y="38354"/>
                </a:lnTo>
                <a:lnTo>
                  <a:pt x="255435" y="44640"/>
                </a:lnTo>
                <a:lnTo>
                  <a:pt x="277750" y="101836"/>
                </a:lnTo>
                <a:lnTo>
                  <a:pt x="416623" y="357098"/>
                </a:lnTo>
                <a:lnTo>
                  <a:pt x="537641" y="154254"/>
                </a:lnTo>
                <a:lnTo>
                  <a:pt x="557384" y="120182"/>
                </a:lnTo>
                <a:lnTo>
                  <a:pt x="571485" y="92376"/>
                </a:lnTo>
                <a:lnTo>
                  <a:pt x="579945" y="70833"/>
                </a:lnTo>
                <a:lnTo>
                  <a:pt x="582764" y="55549"/>
                </a:lnTo>
                <a:lnTo>
                  <a:pt x="581959" y="49134"/>
                </a:lnTo>
                <a:lnTo>
                  <a:pt x="545946" y="23317"/>
                </a:lnTo>
                <a:lnTo>
                  <a:pt x="507873" y="18351"/>
                </a:lnTo>
                <a:lnTo>
                  <a:pt x="507873" y="0"/>
                </a:lnTo>
                <a:lnTo>
                  <a:pt x="713206" y="0"/>
                </a:lnTo>
                <a:lnTo>
                  <a:pt x="713206" y="18351"/>
                </a:lnTo>
                <a:lnTo>
                  <a:pt x="697554" y="21237"/>
                </a:lnTo>
                <a:lnTo>
                  <a:pt x="683823" y="25422"/>
                </a:lnTo>
                <a:lnTo>
                  <a:pt x="647928" y="52607"/>
                </a:lnTo>
                <a:lnTo>
                  <a:pt x="608747" y="109395"/>
                </a:lnTo>
                <a:lnTo>
                  <a:pt x="583768" y="151269"/>
                </a:lnTo>
                <a:lnTo>
                  <a:pt x="437946" y="394792"/>
                </a:lnTo>
                <a:lnTo>
                  <a:pt x="437946" y="557479"/>
                </a:lnTo>
                <a:lnTo>
                  <a:pt x="438287" y="581048"/>
                </a:lnTo>
                <a:lnTo>
                  <a:pt x="443407" y="622198"/>
                </a:lnTo>
                <a:lnTo>
                  <a:pt x="473704" y="648746"/>
                </a:lnTo>
                <a:lnTo>
                  <a:pt x="507873" y="654189"/>
                </a:lnTo>
                <a:lnTo>
                  <a:pt x="545566" y="654189"/>
                </a:lnTo>
                <a:lnTo>
                  <a:pt x="545566" y="672541"/>
                </a:lnTo>
                <a:lnTo>
                  <a:pt x="168135" y="672541"/>
                </a:lnTo>
                <a:lnTo>
                  <a:pt x="168135" y="654189"/>
                </a:lnTo>
                <a:lnTo>
                  <a:pt x="203352" y="654189"/>
                </a:lnTo>
                <a:lnTo>
                  <a:pt x="217456" y="653539"/>
                </a:lnTo>
                <a:lnTo>
                  <a:pt x="256577" y="639679"/>
                </a:lnTo>
                <a:lnTo>
                  <a:pt x="274899" y="598389"/>
                </a:lnTo>
                <a:lnTo>
                  <a:pt x="276263" y="557479"/>
                </a:lnTo>
                <a:lnTo>
                  <a:pt x="276263" y="422567"/>
                </a:lnTo>
                <a:lnTo>
                  <a:pt x="118046" y="134416"/>
                </a:lnTo>
                <a:lnTo>
                  <a:pt x="96225" y="96149"/>
                </a:lnTo>
                <a:lnTo>
                  <a:pt x="62993" y="45928"/>
                </a:lnTo>
                <a:lnTo>
                  <a:pt x="29022" y="2250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12992" y="3353041"/>
            <a:ext cx="779145" cy="673100"/>
          </a:xfrm>
          <a:custGeom>
            <a:avLst/>
            <a:gdLst/>
            <a:ahLst/>
            <a:cxnLst/>
            <a:rect l="l" t="t" r="r" b="b"/>
            <a:pathLst>
              <a:path w="779145" h="673100">
                <a:moveTo>
                  <a:pt x="0" y="0"/>
                </a:moveTo>
                <a:lnTo>
                  <a:pt x="334784" y="0"/>
                </a:lnTo>
                <a:lnTo>
                  <a:pt x="334784" y="18351"/>
                </a:lnTo>
                <a:lnTo>
                  <a:pt x="318692" y="18972"/>
                </a:lnTo>
                <a:lnTo>
                  <a:pt x="304647" y="20834"/>
                </a:lnTo>
                <a:lnTo>
                  <a:pt x="266426" y="43993"/>
                </a:lnTo>
                <a:lnTo>
                  <a:pt x="256784" y="91947"/>
                </a:lnTo>
                <a:lnTo>
                  <a:pt x="256412" y="115074"/>
                </a:lnTo>
                <a:lnTo>
                  <a:pt x="256412" y="324370"/>
                </a:lnTo>
                <a:lnTo>
                  <a:pt x="505891" y="122504"/>
                </a:lnTo>
                <a:lnTo>
                  <a:pt x="544942" y="84564"/>
                </a:lnTo>
                <a:lnTo>
                  <a:pt x="557961" y="55054"/>
                </a:lnTo>
                <a:lnTo>
                  <a:pt x="556628" y="46129"/>
                </a:lnTo>
                <a:lnTo>
                  <a:pt x="517664" y="20834"/>
                </a:lnTo>
                <a:lnTo>
                  <a:pt x="482574" y="18351"/>
                </a:lnTo>
                <a:lnTo>
                  <a:pt x="482574" y="0"/>
                </a:lnTo>
                <a:lnTo>
                  <a:pt x="744943" y="0"/>
                </a:lnTo>
                <a:lnTo>
                  <a:pt x="744943" y="18351"/>
                </a:lnTo>
                <a:lnTo>
                  <a:pt x="728285" y="20076"/>
                </a:lnTo>
                <a:lnTo>
                  <a:pt x="713514" y="22756"/>
                </a:lnTo>
                <a:lnTo>
                  <a:pt x="676331" y="39108"/>
                </a:lnTo>
                <a:lnTo>
                  <a:pt x="630081" y="73456"/>
                </a:lnTo>
                <a:lnTo>
                  <a:pt x="597141" y="99695"/>
                </a:lnTo>
                <a:lnTo>
                  <a:pt x="400240" y="257416"/>
                </a:lnTo>
                <a:lnTo>
                  <a:pt x="636828" y="553504"/>
                </a:lnTo>
                <a:lnTo>
                  <a:pt x="683444" y="605958"/>
                </a:lnTo>
                <a:lnTo>
                  <a:pt x="723125" y="638314"/>
                </a:lnTo>
                <a:lnTo>
                  <a:pt x="764230" y="653196"/>
                </a:lnTo>
                <a:lnTo>
                  <a:pt x="778675" y="654189"/>
                </a:lnTo>
                <a:lnTo>
                  <a:pt x="778675" y="672541"/>
                </a:lnTo>
                <a:lnTo>
                  <a:pt x="428523" y="672541"/>
                </a:lnTo>
                <a:lnTo>
                  <a:pt x="428523" y="654189"/>
                </a:lnTo>
                <a:lnTo>
                  <a:pt x="443663" y="652423"/>
                </a:lnTo>
                <a:lnTo>
                  <a:pt x="455860" y="650097"/>
                </a:lnTo>
                <a:lnTo>
                  <a:pt x="465113" y="647213"/>
                </a:lnTo>
                <a:lnTo>
                  <a:pt x="471423" y="643775"/>
                </a:lnTo>
                <a:lnTo>
                  <a:pt x="477862" y="638810"/>
                </a:lnTo>
                <a:lnTo>
                  <a:pt x="481088" y="632701"/>
                </a:lnTo>
                <a:lnTo>
                  <a:pt x="481088" y="625424"/>
                </a:lnTo>
                <a:lnTo>
                  <a:pt x="455419" y="573535"/>
                </a:lnTo>
                <a:lnTo>
                  <a:pt x="281216" y="353136"/>
                </a:lnTo>
                <a:lnTo>
                  <a:pt x="256412" y="373964"/>
                </a:lnTo>
                <a:lnTo>
                  <a:pt x="256412" y="557479"/>
                </a:lnTo>
                <a:lnTo>
                  <a:pt x="256784" y="581281"/>
                </a:lnTo>
                <a:lnTo>
                  <a:pt x="262369" y="622947"/>
                </a:lnTo>
                <a:lnTo>
                  <a:pt x="294879" y="649024"/>
                </a:lnTo>
                <a:lnTo>
                  <a:pt x="339242" y="654189"/>
                </a:lnTo>
                <a:lnTo>
                  <a:pt x="339242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6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70753" y="3353041"/>
            <a:ext cx="695960" cy="688340"/>
          </a:xfrm>
          <a:custGeom>
            <a:avLst/>
            <a:gdLst/>
            <a:ahLst/>
            <a:cxnLst/>
            <a:rect l="l" t="t" r="r" b="b"/>
            <a:pathLst>
              <a:path w="695960" h="688339">
                <a:moveTo>
                  <a:pt x="0" y="0"/>
                </a:moveTo>
                <a:lnTo>
                  <a:pt x="238556" y="0"/>
                </a:lnTo>
                <a:lnTo>
                  <a:pt x="570369" y="417118"/>
                </a:lnTo>
                <a:lnTo>
                  <a:pt x="570369" y="127965"/>
                </a:lnTo>
                <a:lnTo>
                  <a:pt x="566027" y="77254"/>
                </a:lnTo>
                <a:lnTo>
                  <a:pt x="539088" y="33603"/>
                </a:lnTo>
                <a:lnTo>
                  <a:pt x="499159" y="19715"/>
                </a:lnTo>
                <a:lnTo>
                  <a:pt x="473151" y="18351"/>
                </a:lnTo>
                <a:lnTo>
                  <a:pt x="473151" y="0"/>
                </a:lnTo>
                <a:lnTo>
                  <a:pt x="695350" y="0"/>
                </a:lnTo>
                <a:lnTo>
                  <a:pt x="695350" y="18351"/>
                </a:lnTo>
                <a:lnTo>
                  <a:pt x="675774" y="21285"/>
                </a:lnTo>
                <a:lnTo>
                  <a:pt x="659699" y="24618"/>
                </a:lnTo>
                <a:lnTo>
                  <a:pt x="625046" y="43897"/>
                </a:lnTo>
                <a:lnTo>
                  <a:pt x="609114" y="87360"/>
                </a:lnTo>
                <a:lnTo>
                  <a:pt x="607072" y="127965"/>
                </a:lnTo>
                <a:lnTo>
                  <a:pt x="607072" y="687920"/>
                </a:lnTo>
                <a:lnTo>
                  <a:pt x="590207" y="687920"/>
                </a:lnTo>
                <a:lnTo>
                  <a:pt x="135394" y="127965"/>
                </a:lnTo>
                <a:lnTo>
                  <a:pt x="135394" y="555485"/>
                </a:lnTo>
                <a:lnTo>
                  <a:pt x="142032" y="604096"/>
                </a:lnTo>
                <a:lnTo>
                  <a:pt x="175685" y="642750"/>
                </a:lnTo>
                <a:lnTo>
                  <a:pt x="222694" y="654189"/>
                </a:lnTo>
                <a:lnTo>
                  <a:pt x="238556" y="654189"/>
                </a:lnTo>
                <a:lnTo>
                  <a:pt x="238556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5667" y="652577"/>
                </a:lnTo>
                <a:lnTo>
                  <a:pt x="47118" y="648236"/>
                </a:lnTo>
                <a:lnTo>
                  <a:pt x="86919" y="618259"/>
                </a:lnTo>
                <a:lnTo>
                  <a:pt x="97835" y="580316"/>
                </a:lnTo>
                <a:lnTo>
                  <a:pt x="99199" y="555485"/>
                </a:lnTo>
                <a:lnTo>
                  <a:pt x="99199" y="80848"/>
                </a:lnTo>
                <a:lnTo>
                  <a:pt x="74459" y="50747"/>
                </a:lnTo>
                <a:lnTo>
                  <a:pt x="38035" y="24027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53700" y="3353041"/>
            <a:ext cx="750570" cy="673100"/>
          </a:xfrm>
          <a:custGeom>
            <a:avLst/>
            <a:gdLst/>
            <a:ahLst/>
            <a:cxnLst/>
            <a:rect l="l" t="t" r="r" b="b"/>
            <a:pathLst>
              <a:path w="750570" h="673100">
                <a:moveTo>
                  <a:pt x="0" y="0"/>
                </a:moveTo>
                <a:lnTo>
                  <a:pt x="351637" y="0"/>
                </a:lnTo>
                <a:lnTo>
                  <a:pt x="351637" y="18351"/>
                </a:lnTo>
                <a:lnTo>
                  <a:pt x="329323" y="18351"/>
                </a:lnTo>
                <a:lnTo>
                  <a:pt x="315405" y="19003"/>
                </a:lnTo>
                <a:lnTo>
                  <a:pt x="276098" y="32861"/>
                </a:lnTo>
                <a:lnTo>
                  <a:pt x="257776" y="74153"/>
                </a:lnTo>
                <a:lnTo>
                  <a:pt x="256412" y="115074"/>
                </a:lnTo>
                <a:lnTo>
                  <a:pt x="256412" y="305523"/>
                </a:lnTo>
                <a:lnTo>
                  <a:pt x="493979" y="305523"/>
                </a:lnTo>
                <a:lnTo>
                  <a:pt x="493979" y="115074"/>
                </a:lnTo>
                <a:lnTo>
                  <a:pt x="492617" y="73163"/>
                </a:lnTo>
                <a:lnTo>
                  <a:pt x="473927" y="33067"/>
                </a:lnTo>
                <a:lnTo>
                  <a:pt x="434502" y="18956"/>
                </a:lnTo>
                <a:lnTo>
                  <a:pt x="421081" y="18351"/>
                </a:lnTo>
                <a:lnTo>
                  <a:pt x="399249" y="18351"/>
                </a:lnTo>
                <a:lnTo>
                  <a:pt x="399249" y="0"/>
                </a:lnTo>
                <a:lnTo>
                  <a:pt x="750404" y="0"/>
                </a:lnTo>
                <a:lnTo>
                  <a:pt x="750404" y="18351"/>
                </a:lnTo>
                <a:lnTo>
                  <a:pt x="728573" y="18351"/>
                </a:lnTo>
                <a:lnTo>
                  <a:pt x="714469" y="19003"/>
                </a:lnTo>
                <a:lnTo>
                  <a:pt x="675350" y="32861"/>
                </a:lnTo>
                <a:lnTo>
                  <a:pt x="657031" y="74153"/>
                </a:lnTo>
                <a:lnTo>
                  <a:pt x="655662" y="115074"/>
                </a:lnTo>
                <a:lnTo>
                  <a:pt x="655662" y="557479"/>
                </a:lnTo>
                <a:lnTo>
                  <a:pt x="657031" y="599386"/>
                </a:lnTo>
                <a:lnTo>
                  <a:pt x="675720" y="639478"/>
                </a:lnTo>
                <a:lnTo>
                  <a:pt x="715152" y="653584"/>
                </a:lnTo>
                <a:lnTo>
                  <a:pt x="728573" y="654189"/>
                </a:lnTo>
                <a:lnTo>
                  <a:pt x="750404" y="654189"/>
                </a:lnTo>
                <a:lnTo>
                  <a:pt x="750404" y="672541"/>
                </a:lnTo>
                <a:lnTo>
                  <a:pt x="399249" y="672541"/>
                </a:lnTo>
                <a:lnTo>
                  <a:pt x="399249" y="654189"/>
                </a:lnTo>
                <a:lnTo>
                  <a:pt x="421081" y="654189"/>
                </a:lnTo>
                <a:lnTo>
                  <a:pt x="435183" y="653539"/>
                </a:lnTo>
                <a:lnTo>
                  <a:pt x="474298" y="639679"/>
                </a:lnTo>
                <a:lnTo>
                  <a:pt x="492617" y="598389"/>
                </a:lnTo>
                <a:lnTo>
                  <a:pt x="493979" y="557479"/>
                </a:lnTo>
                <a:lnTo>
                  <a:pt x="493979" y="349161"/>
                </a:lnTo>
                <a:lnTo>
                  <a:pt x="256412" y="349161"/>
                </a:lnTo>
                <a:lnTo>
                  <a:pt x="256412" y="557479"/>
                </a:lnTo>
                <a:lnTo>
                  <a:pt x="257840" y="599386"/>
                </a:lnTo>
                <a:lnTo>
                  <a:pt x="276806" y="639478"/>
                </a:lnTo>
                <a:lnTo>
                  <a:pt x="315917" y="653584"/>
                </a:lnTo>
                <a:lnTo>
                  <a:pt x="329323" y="654189"/>
                </a:lnTo>
                <a:lnTo>
                  <a:pt x="351637" y="654189"/>
                </a:lnTo>
                <a:lnTo>
                  <a:pt x="351637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1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91649" y="3353041"/>
            <a:ext cx="604520" cy="673100"/>
          </a:xfrm>
          <a:custGeom>
            <a:avLst/>
            <a:gdLst/>
            <a:ahLst/>
            <a:cxnLst/>
            <a:rect l="l" t="t" r="r" b="b"/>
            <a:pathLst>
              <a:path w="604520" h="673100">
                <a:moveTo>
                  <a:pt x="0" y="0"/>
                </a:moveTo>
                <a:lnTo>
                  <a:pt x="604100" y="0"/>
                </a:lnTo>
                <a:lnTo>
                  <a:pt x="604100" y="182029"/>
                </a:lnTo>
                <a:lnTo>
                  <a:pt x="586244" y="182029"/>
                </a:lnTo>
                <a:lnTo>
                  <a:pt x="578091" y="152748"/>
                </a:lnTo>
                <a:lnTo>
                  <a:pt x="569502" y="127904"/>
                </a:lnTo>
                <a:lnTo>
                  <a:pt x="551027" y="91516"/>
                </a:lnTo>
                <a:lnTo>
                  <a:pt x="513922" y="56499"/>
                </a:lnTo>
                <a:lnTo>
                  <a:pt x="472044" y="40919"/>
                </a:lnTo>
                <a:lnTo>
                  <a:pt x="431990" y="38684"/>
                </a:lnTo>
                <a:lnTo>
                  <a:pt x="381901" y="38684"/>
                </a:lnTo>
                <a:lnTo>
                  <a:pt x="381901" y="557479"/>
                </a:lnTo>
                <a:lnTo>
                  <a:pt x="382258" y="580848"/>
                </a:lnTo>
                <a:lnTo>
                  <a:pt x="387604" y="621957"/>
                </a:lnTo>
                <a:lnTo>
                  <a:pt x="418990" y="648746"/>
                </a:lnTo>
                <a:lnTo>
                  <a:pt x="455307" y="654189"/>
                </a:lnTo>
                <a:lnTo>
                  <a:pt x="477621" y="654189"/>
                </a:lnTo>
                <a:lnTo>
                  <a:pt x="477621" y="672541"/>
                </a:lnTo>
                <a:lnTo>
                  <a:pt x="125488" y="672541"/>
                </a:lnTo>
                <a:lnTo>
                  <a:pt x="125488" y="654189"/>
                </a:lnTo>
                <a:lnTo>
                  <a:pt x="147802" y="654189"/>
                </a:lnTo>
                <a:lnTo>
                  <a:pt x="161720" y="653539"/>
                </a:lnTo>
                <a:lnTo>
                  <a:pt x="201027" y="639679"/>
                </a:lnTo>
                <a:lnTo>
                  <a:pt x="219349" y="598389"/>
                </a:lnTo>
                <a:lnTo>
                  <a:pt x="220713" y="557479"/>
                </a:lnTo>
                <a:lnTo>
                  <a:pt x="220713" y="38684"/>
                </a:lnTo>
                <a:lnTo>
                  <a:pt x="172110" y="38684"/>
                </a:lnTo>
                <a:lnTo>
                  <a:pt x="140459" y="40482"/>
                </a:lnTo>
                <a:lnTo>
                  <a:pt x="91105" y="54870"/>
                </a:lnTo>
                <a:lnTo>
                  <a:pt x="53815" y="89681"/>
                </a:lnTo>
                <a:lnTo>
                  <a:pt x="26535" y="146965"/>
                </a:lnTo>
                <a:lnTo>
                  <a:pt x="18846" y="182029"/>
                </a:lnTo>
                <a:lnTo>
                  <a:pt x="0" y="18202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2211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69504" y="3343262"/>
            <a:ext cx="714375" cy="697865"/>
          </a:xfrm>
          <a:custGeom>
            <a:avLst/>
            <a:gdLst/>
            <a:ahLst/>
            <a:cxnLst/>
            <a:rect l="l" t="t" r="r" b="b"/>
            <a:pathLst>
              <a:path w="714375" h="697864">
                <a:moveTo>
                  <a:pt x="372478" y="25"/>
                </a:moveTo>
                <a:lnTo>
                  <a:pt x="429209" y="3983"/>
                </a:lnTo>
                <a:lnTo>
                  <a:pt x="481702" y="15369"/>
                </a:lnTo>
                <a:lnTo>
                  <a:pt x="529958" y="34182"/>
                </a:lnTo>
                <a:lnTo>
                  <a:pt x="573975" y="60424"/>
                </a:lnTo>
                <a:lnTo>
                  <a:pt x="613752" y="94094"/>
                </a:lnTo>
                <a:lnTo>
                  <a:pt x="644445" y="128715"/>
                </a:lnTo>
                <a:lnTo>
                  <a:pt x="669557" y="166120"/>
                </a:lnTo>
                <a:lnTo>
                  <a:pt x="689087" y="206308"/>
                </a:lnTo>
                <a:lnTo>
                  <a:pt x="703037" y="249279"/>
                </a:lnTo>
                <a:lnTo>
                  <a:pt x="711407" y="295034"/>
                </a:lnTo>
                <a:lnTo>
                  <a:pt x="714197" y="343573"/>
                </a:lnTo>
                <a:lnTo>
                  <a:pt x="711201" y="393526"/>
                </a:lnTo>
                <a:lnTo>
                  <a:pt x="702213" y="441020"/>
                </a:lnTo>
                <a:lnTo>
                  <a:pt x="687234" y="486054"/>
                </a:lnTo>
                <a:lnTo>
                  <a:pt x="666264" y="528629"/>
                </a:lnTo>
                <a:lnTo>
                  <a:pt x="639305" y="568744"/>
                </a:lnTo>
                <a:lnTo>
                  <a:pt x="609294" y="602955"/>
                </a:lnTo>
                <a:lnTo>
                  <a:pt x="575942" y="631904"/>
                </a:lnTo>
                <a:lnTo>
                  <a:pt x="539250" y="655590"/>
                </a:lnTo>
                <a:lnTo>
                  <a:pt x="499218" y="674012"/>
                </a:lnTo>
                <a:lnTo>
                  <a:pt x="455846" y="687172"/>
                </a:lnTo>
                <a:lnTo>
                  <a:pt x="409133" y="695067"/>
                </a:lnTo>
                <a:lnTo>
                  <a:pt x="359079" y="697699"/>
                </a:lnTo>
                <a:lnTo>
                  <a:pt x="300857" y="694282"/>
                </a:lnTo>
                <a:lnTo>
                  <a:pt x="247209" y="684030"/>
                </a:lnTo>
                <a:lnTo>
                  <a:pt x="198135" y="666945"/>
                </a:lnTo>
                <a:lnTo>
                  <a:pt x="153636" y="643025"/>
                </a:lnTo>
                <a:lnTo>
                  <a:pt x="113710" y="612273"/>
                </a:lnTo>
                <a:lnTo>
                  <a:pt x="78359" y="574687"/>
                </a:lnTo>
                <a:lnTo>
                  <a:pt x="50146" y="534359"/>
                </a:lnTo>
                <a:lnTo>
                  <a:pt x="28205" y="491132"/>
                </a:lnTo>
                <a:lnTo>
                  <a:pt x="12535" y="445006"/>
                </a:lnTo>
                <a:lnTo>
                  <a:pt x="3133" y="395984"/>
                </a:lnTo>
                <a:lnTo>
                  <a:pt x="0" y="344068"/>
                </a:lnTo>
                <a:lnTo>
                  <a:pt x="2831" y="295523"/>
                </a:lnTo>
                <a:lnTo>
                  <a:pt x="11324" y="249749"/>
                </a:lnTo>
                <a:lnTo>
                  <a:pt x="25479" y="206744"/>
                </a:lnTo>
                <a:lnTo>
                  <a:pt x="45296" y="166510"/>
                </a:lnTo>
                <a:lnTo>
                  <a:pt x="70776" y="129044"/>
                </a:lnTo>
                <a:lnTo>
                  <a:pt x="101917" y="94348"/>
                </a:lnTo>
                <a:lnTo>
                  <a:pt x="137192" y="63977"/>
                </a:lnTo>
                <a:lnTo>
                  <a:pt x="175072" y="39488"/>
                </a:lnTo>
                <a:lnTo>
                  <a:pt x="215557" y="20881"/>
                </a:lnTo>
                <a:lnTo>
                  <a:pt x="258644" y="8157"/>
                </a:lnTo>
                <a:lnTo>
                  <a:pt x="304335" y="1315"/>
                </a:lnTo>
                <a:lnTo>
                  <a:pt x="352628" y="355"/>
                </a:lnTo>
                <a:lnTo>
                  <a:pt x="359321" y="114"/>
                </a:lnTo>
                <a:lnTo>
                  <a:pt x="365937" y="0"/>
                </a:lnTo>
                <a:lnTo>
                  <a:pt x="372478" y="25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30496" y="3339160"/>
            <a:ext cx="714375" cy="686435"/>
          </a:xfrm>
          <a:custGeom>
            <a:avLst/>
            <a:gdLst/>
            <a:ahLst/>
            <a:cxnLst/>
            <a:rect l="l" t="t" r="r" b="b"/>
            <a:pathLst>
              <a:path w="714375" h="686435">
                <a:moveTo>
                  <a:pt x="357593" y="0"/>
                </a:moveTo>
                <a:lnTo>
                  <a:pt x="367017" y="0"/>
                </a:lnTo>
                <a:lnTo>
                  <a:pt x="609549" y="551522"/>
                </a:lnTo>
                <a:lnTo>
                  <a:pt x="626136" y="587074"/>
                </a:lnTo>
                <a:lnTo>
                  <a:pt x="654654" y="636422"/>
                </a:lnTo>
                <a:lnTo>
                  <a:pt x="686919" y="662366"/>
                </a:lnTo>
                <a:lnTo>
                  <a:pt x="714197" y="668070"/>
                </a:lnTo>
                <a:lnTo>
                  <a:pt x="714197" y="686422"/>
                </a:lnTo>
                <a:lnTo>
                  <a:pt x="388848" y="686422"/>
                </a:lnTo>
                <a:lnTo>
                  <a:pt x="388848" y="668070"/>
                </a:lnTo>
                <a:lnTo>
                  <a:pt x="402234" y="668070"/>
                </a:lnTo>
                <a:lnTo>
                  <a:pt x="420370" y="667389"/>
                </a:lnTo>
                <a:lnTo>
                  <a:pt x="457288" y="657161"/>
                </a:lnTo>
                <a:lnTo>
                  <a:pt x="468198" y="644258"/>
                </a:lnTo>
                <a:lnTo>
                  <a:pt x="468198" y="634339"/>
                </a:lnTo>
                <a:lnTo>
                  <a:pt x="468198" y="628395"/>
                </a:lnTo>
                <a:lnTo>
                  <a:pt x="450342" y="578789"/>
                </a:lnTo>
                <a:lnTo>
                  <a:pt x="414629" y="494982"/>
                </a:lnTo>
                <a:lnTo>
                  <a:pt x="177063" y="494982"/>
                </a:lnTo>
                <a:lnTo>
                  <a:pt x="148793" y="560438"/>
                </a:lnTo>
                <a:lnTo>
                  <a:pt x="135779" y="603129"/>
                </a:lnTo>
                <a:lnTo>
                  <a:pt x="134912" y="614502"/>
                </a:lnTo>
                <a:lnTo>
                  <a:pt x="136336" y="627708"/>
                </a:lnTo>
                <a:lnTo>
                  <a:pt x="166865" y="659887"/>
                </a:lnTo>
                <a:lnTo>
                  <a:pt x="223685" y="668070"/>
                </a:lnTo>
                <a:lnTo>
                  <a:pt x="223685" y="686422"/>
                </a:lnTo>
                <a:lnTo>
                  <a:pt x="0" y="686422"/>
                </a:lnTo>
                <a:lnTo>
                  <a:pt x="0" y="668070"/>
                </a:lnTo>
                <a:lnTo>
                  <a:pt x="17299" y="664151"/>
                </a:lnTo>
                <a:lnTo>
                  <a:pt x="32986" y="657842"/>
                </a:lnTo>
                <a:lnTo>
                  <a:pt x="71857" y="622513"/>
                </a:lnTo>
                <a:lnTo>
                  <a:pt x="100622" y="571802"/>
                </a:lnTo>
                <a:lnTo>
                  <a:pt x="117055" y="536638"/>
                </a:lnTo>
                <a:lnTo>
                  <a:pt x="357593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4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      </a:t>
            </a:r>
            <a:r>
              <a:rPr lang="en-US" sz="1500" b="1" spc="-5" dirty="0">
                <a:solidFill>
                  <a:prstClr val="black"/>
                </a:solidFill>
                <a:latin typeface="Garamond"/>
                <a:cs typeface="Garamond"/>
              </a:rPr>
              <a:t>Thank you </a:t>
            </a:r>
            <a:endParaRPr lang="en-US" sz="15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9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3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 June 2024. </a:t>
            </a:r>
            <a:r>
              <a:rPr lang="en-US" sz="13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3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 - SAHE</a:t>
            </a:r>
            <a:endParaRPr lang="en-US" sz="1300" b="1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algn="ctr"/>
            <a:endParaRPr lang="en-IN" sz="13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55222332"/>
      </p:ext>
    </p:extLst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264320"/>
            <a:ext cx="3046017" cy="7848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CMM levels – </a:t>
            </a:r>
          </a:p>
          <a:p>
            <a:pPr algn="just"/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Capability Maturity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1410412" y="1214915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Maturity Based Graded Accreditation </a:t>
            </a:r>
          </a:p>
          <a:p>
            <a:pPr lvl="0"/>
            <a:r>
              <a:rPr lang="en-IN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(Level 1 to 5)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2367" y="614291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Reforms: 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0" y="605821"/>
          <a:ext cx="4724400" cy="4572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2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466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Level</a:t>
                      </a:r>
                      <a:endParaRPr lang="en-IN" sz="24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Capability</a:t>
                      </a:r>
                      <a:endParaRPr lang="en-IN" sz="24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34001" y="1084423"/>
          <a:ext cx="4724398" cy="944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IN" sz="2000" dirty="0"/>
                        <a:t> </a:t>
                      </a:r>
                      <a:r>
                        <a:rPr lang="en-IN" sz="2800" dirty="0"/>
                        <a:t> </a:t>
                      </a:r>
                      <a:r>
                        <a:rPr lang="en-IN" sz="1050" dirty="0"/>
                        <a:t>     </a:t>
                      </a:r>
                    </a:p>
                    <a:p>
                      <a:r>
                        <a:rPr lang="en-IN" sz="1800" dirty="0"/>
                        <a:t>Optimizing</a:t>
                      </a:r>
                      <a:endParaRPr lang="en-IN" sz="1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Continuous </a:t>
                      </a:r>
                    </a:p>
                    <a:p>
                      <a:pPr algn="ctr"/>
                      <a:r>
                        <a:rPr lang="en-IN" sz="1400" dirty="0"/>
                        <a:t>Process Improvement</a:t>
                      </a:r>
                      <a:r>
                        <a:rPr lang="en-IN" sz="1400" baseline="0" dirty="0"/>
                        <a:t> </a:t>
                      </a:r>
                      <a:endParaRPr lang="en-IN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Organizational Innovation </a:t>
                      </a:r>
                    </a:p>
                    <a:p>
                      <a:r>
                        <a:rPr lang="en-IN" sz="1400" dirty="0"/>
                        <a:t>&amp; Development </a:t>
                      </a:r>
                    </a:p>
                    <a:p>
                      <a:r>
                        <a:rPr lang="en-US" sz="1400" dirty="0"/>
                        <a:t>Cost reduction</a:t>
                      </a:r>
                      <a:endParaRPr lang="en-IN" sz="1400" dirty="0"/>
                    </a:p>
                    <a:p>
                      <a:endParaRPr lang="en-IN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953001" y="1815080"/>
          <a:ext cx="5105398" cy="11308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4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0812">
                <a:tc>
                  <a:txBody>
                    <a:bodyPr/>
                    <a:lstStyle/>
                    <a:p>
                      <a:pPr marL="452438" indent="-452438"/>
                      <a:r>
                        <a:rPr lang="en-IN" sz="20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IN" sz="2400" dirty="0"/>
                        <a:t>   </a:t>
                      </a:r>
                      <a:r>
                        <a:rPr lang="en-IN" sz="1050" dirty="0"/>
                        <a:t> </a:t>
                      </a:r>
                    </a:p>
                    <a:p>
                      <a:pPr marL="452438" indent="-452438"/>
                      <a:r>
                        <a:rPr lang="en-IN" sz="1400" dirty="0"/>
                        <a:t>Quantitatively </a:t>
                      </a:r>
                      <a:r>
                        <a:rPr lang="en-IN" sz="1200" dirty="0"/>
                        <a:t>            </a:t>
                      </a:r>
                      <a:r>
                        <a:rPr lang="en-IN" sz="1400" dirty="0"/>
                        <a:t>Managed</a:t>
                      </a:r>
                      <a:r>
                        <a:rPr lang="en-IN" sz="1200" dirty="0"/>
                        <a:t> </a:t>
                      </a:r>
                      <a:endParaRPr lang="en-IN" sz="1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50" dirty="0"/>
                    </a:p>
                    <a:p>
                      <a:pPr algn="ctr"/>
                      <a:r>
                        <a:rPr lang="en-IN" sz="1400" dirty="0"/>
                        <a:t>Quantitative </a:t>
                      </a:r>
                    </a:p>
                    <a:p>
                      <a:pPr algn="ctr"/>
                      <a:r>
                        <a:rPr lang="en-IN" sz="1400" dirty="0"/>
                        <a:t>Management</a:t>
                      </a:r>
                      <a:r>
                        <a:rPr lang="en-IN" sz="1400" baseline="0" dirty="0"/>
                        <a:t> </a:t>
                      </a:r>
                      <a:endParaRPr lang="en-IN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400" b="1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Better Tracking of ….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IN" sz="1400" b="1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Work at every level, Risk</a:t>
                      </a:r>
                      <a:r>
                        <a:rPr lang="en-IN" sz="1400" b="1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waste</a:t>
                      </a:r>
                      <a:r>
                        <a:rPr lang="en-IN" sz="1400" b="1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Cost and Output</a:t>
                      </a:r>
                      <a:endParaRPr lang="en-IN" sz="1400" dirty="0"/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/>
                        <a:t>Quality Management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580468" y="2819400"/>
          <a:ext cx="5508168" cy="16230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4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IN" sz="1050" dirty="0"/>
                    </a:p>
                    <a:p>
                      <a:endParaRPr lang="en-IN" sz="1050" dirty="0"/>
                    </a:p>
                    <a:p>
                      <a:endParaRPr lang="en-IN" sz="1050" dirty="0"/>
                    </a:p>
                    <a:p>
                      <a:endParaRPr lang="en-IN" sz="1050" dirty="0"/>
                    </a:p>
                    <a:p>
                      <a:endParaRPr lang="en-IN" sz="1050" dirty="0"/>
                    </a:p>
                    <a:p>
                      <a:r>
                        <a:rPr lang="en-IN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IN" sz="2800" dirty="0"/>
                        <a:t> </a:t>
                      </a:r>
                      <a:r>
                        <a:rPr lang="en-IN" sz="1050" dirty="0"/>
                        <a:t>                       </a:t>
                      </a:r>
                    </a:p>
                    <a:p>
                      <a:r>
                        <a:rPr lang="en-IN" sz="2000" dirty="0"/>
                        <a:t>Defined </a:t>
                      </a:r>
                      <a:endParaRPr lang="en-IN" sz="2000" b="1" dirty="0"/>
                    </a:p>
                  </a:txBody>
                  <a:tcPr>
                    <a:solidFill>
                      <a:srgbClr val="FFFF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50" dirty="0"/>
                    </a:p>
                    <a:p>
                      <a:pPr algn="ctr"/>
                      <a:r>
                        <a:rPr lang="en-US" sz="1600" dirty="0"/>
                        <a:t>Every thing</a:t>
                      </a:r>
                    </a:p>
                    <a:p>
                      <a:pPr algn="ctr"/>
                      <a:r>
                        <a:rPr lang="en-US" sz="1600" dirty="0"/>
                        <a:t>Is defined</a:t>
                      </a:r>
                      <a:endParaRPr lang="en-IN" sz="1600" dirty="0"/>
                    </a:p>
                    <a:p>
                      <a:pPr algn="ctr"/>
                      <a:r>
                        <a:rPr lang="en-US" sz="1600" dirty="0"/>
                        <a:t>&amp;</a:t>
                      </a:r>
                      <a:endParaRPr lang="en-IN" sz="1600" dirty="0"/>
                    </a:p>
                    <a:p>
                      <a:pPr algn="ctr"/>
                      <a:r>
                        <a:rPr lang="en-IN" sz="1600" dirty="0"/>
                        <a:t>Process</a:t>
                      </a:r>
                    </a:p>
                    <a:p>
                      <a:pPr algn="ctr"/>
                      <a:r>
                        <a:rPr lang="en-IN" sz="1600" dirty="0"/>
                        <a:t>Standardised</a:t>
                      </a:r>
                      <a:endParaRPr lang="en-IN" sz="16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Organizational Process Definition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Organizational Training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Development of </a:t>
                      </a:r>
                      <a:r>
                        <a:rPr kumimoji="0" lang="en-IN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Requirements</a:t>
                      </a:r>
                      <a:endParaRPr lang="en-IN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Product Integration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Verification,</a:t>
                      </a:r>
                      <a:r>
                        <a:rPr lang="en-IN" sz="1100" baseline="0" dirty="0"/>
                        <a:t> </a:t>
                      </a:r>
                      <a:r>
                        <a:rPr lang="en-IN" sz="1100" dirty="0"/>
                        <a:t>Validation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100" dirty="0"/>
                        <a:t>Integrated Product Management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100" dirty="0"/>
                        <a:t>Risk</a:t>
                      </a:r>
                      <a:r>
                        <a:rPr lang="en-IN" sz="1100" baseline="0" dirty="0"/>
                        <a:t> Management</a:t>
                      </a:r>
                      <a:endParaRPr lang="en-IN" sz="1100" dirty="0"/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100" dirty="0"/>
                        <a:t>Decision</a:t>
                      </a:r>
                      <a:r>
                        <a:rPr lang="en-IN" sz="1100" baseline="0" dirty="0"/>
                        <a:t> Analysis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aseline="0" dirty="0"/>
                        <a:t>Organizational Environment for Integration </a:t>
                      </a:r>
                      <a:endParaRPr lang="en-IN" sz="11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834812" y="5512896"/>
          <a:ext cx="6245357" cy="7391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6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674"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r>
                        <a:rPr lang="en-IN" sz="1600" dirty="0"/>
                        <a:t>      </a:t>
                      </a:r>
                      <a:r>
                        <a:rPr lang="en-IN" sz="2000" dirty="0"/>
                        <a:t>Initial</a:t>
                      </a:r>
                      <a:endParaRPr lang="en-IN" sz="2000" b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50" dirty="0"/>
                    </a:p>
                    <a:p>
                      <a:pPr algn="ctr"/>
                      <a:r>
                        <a:rPr lang="en-IN" sz="1600" dirty="0"/>
                        <a:t>Erratic </a:t>
                      </a:r>
                    </a:p>
                    <a:p>
                      <a:pPr algn="ctr"/>
                      <a:r>
                        <a:rPr lang="en-IN" sz="1600" dirty="0"/>
                        <a:t>Efforts</a:t>
                      </a:r>
                      <a:endParaRPr lang="en-IN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No</a:t>
                      </a:r>
                      <a:r>
                        <a:rPr lang="en-US" sz="1400" baseline="0" dirty="0"/>
                        <a:t> proper idea</a:t>
                      </a:r>
                      <a:endParaRPr lang="en-IN" sz="1400" dirty="0"/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No</a:t>
                      </a:r>
                      <a:r>
                        <a:rPr lang="en-US" sz="1400" baseline="0" dirty="0"/>
                        <a:t> proper planning</a:t>
                      </a:r>
                      <a:endParaRPr lang="en-IN" sz="1400" dirty="0"/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Expected outcomes are doubtful</a:t>
                      </a:r>
                      <a:endParaRPr lang="en-IN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190999" y="4419600"/>
          <a:ext cx="5897637" cy="11277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93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r>
                        <a:rPr lang="en-IN" sz="1600" dirty="0"/>
                        <a:t>Management at basic level</a:t>
                      </a:r>
                      <a:r>
                        <a:rPr lang="en-IN" sz="1600" baseline="0" dirty="0"/>
                        <a:t> / </a:t>
                      </a:r>
                    </a:p>
                    <a:p>
                      <a:r>
                        <a:rPr lang="en-US" sz="1600" b="1" baseline="0" dirty="0"/>
                        <a:t>Repeatable</a:t>
                      </a:r>
                      <a:endParaRPr lang="en-IN" sz="16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Basic </a:t>
                      </a:r>
                    </a:p>
                    <a:p>
                      <a:pPr algn="ctr"/>
                      <a:r>
                        <a:rPr lang="en-IN" sz="1600" dirty="0"/>
                        <a:t>Project </a:t>
                      </a:r>
                    </a:p>
                    <a:p>
                      <a:pPr algn="ctr"/>
                      <a:r>
                        <a:rPr lang="en-IN" sz="1600" dirty="0"/>
                        <a:t>Management</a:t>
                      </a:r>
                      <a:endParaRPr lang="en-IN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Management of Requirements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Project Planning 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Project Monitoring &amp; Control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100" b="1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Best out of repeated trials, is followed.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100" b="1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Outcome is there but may not reach the exact client  requirement.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0058400" y="604318"/>
          <a:ext cx="1415451" cy="457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1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72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Result</a:t>
                      </a:r>
                      <a:endParaRPr lang="en-I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ight Triangle 22"/>
          <p:cNvSpPr/>
          <p:nvPr/>
        </p:nvSpPr>
        <p:spPr>
          <a:xfrm rot="10800000" flipH="1">
            <a:off x="10058400" y="1075955"/>
            <a:ext cx="1415451" cy="524691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25" name="Right Triangle 24"/>
          <p:cNvSpPr/>
          <p:nvPr/>
        </p:nvSpPr>
        <p:spPr>
          <a:xfrm flipH="1">
            <a:off x="10058400" y="1075953"/>
            <a:ext cx="1415451" cy="5161565"/>
          </a:xfrm>
          <a:prstGeom prst="rt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10058401" y="1168749"/>
            <a:ext cx="137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Productivity</a:t>
            </a:r>
            <a:r>
              <a:rPr lang="en-IN" sz="1600" b="1" dirty="0">
                <a:solidFill>
                  <a:schemeClr val="bg1"/>
                </a:solidFill>
              </a:rPr>
              <a:t> &amp; </a:t>
            </a:r>
            <a:r>
              <a:rPr lang="en-IN" b="1" dirty="0">
                <a:solidFill>
                  <a:schemeClr val="bg1"/>
                </a:solidFill>
              </a:rPr>
              <a:t>Quality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63040" y="5360848"/>
            <a:ext cx="108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Risk &amp; </a:t>
            </a:r>
          </a:p>
          <a:p>
            <a:r>
              <a:rPr lang="en-IN" sz="2000" b="1" dirty="0"/>
              <a:t>Waste</a:t>
            </a:r>
          </a:p>
        </p:txBody>
      </p:sp>
    </p:spTree>
    <p:extLst>
      <p:ext uri="{BB962C8B-B14F-4D97-AF65-F5344CB8AC3E}">
        <p14:creationId xmlns:p14="http://schemas.microsoft.com/office/powerpoint/2010/main" val="205708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80460" y="625725"/>
            <a:ext cx="106652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Reforms – Universities, 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expectations of the Government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753939" y="1332856"/>
            <a:ext cx="10591800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IN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PROPOSED FRAMEWORK FOR ADDRESSING PARAMETERS PERTAINING TO INPUT, PROCESSES, OUTCOME AND IMPACT</a:t>
            </a:r>
            <a:endParaRPr lang="en-IN" sz="11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88953"/>
              </p:ext>
            </p:extLst>
          </p:nvPr>
        </p:nvGraphicFramePr>
        <p:xfrm>
          <a:off x="817198" y="2133600"/>
          <a:ext cx="10689002" cy="4273390"/>
        </p:xfrm>
        <a:graphic>
          <a:graphicData uri="http://schemas.openxmlformats.org/drawingml/2006/table">
            <a:tbl>
              <a:tblPr firstRow="1" firstCol="1" bandRow="1"/>
              <a:tblGrid>
                <a:gridCol w="1637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4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 of the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content which is open for public viewing in their portals</a:t>
                      </a: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Students’ Feedback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Teachers’ Feedback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Stakeholders’ involvement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Method of periodic Up-gradation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Review mechanism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Transparent responsible and inclusive methods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of functioning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Expanding access to high-quality Technical and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Vocational Education and Training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Emphasizing the importance of enabling life-long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learning focused on skilling, reskilling, and up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skilling especially for vulnerable groups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Encourage mobility of students, scholars across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higher education institutions</a:t>
                      </a: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Successful completion of Course (Passing)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Updated knowledge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Innovative ideas/ways of exercising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policies/ patents/ high impact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publications, books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kumimoji="0" lang="en-I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management catering to the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needs of the semester system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Teaching content contextualised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leading to real-world skilling in the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learners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Enable personal accomplishment and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enlightenment, constructive public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engagement, and productive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contribution to the society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Multidisciplinary and holistic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education.</a:t>
                      </a: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Progression towards higher level of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education, educated-ness in the  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society.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N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Increased possibilities of skilled work-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force leading to placement or self-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generated jobs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Rise of involvement in entrepreneur-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ships /innovations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Awards/recognitions/ Inventions/ 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Wealth generation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Prepare students for more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meaningful and satisfying lives and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work roles and enable economic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independence</a:t>
                      </a:r>
                    </a:p>
                  </a:txBody>
                  <a:tcPr marL="64418" marR="64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53939" y="1752600"/>
            <a:ext cx="2217861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romanLcParenR"/>
            </a:pP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</a:t>
            </a:r>
            <a:endParaRPr lang="en-IN" sz="24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6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94650" y="685800"/>
            <a:ext cx="106652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Reforms – Universities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expectations of the Government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591454"/>
              </p:ext>
            </p:extLst>
          </p:nvPr>
        </p:nvGraphicFramePr>
        <p:xfrm>
          <a:off x="838200" y="2084627"/>
          <a:ext cx="10811551" cy="3886200"/>
        </p:xfrm>
        <a:graphic>
          <a:graphicData uri="http://schemas.openxmlformats.org/drawingml/2006/table">
            <a:tbl>
              <a:tblPr firstRow="1" firstCol="1" bandRow="1"/>
              <a:tblGrid>
                <a:gridCol w="1938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7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0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New imagination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New problems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research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Proper policy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promotion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research and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facilitation.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Interdisciplinary approach.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Collaborative approach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addressing</a:t>
                      </a:r>
                      <a:r>
                        <a:rPr lang="en-IN" sz="1200" b="1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and regional issues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of societal concern &amp;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 issues like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change and world economy.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Out of the box and fearless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thinking that reduces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the ‘fear-of-failure’ barrier to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sensitivity towards diversity in the society.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Promoting open, equitable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secure scientific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collaboration and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encouraging mobility of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researchers and scientists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across research and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higher education institutions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Publications.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Patents.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Innovations &amp; Start-ups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Participation of collaborative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 in research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Translational work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Increase in Citations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Peer group recognition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Stakeholder impact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Better funding of research by industry and</a:t>
                      </a:r>
                      <a:r>
                        <a:rPr lang="en-IN" sz="1200" b="1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agencies.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94650" y="167640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iv) Research and Innovation</a:t>
            </a:r>
            <a:endParaRPr lang="en-IN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4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NAAC Reforms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09600" y="685800"/>
            <a:ext cx="106652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IN" sz="2400" b="1" dirty="0">
                <a:solidFill>
                  <a:srgbClr val="29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NAAC Reforms – Universities</a:t>
            </a:r>
            <a:r>
              <a: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expectations of the Government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68223"/>
              </p:ext>
            </p:extLst>
          </p:nvPr>
        </p:nvGraphicFramePr>
        <p:xfrm>
          <a:off x="997299" y="2427206"/>
          <a:ext cx="10369329" cy="2829243"/>
        </p:xfrm>
        <a:graphic>
          <a:graphicData uri="http://schemas.openxmlformats.org/drawingml/2006/table">
            <a:tbl>
              <a:tblPr firstRow="1" firstCol="1" bandRow="1"/>
              <a:tblGrid>
                <a:gridCol w="1859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7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4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25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2915B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Curriculum &amp;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engagement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society.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Outreach activities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/ internships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executed on</a:t>
                      </a:r>
                      <a:r>
                        <a:rPr lang="en-IN" sz="1200" b="1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real-world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problems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Social outreach and Community Engagement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Involvement of students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connect with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society in the context of curriculum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Social research in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collaboration with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concerned bodies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Adoption of nearby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institutions, bodies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or villages.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Exchange programmes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Understanding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relevance of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curriculum for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social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and community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engagement.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Increased involvement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the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students in the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societal level and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realizing their sense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responsibility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as a</a:t>
                      </a:r>
                      <a:r>
                        <a:rPr lang="en-IN" sz="1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being.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Better</a:t>
                      </a:r>
                      <a:r>
                        <a:rPr lang="en-IN" sz="1200" b="1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acceptability of the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institutions by society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Community</a:t>
                      </a:r>
                      <a:r>
                        <a:rPr lang="en-IN" sz="1200" b="1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improvement in terms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of health, education &amp;</a:t>
                      </a:r>
                      <a:r>
                        <a:rPr lang="en-IN" sz="1200" b="1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IN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upliftment</a:t>
                      </a:r>
                      <a:r>
                        <a:rPr lang="en-IN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1905000"/>
            <a:ext cx="334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vi) </a:t>
            </a:r>
            <a:r>
              <a:rPr lang="en-IN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Community Engagement</a:t>
            </a:r>
            <a:endParaRPr lang="en-IN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51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2840488"/>
            <a:ext cx="3124200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 marR="5080" lvl="0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I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Departmental R &amp; D Reviews – 2023, 22 &amp; 21</a:t>
            </a:r>
            <a:endParaRPr lang="en-US" sz="2800" b="1" kern="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679439"/>
            <a:ext cx="7001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33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IQAC meeting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6293" y="1447800"/>
            <a:ext cx="4033401" cy="4170372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Civil Engineering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Mechanical Engineering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Electrical Engineering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Electronics &amp; Communication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Instrumentation Engineering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Information Technology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Computer Science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MCA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Physics, Chemistry &amp; English</a:t>
            </a:r>
            <a:endParaRPr lang="en-IN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4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9299" y="8382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>
                <a:solidFill>
                  <a:schemeClr val="accent3">
                    <a:lumMod val="50000"/>
                  </a:schemeClr>
                </a:solidFill>
              </a:rPr>
              <a:t>VRSEC – NIRF – Scores from 2020-2023</a:t>
            </a:r>
          </a:p>
          <a:p>
            <a:pPr algn="ctr"/>
            <a:r>
              <a:rPr lang="en-US" sz="2800" kern="0" dirty="0">
                <a:solidFill>
                  <a:schemeClr val="accent3">
                    <a:lumMod val="50000"/>
                  </a:schemeClr>
                </a:solidFill>
              </a:rPr>
              <a:t>Research and Professional Practice (RP): </a:t>
            </a:r>
            <a:r>
              <a:rPr lang="en-IN" sz="2800" kern="0" dirty="0">
                <a:solidFill>
                  <a:schemeClr val="accent3">
                    <a:lumMod val="50000"/>
                  </a:schemeClr>
                </a:solidFill>
              </a:rPr>
              <a:t>30.0</a:t>
            </a:r>
            <a:r>
              <a:rPr lang="en-IN" sz="2800" b="1" kern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sz="2400" kern="0" dirty="0">
                <a:solidFill>
                  <a:schemeClr val="accent3">
                    <a:lumMod val="50000"/>
                  </a:schemeClr>
                </a:solidFill>
              </a:rPr>
              <a:t>(Max marks)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03376"/>
              </p:ext>
            </p:extLst>
          </p:nvPr>
        </p:nvGraphicFramePr>
        <p:xfrm>
          <a:off x="1606899" y="1857644"/>
          <a:ext cx="9067800" cy="2453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9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bg1"/>
                          </a:solidFill>
                        </a:rPr>
                        <a:t>Years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Publications (PU – 10.5) 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Quality of Publications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(QP – 12.0)</a:t>
                      </a:r>
                    </a:p>
                    <a:p>
                      <a:pPr algn="ctr"/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IPR and </a:t>
                      </a:r>
                    </a:p>
                    <a:p>
                      <a:pPr algn="ctr"/>
                      <a:r>
                        <a:rPr lang="en-US" sz="1600" b="1" kern="0" dirty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Patents: Published and Granted </a:t>
                      </a:r>
                    </a:p>
                    <a:p>
                      <a:pPr algn="ctr"/>
                      <a:r>
                        <a:rPr lang="en-US" sz="1600" b="1" kern="0" dirty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(IPR – 4.5)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Projects and Professional Practice </a:t>
                      </a:r>
                    </a:p>
                    <a:p>
                      <a:pPr algn="ctr"/>
                      <a:r>
                        <a:rPr lang="en-US" sz="1600" b="1" kern="0" dirty="0">
                          <a:solidFill>
                            <a:schemeClr val="bg1"/>
                          </a:solidFill>
                          <a:cs typeface="Calibri" pitchFamily="34" charset="0"/>
                        </a:rPr>
                        <a:t>(FPPP – 3.0)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bg1"/>
                          </a:solidFill>
                        </a:rPr>
                        <a:t>RPC</a:t>
                      </a:r>
                    </a:p>
                    <a:p>
                      <a:pPr algn="ctr"/>
                      <a:r>
                        <a:rPr lang="en-IN" sz="1600" b="1" dirty="0">
                          <a:solidFill>
                            <a:schemeClr val="bg1"/>
                          </a:solidFill>
                        </a:rPr>
                        <a:t>(30.0)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bg1"/>
                          </a:solidFill>
                        </a:rPr>
                        <a:t>NIRF Rank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394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1.74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1.574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2.78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0.074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6.168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151-200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91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2022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1.45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1.41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1.5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0.09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4.449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38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2021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1.128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0.9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0.3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0.108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2.445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29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2020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0.573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0.597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0.3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0.138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1.608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156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27659"/>
              </p:ext>
            </p:extLst>
          </p:nvPr>
        </p:nvGraphicFramePr>
        <p:xfrm>
          <a:off x="762000" y="4724400"/>
          <a:ext cx="10668000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Data taken from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Publications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Patents-Published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Patents-Granted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/>
                        <a:t>Patents-P+G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Projects (Lakhs)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2023</a:t>
                      </a:r>
                      <a:r>
                        <a:rPr lang="en-IN" sz="1400" baseline="0" dirty="0"/>
                        <a:t> - </a:t>
                      </a:r>
                      <a:r>
                        <a:rPr lang="en-IN" sz="1400" dirty="0"/>
                        <a:t>2021,20,19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537+303+280=1120/3=373.3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33+25+19=77/3=25.6</a:t>
                      </a:r>
                    </a:p>
                    <a:p>
                      <a:pPr algn="ctr"/>
                      <a:r>
                        <a:rPr lang="en-IN" sz="1400" dirty="0"/>
                        <a:t>25.6/3=8.53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14+5+0=19/3=6.3</a:t>
                      </a:r>
                    </a:p>
                    <a:p>
                      <a:pPr algn="ctr"/>
                      <a:r>
                        <a:rPr lang="en-IN" sz="1400" dirty="0"/>
                        <a:t>6.3*2/3=4.2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8.53+4.2=12.73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48.62+64.4+44.37=</a:t>
                      </a:r>
                    </a:p>
                    <a:p>
                      <a:pPr algn="ctr"/>
                      <a:r>
                        <a:rPr lang="en-IN" sz="1400" dirty="0"/>
                        <a:t>157.39/3=52.4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2022 – 2020,19,18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303+280+254=837/3=279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25+19+8=52/3=17.3</a:t>
                      </a:r>
                    </a:p>
                    <a:p>
                      <a:pPr algn="ctr"/>
                      <a:r>
                        <a:rPr lang="en-IN" sz="1400" dirty="0"/>
                        <a:t>17.3/3=5.76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5+0+0=5/3=1.66</a:t>
                      </a:r>
                    </a:p>
                    <a:p>
                      <a:pPr algn="ctr"/>
                      <a:r>
                        <a:rPr lang="en-IN" sz="1400" dirty="0"/>
                        <a:t>1.66*2/3=1.1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5.76+1.1=6.86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64.4+44.37+80.79=</a:t>
                      </a:r>
                    </a:p>
                    <a:p>
                      <a:pPr algn="ctr"/>
                      <a:r>
                        <a:rPr lang="en-IN" sz="1400" dirty="0"/>
                        <a:t>189.56/3=63.18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34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 IQAC meeting,  28</a:t>
            </a:r>
            <a:r>
              <a:rPr lang="en-US" sz="1300" b="1" spc="-5" baseline="30000" dirty="0">
                <a:solidFill>
                  <a:prstClr val="black"/>
                </a:solidFill>
                <a:latin typeface="Garamond" pitchFamily="18" charset="0"/>
                <a:cs typeface="Garamond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Garamond" pitchFamily="18" charset="0"/>
                <a:cs typeface="Garamond"/>
              </a:rPr>
              <a:t> June 2024. V R Siddhartha Engineering College - SAHE</a:t>
            </a:r>
            <a:endParaRPr lang="en-IN" sz="13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Departmental R &amp; D Reviews </a:t>
            </a:r>
            <a:endParaRPr lang="en-US" sz="1400" b="1" dirty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sz="14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56434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F9492CE-E0F0-4BB4-917E-015AE8C18908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33340</TotalTime>
  <Words>5353</Words>
  <Application>Microsoft Office PowerPoint</Application>
  <PresentationFormat>Widescreen</PresentationFormat>
  <Paragraphs>857</Paragraphs>
  <Slides>44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Arial MT</vt:lpstr>
      <vt:lpstr>Calibri</vt:lpstr>
      <vt:lpstr>Century Gothic</vt:lpstr>
      <vt:lpstr>Garamond</vt:lpstr>
      <vt:lpstr>Symbol</vt:lpstr>
      <vt:lpstr>Times New Roman</vt:lpstr>
      <vt:lpstr>Wingdings</vt:lpstr>
      <vt:lpstr>Office Theme</vt:lpstr>
      <vt:lpstr>1_Office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IQAC 7th Regular Meeting</dc:title>
  <dc:creator>Surya Praveen Devisetty</dc:creator>
  <cp:lastModifiedBy>Admin</cp:lastModifiedBy>
  <cp:revision>3768</cp:revision>
  <cp:lastPrinted>2024-06-27T07:06:04Z</cp:lastPrinted>
  <dcterms:created xsi:type="dcterms:W3CDTF">2016-04-16T06:53:58Z</dcterms:created>
  <dcterms:modified xsi:type="dcterms:W3CDTF">2024-06-28T05:58:47Z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2016-01-28T00:00:00Z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2016-04-16T00:00:00Z</vt:filetime>
  </property>
</Properties>
</file>