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12192000" cy="6858000"/>
  <p:embeddedFontLst>
    <p:embeddedFont>
      <p:font typeface="NAPOVL+TimesNewRomanPS-BoldMT"/>
      <p:regular r:id="rId41"/>
    </p:embeddedFont>
    <p:embeddedFont>
      <p:font typeface="QNWHCW+Wingdings-Regular"/>
      <p:regular r:id="rId42"/>
    </p:embeddedFont>
    <p:embeddedFont>
      <p:font typeface="PTMLWQ+TimesNewRomanPSMT"/>
      <p:regular r:id="rId43"/>
    </p:embeddedFont>
    <p:embeddedFont>
      <p:font typeface="MAALJP+ArialMT"/>
      <p:regular r:id="rId44"/>
    </p:embeddedFont>
    <p:embeddedFont>
      <p:font typeface="NQPINQ+SymbolMT"/>
      <p:regular r:id="rId45"/>
    </p:embeddedFont>
    <p:embeddedFont>
      <p:font typeface="PIAMOL+Arial-BoldMT"/>
      <p:regular r:id="rId4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font" Target="fonts/font1.fntdata" /><Relationship Id="rId42" Type="http://schemas.openxmlformats.org/officeDocument/2006/relationships/font" Target="fonts/font2.fntdata" /><Relationship Id="rId43" Type="http://schemas.openxmlformats.org/officeDocument/2006/relationships/font" Target="fonts/font3.fntdata" /><Relationship Id="rId44" Type="http://schemas.openxmlformats.org/officeDocument/2006/relationships/font" Target="fonts/font4.fntdata" /><Relationship Id="rId45" Type="http://schemas.openxmlformats.org/officeDocument/2006/relationships/font" Target="fonts/font5.fntdata" /><Relationship Id="rId46" Type="http://schemas.openxmlformats.org/officeDocument/2006/relationships/font" Target="fonts/font6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89765" y="2034559"/>
            <a:ext cx="4832858" cy="1436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2211ff"/>
                </a:solidFill>
                <a:latin typeface="NAPOVL+TimesNewRomanPS-BoldMT"/>
                <a:cs typeface="NAPOVL+TimesNewRomanPS-BoldMT"/>
              </a:rPr>
              <a:t>3</a:t>
            </a:r>
            <a:r>
              <a:rPr dirty="0" sz="4700" baseline="29999" b="1">
                <a:solidFill>
                  <a:srgbClr val="2211ff"/>
                </a:solidFill>
                <a:latin typeface="NAPOVL+TimesNewRomanPS-BoldMT"/>
                <a:cs typeface="NAPOVL+TimesNewRomanPS-BoldMT"/>
              </a:rPr>
              <a:t>rd</a:t>
            </a:r>
            <a:r>
              <a:rPr dirty="0" sz="4700" baseline="29999" b="1">
                <a:solidFill>
                  <a:srgbClr val="2211ff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4800" b="1">
                <a:solidFill>
                  <a:srgbClr val="2211ff"/>
                </a:solidFill>
                <a:latin typeface="NAPOVL+TimesNewRomanPS-BoldMT"/>
                <a:cs typeface="NAPOVL+TimesNewRomanPS-BoldMT"/>
              </a:rPr>
              <a:t>IQAC</a:t>
            </a:r>
            <a:r>
              <a:rPr dirty="0" sz="4800" b="1">
                <a:solidFill>
                  <a:srgbClr val="2211ff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4800" b="1">
                <a:solidFill>
                  <a:srgbClr val="2211ff"/>
                </a:solidFill>
                <a:latin typeface="NAPOVL+TimesNewRomanPS-BoldMT"/>
                <a:cs typeface="NAPOVL+TimesNewRomanPS-BoldMT"/>
              </a:rPr>
              <a:t>Meeting</a:t>
            </a:r>
          </a:p>
          <a:p>
            <a:pPr marL="734525" marR="0">
              <a:lnSpc>
                <a:spcPts val="4429"/>
              </a:lnSpc>
              <a:spcBef>
                <a:spcPts val="1263"/>
              </a:spcBef>
              <a:spcAft>
                <a:spcPts val="0"/>
              </a:spcAft>
            </a:pPr>
            <a:r>
              <a:rPr dirty="0" sz="4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WELCOME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7370" y="3695752"/>
            <a:ext cx="3859010" cy="431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Saturday,</a:t>
            </a:r>
            <a:r>
              <a:rPr dirty="0" sz="2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17</a:t>
            </a:r>
            <a:r>
              <a:rPr dirty="0" sz="2800" baseline="30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</a:t>
            </a:r>
            <a:r>
              <a:rPr dirty="0" sz="2800" baseline="30000" spc="23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May</a:t>
            </a:r>
            <a:r>
              <a:rPr dirty="0" sz="2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2025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449" y="6612841"/>
            <a:ext cx="5712243" cy="2366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3</a:t>
            </a:r>
            <a:r>
              <a:rPr dirty="0" sz="900" spc="1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rd</a:t>
            </a:r>
            <a:r>
              <a:rPr dirty="0" sz="900" spc="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IQAC</a:t>
            </a:r>
            <a:r>
              <a:rPr dirty="0" sz="1200" spc="-11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meeting,</a:t>
            </a:r>
            <a:r>
              <a:rPr dirty="0" sz="1200" spc="295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17</a:t>
            </a:r>
            <a:r>
              <a:rPr dirty="0" sz="1200" baseline="30157" b="1">
                <a:solidFill>
                  <a:srgbClr val="000000"/>
                </a:solidFill>
                <a:latin typeface="Garamond"/>
                <a:cs typeface="Garamond"/>
              </a:rPr>
              <a:t>th</a:t>
            </a:r>
            <a:r>
              <a:rPr dirty="0" sz="1200" baseline="30157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May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2025.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Siddhartha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Academy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Higher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Education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dirty="0" sz="1200" spc="-10" b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Garamond"/>
                <a:cs typeface="Garamond"/>
              </a:rPr>
              <a:t>SAHE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01492" y="6618050"/>
            <a:ext cx="110069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Garamond"/>
                <a:cs typeface="Garamond"/>
              </a:rPr>
              <a:t>WELCOME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300" y="924911"/>
            <a:ext cx="4677319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Issues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open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for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8757" y="1802617"/>
            <a:ext cx="8171637" cy="383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WHCW+Wingdings-Regular"/>
                <a:cs typeface="QNWHCW+Wingdings-Regular"/>
              </a:rPr>
              <a:t>ü</a:t>
            </a:r>
            <a:r>
              <a:rPr dirty="0" sz="2450" spc="10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Adoption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NEP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2020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aligned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curriculum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structure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across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5957" y="2176466"/>
            <a:ext cx="1642020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departments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3898" y="3587540"/>
            <a:ext cx="8278384" cy="749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WHCW+Wingdings-Regular"/>
                <a:cs typeface="QNWHCW+Wingdings-Regular"/>
              </a:rPr>
              <a:t>ü</a:t>
            </a:r>
            <a:r>
              <a:rPr dirty="0" sz="2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Review</a:t>
            </a:r>
            <a:r>
              <a:rPr dirty="0" sz="2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2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  <a:r>
              <a:rPr dirty="0" sz="2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  <a:r>
              <a:rPr dirty="0" sz="2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activities</a:t>
            </a:r>
            <a:r>
              <a:rPr dirty="0" sz="2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2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evaluate</a:t>
            </a:r>
            <a:r>
              <a:rPr dirty="0" sz="2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their</a:t>
            </a:r>
            <a:r>
              <a:rPr dirty="0" sz="2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impact</a:t>
            </a:r>
            <a:r>
              <a:rPr dirty="0" sz="2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institutional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development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welfare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8344" y="5404863"/>
            <a:ext cx="5783262" cy="431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WHCW+Wingdings-Regular"/>
                <a:cs typeface="QNWHCW+Wingdings-Regular"/>
              </a:rPr>
              <a:t>ü</a:t>
            </a:r>
            <a:r>
              <a:rPr dirty="0" sz="2450" spc="10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Any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other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permission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chairperson</a:t>
            </a:r>
            <a:r>
              <a:rPr dirty="0" sz="2800">
                <a:solidFill>
                  <a:srgbClr val="000000"/>
                </a:solidFill>
                <a:latin typeface="PTMLWQ+TimesNewRomanPSMT"/>
                <a:cs typeface="PTMLWQ+TimesNewRomanPSMT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5560" y="2248841"/>
            <a:ext cx="10361234" cy="975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Adoption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NEP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2020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aligned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curriculum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structure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across</a:t>
            </a:r>
          </a:p>
          <a:p>
            <a:pPr marL="3740745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all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departments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90709" y="924911"/>
            <a:ext cx="6649925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National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Education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Policy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(NEP)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3850" y="1494450"/>
            <a:ext cx="10491654" cy="85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Formulated</a:t>
            </a:r>
            <a:r>
              <a:rPr dirty="0" sz="2800" spc="1325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by</a:t>
            </a:r>
            <a:r>
              <a:rPr dirty="0" sz="2800" spc="307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2800" spc="307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Government</a:t>
            </a:r>
            <a:r>
              <a:rPr dirty="0" sz="2800" spc="316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2800" spc="306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India</a:t>
            </a:r>
            <a:r>
              <a:rPr dirty="0" sz="2800" spc="311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to</a:t>
            </a:r>
            <a:r>
              <a:rPr dirty="0" sz="2800" spc="306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promote</a:t>
            </a:r>
            <a:r>
              <a:rPr dirty="0" sz="2800" spc="259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2800" spc="314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regulate</a:t>
            </a:r>
          </a:p>
          <a:p>
            <a:pPr marL="0" marR="0">
              <a:lnSpc>
                <a:spcPts val="310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education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India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8250" y="2557400"/>
            <a:ext cx="6186716" cy="16353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2450" spc="1161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Transforming</a:t>
            </a:r>
            <a:r>
              <a:rPr dirty="0" sz="2400" spc="-167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India’s</a:t>
            </a:r>
            <a:r>
              <a:rPr dirty="0" sz="24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Education</a:t>
            </a:r>
            <a:r>
              <a:rPr dirty="0" sz="24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Landscape</a:t>
            </a:r>
          </a:p>
          <a:p>
            <a:pPr marL="0" marR="0">
              <a:lnSpc>
                <a:spcPts val="2737"/>
              </a:lnSpc>
              <a:spcBef>
                <a:spcPts val="2232"/>
              </a:spcBef>
              <a:spcAft>
                <a:spcPts val="0"/>
              </a:spcAft>
            </a:pPr>
            <a:r>
              <a:rPr dirty="0" sz="2450">
                <a:solidFill>
                  <a:srgbClr val="e46c0a"/>
                </a:solidFill>
                <a:latin typeface="MAALJP+ArialMT"/>
                <a:cs typeface="MAALJP+ArialMT"/>
              </a:rPr>
              <a:t>•</a:t>
            </a:r>
            <a:r>
              <a:rPr dirty="0" sz="2450" spc="1161">
                <a:solidFill>
                  <a:srgbClr val="e46c0a"/>
                </a:solidFill>
                <a:latin typeface="MAALJP+ArialMT"/>
                <a:cs typeface="MAALJP+ArialMT"/>
              </a:rPr>
              <a:t> </a:t>
            </a:r>
            <a:r>
              <a:rPr dirty="0" sz="2400" b="1">
                <a:solidFill>
                  <a:srgbClr val="e46c0a"/>
                </a:solidFill>
                <a:latin typeface="NAPOVL+TimesNewRomanPS-BoldMT"/>
                <a:cs typeface="NAPOVL+TimesNewRomanPS-BoldMT"/>
              </a:rPr>
              <a:t>Emphasis</a:t>
            </a:r>
            <a:r>
              <a:rPr dirty="0" sz="2400" b="1">
                <a:solidFill>
                  <a:srgbClr val="e46c0a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e46c0a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2400" spc="17" b="1">
                <a:solidFill>
                  <a:srgbClr val="e46c0a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c0099"/>
                </a:solidFill>
                <a:latin typeface="NAPOVL+TimesNewRomanPS-BoldMT"/>
                <a:cs typeface="NAPOVL+TimesNewRomanPS-BoldMT"/>
              </a:rPr>
              <a:t>Learning</a:t>
            </a:r>
            <a:r>
              <a:rPr dirty="0" sz="2400" b="1">
                <a:solidFill>
                  <a:srgbClr val="cc0099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c0099"/>
                </a:solidFill>
                <a:latin typeface="NAPOVL+TimesNewRomanPS-BoldMT"/>
                <a:cs typeface="NAPOVL+TimesNewRomanPS-BoldMT"/>
              </a:rPr>
              <a:t>Outcomes</a:t>
            </a:r>
          </a:p>
          <a:p>
            <a:pPr marL="0" marR="0">
              <a:lnSpc>
                <a:spcPts val="2737"/>
              </a:lnSpc>
              <a:spcBef>
                <a:spcPts val="2182"/>
              </a:spcBef>
              <a:spcAft>
                <a:spcPts val="0"/>
              </a:spcAft>
            </a:pPr>
            <a:r>
              <a:rPr dirty="0" sz="2450">
                <a:solidFill>
                  <a:srgbClr val="1f67b5"/>
                </a:solidFill>
                <a:latin typeface="MAALJP+ArialMT"/>
                <a:cs typeface="MAALJP+ArialMT"/>
              </a:rPr>
              <a:t>•</a:t>
            </a:r>
            <a:r>
              <a:rPr dirty="0" sz="2450" spc="1161">
                <a:solidFill>
                  <a:srgbClr val="1f67b5"/>
                </a:solidFill>
                <a:latin typeface="MAALJP+ArialMT"/>
                <a:cs typeface="MAALJP+ArialMT"/>
              </a:rPr>
              <a:t> </a:t>
            </a:r>
            <a:r>
              <a:rPr dirty="0" sz="2400" b="1">
                <a:solidFill>
                  <a:srgbClr val="1f67b5"/>
                </a:solidFill>
                <a:latin typeface="NAPOVL+TimesNewRomanPS-BoldMT"/>
                <a:cs typeface="NAPOVL+TimesNewRomanPS-BoldMT"/>
              </a:rPr>
              <a:t>Inclusivity</a:t>
            </a:r>
            <a:r>
              <a:rPr dirty="0" sz="2400" b="1">
                <a:solidFill>
                  <a:srgbClr val="1f67b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1f67b5"/>
                </a:solidFill>
                <a:latin typeface="NAPOVL+TimesNewRomanPS-BoldMT"/>
                <a:cs typeface="NAPOVL+TimesNewRomanPS-BoldMT"/>
              </a:rPr>
              <a:t>Equity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48250" y="4431920"/>
            <a:ext cx="3108299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0000"/>
                </a:solidFill>
                <a:latin typeface="MAALJP+ArialMT"/>
                <a:cs typeface="MAALJP+ArialMT"/>
              </a:rPr>
              <a:t>•</a:t>
            </a:r>
            <a:r>
              <a:rPr dirty="0" sz="2450" spc="1161">
                <a:solidFill>
                  <a:srgbClr val="ff0000"/>
                </a:solidFill>
                <a:latin typeface="MAALJP+ArialMT"/>
                <a:cs typeface="MAALJP+ArialMT"/>
              </a:rPr>
              <a:t> </a:t>
            </a:r>
            <a:r>
              <a:rPr dirty="0" sz="2400">
                <a:solidFill>
                  <a:srgbClr val="ff0000"/>
                </a:solidFill>
                <a:latin typeface="PTMLWQ+TimesNewRomanPSMT"/>
                <a:cs typeface="PTMLWQ+TimesNewRomanPSMT"/>
              </a:rPr>
              <a:t>Holistic</a:t>
            </a:r>
            <a:r>
              <a:rPr dirty="0" sz="2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PTMLWQ+TimesNewRomanPSMT"/>
                <a:cs typeface="PTMLWQ+TimesNewRomanPSMT"/>
              </a:rPr>
              <a:t>development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06924" y="763818"/>
            <a:ext cx="9751507" cy="975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Curriculum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Credit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Framework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for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Undergraduate</a:t>
            </a:r>
          </a:p>
          <a:p>
            <a:pPr marL="2810668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Programmes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(CCFUP)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5676" y="2079714"/>
            <a:ext cx="10997141" cy="9242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As</a:t>
            </a:r>
            <a:r>
              <a:rPr dirty="0" sz="2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per</a:t>
            </a:r>
            <a:r>
              <a:rPr dirty="0" sz="2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the</a:t>
            </a:r>
            <a:r>
              <a:rPr dirty="0" sz="2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NEP</a:t>
            </a:r>
            <a:r>
              <a:rPr dirty="0" sz="2400" spc="-33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2020</a:t>
            </a:r>
            <a:r>
              <a:rPr dirty="0" sz="2400" spc="95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recommendations,</a:t>
            </a:r>
            <a:r>
              <a:rPr dirty="0" sz="2400" spc="63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UGC</a:t>
            </a:r>
            <a:r>
              <a:rPr dirty="0" sz="2400" spc="103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developed</a:t>
            </a:r>
            <a:r>
              <a:rPr dirty="0" sz="2400" spc="1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</a:t>
            </a:r>
            <a:r>
              <a:rPr dirty="0" sz="2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84807"/>
                </a:solidFill>
                <a:latin typeface="PTMLWQ+TimesNewRomanPSMT"/>
                <a:cs typeface="PTMLWQ+TimesNewRomanPSMT"/>
              </a:rPr>
              <a:t>new</a:t>
            </a:r>
            <a:r>
              <a:rPr dirty="0" sz="2400" spc="100">
                <a:solidFill>
                  <a:srgbClr val="984807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curriculum</a:t>
            </a:r>
            <a:r>
              <a:rPr dirty="0" sz="2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2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</a:t>
            </a:r>
          </a:p>
          <a:p>
            <a:pPr marL="0" marR="0">
              <a:lnSpc>
                <a:spcPts val="2657"/>
              </a:lnSpc>
              <a:spcBef>
                <a:spcPts val="161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framework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undergraduate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programs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2022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5676" y="3131435"/>
            <a:ext cx="6063335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framework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reflects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NEP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recommendations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676" y="3634290"/>
            <a:ext cx="4500603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0066"/>
                </a:solidFill>
                <a:latin typeface="MAALJP+ArialMT"/>
                <a:cs typeface="MAALJP+ArialMT"/>
              </a:rPr>
              <a:t>•</a:t>
            </a:r>
            <a:r>
              <a:rPr dirty="0" sz="2450" spc="1161">
                <a:solidFill>
                  <a:srgbClr val="ff0066"/>
                </a:solidFill>
                <a:latin typeface="MAALJP+ArialMT"/>
                <a:cs typeface="MAALJP+ArialMT"/>
              </a:rPr>
              <a:t> </a:t>
            </a:r>
            <a:r>
              <a:rPr dirty="0" sz="2400" b="1">
                <a:solidFill>
                  <a:srgbClr val="ff0066"/>
                </a:solidFill>
                <a:latin typeface="NAPOVL+TimesNewRomanPS-BoldMT"/>
                <a:cs typeface="NAPOVL+TimesNewRomanPS-BoldMT"/>
              </a:rPr>
              <a:t>Restructured</a:t>
            </a:r>
            <a:r>
              <a:rPr dirty="0" sz="2400" spc="-27" b="1">
                <a:solidFill>
                  <a:srgbClr val="ff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ff0066"/>
                </a:solidFill>
                <a:latin typeface="NAPOVL+TimesNewRomanPS-BoldMT"/>
                <a:cs typeface="NAPOVL+TimesNewRomanPS-BoldMT"/>
              </a:rPr>
              <a:t>degree</a:t>
            </a:r>
            <a:r>
              <a:rPr dirty="0" sz="2400" b="1">
                <a:solidFill>
                  <a:srgbClr val="ff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ff0066"/>
                </a:solidFill>
                <a:latin typeface="NAPOVL+TimesNewRomanPS-BoldMT"/>
                <a:cs typeface="NAPOVL+TimesNewRomanPS-BoldMT"/>
              </a:rPr>
              <a:t>programs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5676" y="4182930"/>
            <a:ext cx="3498191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116206"/>
                </a:solidFill>
                <a:latin typeface="MAALJP+ArialMT"/>
                <a:cs typeface="MAALJP+ArialMT"/>
              </a:rPr>
              <a:t>•</a:t>
            </a:r>
            <a:r>
              <a:rPr dirty="0" sz="2450" spc="1161">
                <a:solidFill>
                  <a:srgbClr val="116206"/>
                </a:solidFill>
                <a:latin typeface="MAALJP+ArialMT"/>
                <a:cs typeface="MAALJP+ArialMT"/>
              </a:rPr>
              <a:t> 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Multiple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entry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exit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5676" y="4731570"/>
            <a:ext cx="11013031" cy="9343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3300"/>
                </a:solidFill>
                <a:latin typeface="MAALJP+ArialMT"/>
                <a:cs typeface="MAALJP+ArialMT"/>
              </a:rPr>
              <a:t>•</a:t>
            </a:r>
            <a:r>
              <a:rPr dirty="0" sz="2450" spc="1161">
                <a:solidFill>
                  <a:srgbClr val="ff3300"/>
                </a:solidFill>
                <a:latin typeface="MAALJP+ArialMT"/>
                <a:cs typeface="MAALJP+ArialMT"/>
              </a:rPr>
              <a:t> </a:t>
            </a:r>
            <a:r>
              <a:rPr dirty="0" sz="2400" b="1">
                <a:solidFill>
                  <a:srgbClr val="ff3300"/>
                </a:solidFill>
                <a:latin typeface="NAPOVL+TimesNewRomanPS-BoldMT"/>
                <a:cs typeface="NAPOVL+TimesNewRomanPS-BoldMT"/>
              </a:rPr>
              <a:t>Flexible</a:t>
            </a:r>
            <a:r>
              <a:rPr dirty="0" sz="2400" spc="73" b="1">
                <a:solidFill>
                  <a:srgbClr val="ff33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>
                <a:solidFill>
                  <a:srgbClr val="ff3300"/>
                </a:solidFill>
                <a:latin typeface="PTMLWQ+TimesNewRomanPSMT"/>
                <a:cs typeface="PTMLWQ+TimesNewRomanPSMT"/>
              </a:rPr>
              <a:t>degree</a:t>
            </a:r>
            <a:r>
              <a:rPr dirty="0" sz="2400" spc="76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3300"/>
                </a:solidFill>
                <a:latin typeface="PTMLWQ+TimesNewRomanPSMT"/>
                <a:cs typeface="PTMLWQ+TimesNewRomanPSMT"/>
              </a:rPr>
              <a:t>options</a:t>
            </a:r>
            <a:r>
              <a:rPr dirty="0" sz="2400" spc="8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6206"/>
                </a:solidFill>
                <a:latin typeface="PTMLWQ+TimesNewRomanPSMT"/>
                <a:cs typeface="PTMLWQ+TimesNewRomanPSMT"/>
              </a:rPr>
              <a:t>-</a:t>
            </a:r>
            <a:r>
              <a:rPr dirty="0" sz="2400" spc="81">
                <a:solidFill>
                  <a:srgbClr val="11620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00000"/>
                </a:solidFill>
                <a:latin typeface="PTMLWQ+TimesNewRomanPSMT"/>
                <a:cs typeface="PTMLWQ+TimesNewRomanPSMT"/>
              </a:rPr>
              <a:t>Single</a:t>
            </a:r>
            <a:r>
              <a:rPr dirty="0" sz="2400" spc="76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800000"/>
                </a:solidFill>
                <a:latin typeface="PTMLWQ+TimesNewRomanPSMT"/>
                <a:cs typeface="PTMLWQ+TimesNewRomanPSMT"/>
              </a:rPr>
              <a:t>major</a:t>
            </a:r>
            <a:r>
              <a:rPr dirty="0" sz="2400" spc="76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f497d"/>
                </a:solidFill>
                <a:latin typeface="PTMLWQ+TimesNewRomanPSMT"/>
                <a:cs typeface="PTMLWQ+TimesNewRomanPSMT"/>
              </a:rPr>
              <a:t>/</a:t>
            </a:r>
            <a:r>
              <a:rPr dirty="0" sz="2400" spc="75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PTMLWQ+TimesNewRomanPSMT"/>
                <a:cs typeface="PTMLWQ+TimesNewRomanPSMT"/>
              </a:rPr>
              <a:t>Double</a:t>
            </a:r>
            <a:r>
              <a:rPr dirty="0" sz="2400" spc="8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b0f0"/>
                </a:solidFill>
                <a:latin typeface="PTMLWQ+TimesNewRomanPSMT"/>
                <a:cs typeface="PTMLWQ+TimesNewRomanPSMT"/>
              </a:rPr>
              <a:t>major</a:t>
            </a:r>
            <a:r>
              <a:rPr dirty="0" sz="2400">
                <a:solidFill>
                  <a:srgbClr val="116206"/>
                </a:solidFill>
                <a:latin typeface="PTMLWQ+TimesNewRomanPSMT"/>
                <a:cs typeface="PTMLWQ+TimesNewRomanPSMT"/>
              </a:rPr>
              <a:t>/</a:t>
            </a:r>
            <a:r>
              <a:rPr dirty="0" sz="2400" spc="75">
                <a:solidFill>
                  <a:srgbClr val="11620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e46c0a"/>
                </a:solidFill>
                <a:latin typeface="PTMLWQ+TimesNewRomanPSMT"/>
                <a:cs typeface="PTMLWQ+TimesNewRomanPSMT"/>
              </a:rPr>
              <a:t>Interdisciplinary</a:t>
            </a:r>
            <a:r>
              <a:rPr dirty="0" sz="2400" spc="74">
                <a:solidFill>
                  <a:srgbClr val="e46c0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choices</a:t>
            </a:r>
            <a:r>
              <a:rPr dirty="0" sz="2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</a:p>
          <a:p>
            <a:pPr marL="914400" marR="0">
              <a:lnSpc>
                <a:spcPts val="2657"/>
              </a:lnSpc>
              <a:spcBef>
                <a:spcPts val="166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employability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addition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academic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subjects.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5632" y="852830"/>
            <a:ext cx="10158312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Curricular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components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undergraduate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programme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48498" y="748319"/>
            <a:ext cx="7844676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Structure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Undergraduate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Programme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321" y="1366706"/>
            <a:ext cx="507603" cy="618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S.N</a:t>
            </a:r>
          </a:p>
          <a:p>
            <a:pPr marL="109537" marR="0">
              <a:lnSpc>
                <a:spcPts val="2000"/>
              </a:lnSpc>
              <a:spcBef>
                <a:spcPts val="567"/>
              </a:spcBef>
              <a:spcAft>
                <a:spcPts val="0"/>
              </a:spcAft>
            </a:pP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63879" y="1366706"/>
            <a:ext cx="331893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Minimum</a:t>
            </a:r>
            <a:r>
              <a:rPr dirty="0" sz="2000" spc="-47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Credit</a:t>
            </a:r>
            <a:r>
              <a:rPr dirty="0" sz="2000" spc="-47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Requirement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96999" y="1794442"/>
            <a:ext cx="283982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Broad</a:t>
            </a:r>
            <a:r>
              <a:rPr dirty="0" sz="2000" spc="-47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Category</a:t>
            </a:r>
            <a:r>
              <a:rPr dirty="0" sz="2000" spc="-47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of</a:t>
            </a:r>
            <a:r>
              <a:rPr dirty="0" sz="2000" spc="-47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Course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17962" y="1784281"/>
            <a:ext cx="77350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SU-24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68291" y="1784281"/>
            <a:ext cx="136835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AS</a:t>
            </a:r>
            <a:r>
              <a:rPr dirty="0" sz="2000" spc="-46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PER</a:t>
            </a:r>
            <a:r>
              <a:rPr dirty="0" sz="2000" spc="-49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a50021"/>
                </a:solidFill>
                <a:latin typeface="Calibri"/>
                <a:cs typeface="Calibri"/>
              </a:rPr>
              <a:t>NEP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9177" y="2205629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71281" y="2205629"/>
            <a:ext cx="133751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Major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(Core)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65556" y="2190651"/>
            <a:ext cx="168239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893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128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(BS,ES,HS,PC,PE)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60416" y="2205629"/>
            <a:ext cx="38412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80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89177" y="2845709"/>
            <a:ext cx="268262" cy="651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800"/>
              </a:lnSpc>
              <a:spcBef>
                <a:spcPts val="12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71281" y="2845709"/>
            <a:ext cx="143823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Minor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Stream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593393" y="2830731"/>
            <a:ext cx="22238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360416" y="2845709"/>
            <a:ext cx="384125" cy="651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  <a:p>
            <a:pPr marL="0" marR="0">
              <a:lnSpc>
                <a:spcPts val="1800"/>
              </a:lnSpc>
              <a:spcBef>
                <a:spcPts val="12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71281" y="3230672"/>
            <a:ext cx="169835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Multidisciplinary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314787" y="3215694"/>
            <a:ext cx="780268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7643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(IE,OE)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89177" y="3870751"/>
            <a:ext cx="268262" cy="180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800"/>
              </a:lnSpc>
              <a:spcBef>
                <a:spcPts val="12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800"/>
              </a:lnSpc>
              <a:spcBef>
                <a:spcPts val="128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  <a:p>
            <a:pPr marL="0" marR="0">
              <a:lnSpc>
                <a:spcPts val="1800"/>
              </a:lnSpc>
              <a:spcBef>
                <a:spcPts val="12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  <a:p>
            <a:pPr marL="0" marR="0">
              <a:lnSpc>
                <a:spcPts val="1800"/>
              </a:lnSpc>
              <a:spcBef>
                <a:spcPts val="12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71281" y="3870751"/>
            <a:ext cx="3924495" cy="1421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Ability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Enhancement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(AEC)</a:t>
            </a:r>
          </a:p>
          <a:p>
            <a:pPr marL="0" marR="0">
              <a:lnSpc>
                <a:spcPts val="1800"/>
              </a:lnSpc>
              <a:spcBef>
                <a:spcPts val="12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Enhancement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(SEC)</a:t>
            </a:r>
          </a:p>
          <a:p>
            <a:pPr marL="0" marR="0">
              <a:lnSpc>
                <a:spcPts val="1800"/>
              </a:lnSpc>
              <a:spcBef>
                <a:spcPts val="128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Added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UG</a:t>
            </a:r>
          </a:p>
          <a:p>
            <a:pPr marL="0" marR="0">
              <a:lnSpc>
                <a:spcPts val="1800"/>
              </a:lnSpc>
              <a:spcBef>
                <a:spcPts val="12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Summer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Internship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570375" y="3855773"/>
            <a:ext cx="268262" cy="10366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18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800"/>
              </a:lnSpc>
              <a:spcBef>
                <a:spcPts val="12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  <a:p>
            <a:pPr marL="23018" marR="0">
              <a:lnSpc>
                <a:spcPts val="1800"/>
              </a:lnSpc>
              <a:spcBef>
                <a:spcPts val="128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360416" y="3870751"/>
            <a:ext cx="384125" cy="651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08</a:t>
            </a:r>
          </a:p>
          <a:p>
            <a:pPr marL="0" marR="0">
              <a:lnSpc>
                <a:spcPts val="1800"/>
              </a:lnSpc>
              <a:spcBef>
                <a:spcPts val="12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209603" y="4640676"/>
            <a:ext cx="685837" cy="1036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06-08</a:t>
            </a:r>
          </a:p>
          <a:p>
            <a:pPr marL="0" marR="0">
              <a:lnSpc>
                <a:spcPts val="1800"/>
              </a:lnSpc>
              <a:spcBef>
                <a:spcPts val="123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02-04</a:t>
            </a:r>
          </a:p>
          <a:p>
            <a:pPr marL="150812" marR="0">
              <a:lnSpc>
                <a:spcPts val="1800"/>
              </a:lnSpc>
              <a:spcBef>
                <a:spcPts val="128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593393" y="5010660"/>
            <a:ext cx="22238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71281" y="5410601"/>
            <a:ext cx="302073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Dissertation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724237" y="5395623"/>
            <a:ext cx="1957247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8193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(Epics,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Mini,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Major)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847561" y="6050681"/>
            <a:ext cx="62288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454487" y="6050681"/>
            <a:ext cx="49998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160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302472" y="6050681"/>
            <a:ext cx="49998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160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4042" y="688570"/>
            <a:ext cx="10569760" cy="460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SAHE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B.Tech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Regulations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vs.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NEP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2020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Curriculum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Guidelines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9986" y="1306338"/>
            <a:ext cx="1149833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043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NEP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2020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Requirement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52109" y="1306338"/>
            <a:ext cx="1988688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VRSEC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SU24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Technical</a:t>
            </a:r>
          </a:p>
          <a:p>
            <a:pPr marL="304576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Implementation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08079" y="1413018"/>
            <a:ext cx="216139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Gap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Identified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/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Weakness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58772" y="1413018"/>
            <a:ext cx="241706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Strategic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Measures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&amp;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14372" y="1846778"/>
            <a:ext cx="2003008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Open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departments</a:t>
            </a:r>
            <a:r>
              <a:rPr dirty="0" sz="12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cc0066"/>
                </a:solidFill>
                <a:latin typeface="PTMLWQ+TimesNewRomanPSMT"/>
                <a:cs typeface="PTMLWQ+TimesNewRomanPSMT"/>
              </a:rPr>
              <a:t>available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;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Minor</a:t>
            </a:r>
            <a:r>
              <a:rPr dirty="0" sz="1200" spc="-1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degree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structure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exists.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32031" y="1846778"/>
            <a:ext cx="69391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electives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38603" y="1846778"/>
            <a:ext cx="448642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from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97524" y="1846778"/>
            <a:ext cx="2701721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other</a:t>
            </a:r>
            <a:r>
              <a:rPr dirty="0" sz="1200" spc="1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8000"/>
                </a:solidFill>
                <a:latin typeface="NAPOVL+TimesNewRomanPS-BoldMT"/>
                <a:cs typeface="NAPOVL+TimesNewRomanPS-BoldMT"/>
              </a:rPr>
              <a:t>Lack</a:t>
            </a:r>
            <a:r>
              <a:rPr dirty="0" sz="1200" b="1">
                <a:solidFill>
                  <a:srgbClr val="008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8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1200" b="1">
                <a:solidFill>
                  <a:srgbClr val="008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8000"/>
                </a:solidFill>
                <a:latin typeface="NAPOVL+TimesNewRomanPS-BoldMT"/>
                <a:cs typeface="NAPOVL+TimesNewRomanPS-BoldMT"/>
              </a:rPr>
              <a:t>liberal</a:t>
            </a:r>
            <a:r>
              <a:rPr dirty="0" sz="1200" b="1">
                <a:solidFill>
                  <a:srgbClr val="008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8000"/>
                </a:solidFill>
                <a:latin typeface="NAPOVL+TimesNewRomanPS-BoldMT"/>
                <a:cs typeface="NAPOVL+TimesNewRomanPS-BoldMT"/>
              </a:rPr>
              <a:t>arts</a:t>
            </a:r>
            <a:r>
              <a:rPr dirty="0" sz="1200" b="1">
                <a:solidFill>
                  <a:srgbClr val="008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8000"/>
                </a:solidFill>
                <a:latin typeface="NAPOVL+TimesNewRomanPS-BoldMT"/>
                <a:cs typeface="NAPOVL+TimesNewRomanPS-BoldMT"/>
              </a:rPr>
              <a:t>integration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;</a:t>
            </a:r>
          </a:p>
          <a:p>
            <a:pPr marL="497205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current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minors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are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primarily</a:t>
            </a:r>
          </a:p>
          <a:p>
            <a:pPr marL="497205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STEM-centric.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04273" y="1846778"/>
            <a:ext cx="3316287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Introduce</a:t>
            </a:r>
            <a:r>
              <a:rPr dirty="0" sz="12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electives</a:t>
            </a:r>
            <a:r>
              <a:rPr dirty="0" sz="1200" spc="3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from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Economics,</a:t>
            </a:r>
            <a:r>
              <a:rPr dirty="0" sz="12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Political</a:t>
            </a:r>
            <a:r>
              <a:rPr dirty="0" sz="12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Science,</a:t>
            </a:r>
            <a:r>
              <a:rPr dirty="0" sz="12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Ethics,</a:t>
            </a:r>
            <a:r>
              <a:rPr dirty="0" sz="12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Psychology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.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Create</a:t>
            </a:r>
            <a:r>
              <a:rPr dirty="0" sz="12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minors</a:t>
            </a:r>
            <a:r>
              <a:rPr dirty="0" sz="12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from</a:t>
            </a:r>
            <a:r>
              <a:rPr dirty="0" sz="12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non-engineering</a:t>
            </a:r>
            <a:r>
              <a:rPr dirty="0" sz="12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streams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2219" y="1938218"/>
            <a:ext cx="1287065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Multidisciplinary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Education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14372" y="2513575"/>
            <a:ext cx="2449827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948a54"/>
                </a:solidFill>
                <a:latin typeface="NAPOVL+TimesNewRomanPS-BoldMT"/>
                <a:cs typeface="NAPOVL+TimesNewRomanPS-BoldMT"/>
              </a:rPr>
              <a:t>Certificate</a:t>
            </a:r>
            <a:r>
              <a:rPr dirty="0" sz="1200" spc="553" b="1">
                <a:solidFill>
                  <a:srgbClr val="948a54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(40</a:t>
            </a:r>
            <a:r>
              <a:rPr dirty="0" sz="12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Cr),</a:t>
            </a:r>
            <a:r>
              <a:rPr dirty="0" sz="1200" spc="5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33cc"/>
                </a:solidFill>
                <a:latin typeface="PTMLWQ+TimesNewRomanPSMT"/>
                <a:cs typeface="PTMLWQ+TimesNewRomanPSMT"/>
              </a:rPr>
              <a:t>Diploma</a:t>
            </a:r>
            <a:r>
              <a:rPr dirty="0" sz="1200" spc="538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(80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Cr),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cc0066"/>
                </a:solidFill>
                <a:latin typeface="PTMLWQ+TimesNewRomanPSMT"/>
                <a:cs typeface="PTMLWQ+TimesNewRomanPSMT"/>
              </a:rPr>
              <a:t>B.Tech</a:t>
            </a:r>
            <a:r>
              <a:rPr dirty="0" sz="1200" spc="-64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(160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Cr);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Clearly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documented.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2219" y="2605015"/>
            <a:ext cx="1442162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Multiple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Entry/Exit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Options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94730" y="2605015"/>
            <a:ext cx="2059685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No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defined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tracking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system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opting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out/re-entering.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04273" y="2605015"/>
            <a:ext cx="3252063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558ed5"/>
                </a:solidFill>
                <a:latin typeface="NAPOVL+TimesNewRomanPS-BoldMT"/>
                <a:cs typeface="NAPOVL+TimesNewRomanPS-BoldMT"/>
              </a:rPr>
              <a:t>Create</a:t>
            </a:r>
            <a:r>
              <a:rPr dirty="0" sz="1200" b="1">
                <a:solidFill>
                  <a:srgbClr val="558ed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exit/entry</a:t>
            </a:r>
            <a:r>
              <a:rPr dirty="0" sz="12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b050"/>
                </a:solidFill>
                <a:latin typeface="NAPOVL+TimesNewRomanPS-BoldMT"/>
                <a:cs typeface="NAPOVL+TimesNewRomanPS-BoldMT"/>
              </a:rPr>
              <a:t>dashboard;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Assign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academic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advisors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exit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path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counseling.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14372" y="3180372"/>
            <a:ext cx="2262834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Enabled;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SWAYAM/NPTEL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accepted;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Up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20%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limit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(Sec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5.1.6).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29761" y="3180372"/>
            <a:ext cx="668982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MOOCs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14987" y="3180372"/>
            <a:ext cx="448642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from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04273" y="3180372"/>
            <a:ext cx="2135733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Train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students/faculty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ABC.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Integrate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LMS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ABC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portal.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Offer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mapping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sessions.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22219" y="3271812"/>
            <a:ext cx="1345388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Academic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Bank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Credits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(ABC)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094730" y="3271812"/>
            <a:ext cx="2253386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No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student-level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integration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or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interface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ABC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visibility.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14372" y="3847169"/>
            <a:ext cx="5021628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b0f0"/>
                </a:solidFill>
                <a:latin typeface="NAPOVL+TimesNewRomanPS-BoldMT"/>
                <a:cs typeface="NAPOVL+TimesNewRomanPS-BoldMT"/>
              </a:rPr>
              <a:t>Available</a:t>
            </a:r>
            <a:r>
              <a:rPr dirty="0" sz="1200" spc="736" b="1">
                <a:solidFill>
                  <a:srgbClr val="00b0f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1200" spc="8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18–20</a:t>
            </a:r>
            <a:r>
              <a:rPr dirty="0" sz="1200" spc="8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additional</a:t>
            </a:r>
            <a:r>
              <a:rPr dirty="0" sz="1200" spc="1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Only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academic-based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Honors;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credits.</a:t>
            </a:r>
            <a:r>
              <a:rPr dirty="0" sz="1200" spc="7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Eligibility:</a:t>
            </a:r>
            <a:r>
              <a:rPr dirty="0" sz="1200" spc="7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CGPA</a:t>
            </a:r>
            <a:r>
              <a:rPr dirty="0" sz="12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≥</a:t>
            </a:r>
            <a:r>
              <a:rPr dirty="0" sz="1200" spc="7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8.0</a:t>
            </a:r>
            <a:r>
              <a:rPr dirty="0" sz="1200" spc="1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no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research/project-based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Honors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track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22219" y="3938609"/>
            <a:ext cx="1371119" cy="38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Honors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Minor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Degrees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04273" y="3938609"/>
            <a:ext cx="3914675" cy="38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Launch</a:t>
            </a:r>
            <a:r>
              <a:rPr dirty="0" sz="12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"</a:t>
            </a:r>
            <a:r>
              <a:rPr dirty="0" sz="12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B.Tech</a:t>
            </a:r>
            <a:r>
              <a:rPr dirty="0" sz="1200" spc="231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Honors</a:t>
            </a:r>
            <a:r>
              <a:rPr dirty="0" sz="1200" spc="335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with</a:t>
            </a:r>
            <a:r>
              <a:rPr dirty="0" sz="1200" spc="329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Research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"</a:t>
            </a:r>
            <a:r>
              <a:rPr dirty="0" sz="12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12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structured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UG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research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614372" y="4212929"/>
            <a:ext cx="1725625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(Honours),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≥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7.0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(Minor).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094730" y="4212929"/>
            <a:ext cx="740494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available.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14372" y="4513966"/>
            <a:ext cx="2449356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</a:t>
            </a:r>
            <a:r>
              <a:rPr dirty="0" sz="120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range</a:t>
            </a:r>
            <a:r>
              <a:rPr dirty="0" sz="12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per</a:t>
            </a:r>
            <a:r>
              <a:rPr dirty="0" sz="12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semester:</a:t>
            </a:r>
            <a:r>
              <a:rPr dirty="0" sz="1200" spc="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12–24;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fast-track</a:t>
            </a:r>
            <a:r>
              <a:rPr dirty="0" sz="1200" spc="467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option</a:t>
            </a:r>
            <a:r>
              <a:rPr dirty="0" sz="1200" spc="459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mentioned</a:t>
            </a:r>
            <a:r>
              <a:rPr dirty="0" sz="1200" spc="467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(Sec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6.3).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704273" y="4513966"/>
            <a:ext cx="2667457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Form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fast-track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advisories.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Allow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pre-registration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MOOCs;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Define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early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graduation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criteria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formally.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22219" y="4605406"/>
            <a:ext cx="1505582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Flexible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Credit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Load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Fast-Tracking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094730" y="4605406"/>
            <a:ext cx="2516123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Limited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awareness;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no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monitoring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fast-track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candidates.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614372" y="5186798"/>
            <a:ext cx="2449877" cy="81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Skill-oriented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projects,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internships</a:t>
            </a:r>
            <a:r>
              <a:rPr dirty="0" sz="13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included</a:t>
            </a:r>
            <a:r>
              <a:rPr dirty="0" sz="13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(Sec</a:t>
            </a:r>
            <a:r>
              <a:rPr dirty="0" sz="13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5.1.7–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5.1.10).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570229" y="5186798"/>
            <a:ext cx="1493778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818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courses,</a:t>
            </a:r>
            <a:r>
              <a:rPr dirty="0" sz="1300" spc="16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mini-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major</a:t>
            </a:r>
            <a:r>
              <a:rPr dirty="0" sz="1300" spc="27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projects,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704273" y="5186798"/>
            <a:ext cx="3926253" cy="81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Align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courses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NSQF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levels;</a:t>
            </a:r>
          </a:p>
          <a:p>
            <a:pPr marL="0" marR="0">
              <a:lnSpc>
                <a:spcPts val="1439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Consult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Sector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Councils</a:t>
            </a:r>
            <a:r>
              <a:rPr dirty="0" sz="1300" spc="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SSCs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(e.g.,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ASDC,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ESSCI),</a:t>
            </a:r>
          </a:p>
          <a:p>
            <a:pPr marL="0" marR="0">
              <a:lnSpc>
                <a:spcPts val="1439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Co-design</a:t>
            </a:r>
            <a:r>
              <a:rPr dirty="0" sz="130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certification-linked</a:t>
            </a:r>
            <a:r>
              <a:rPr dirty="0" sz="1300" spc="6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courses</a:t>
            </a:r>
            <a:r>
              <a:rPr dirty="0" sz="1300" spc="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1300" spc="6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industry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bodies.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22219" y="5285858"/>
            <a:ext cx="1491362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Skill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Industry-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Oriented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Curriculum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094730" y="5285858"/>
            <a:ext cx="2429485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No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direct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mapping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courses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NSQF</a:t>
            </a:r>
            <a:r>
              <a:rPr dirty="0" sz="13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job</a:t>
            </a:r>
            <a:r>
              <a:rPr dirty="0" sz="13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roles</a:t>
            </a:r>
            <a:r>
              <a:rPr dirty="0" sz="1300" spc="-58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or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sector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councils.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931" y="764575"/>
            <a:ext cx="10569760" cy="460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SAHE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B.Tech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Regulations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vs.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NEP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2020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Curriculum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Guidelines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6507" y="1455557"/>
            <a:ext cx="1078588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221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NEP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2020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Requirement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31039" y="1455557"/>
            <a:ext cx="1857524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VRSEC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SU24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Technical</a:t>
            </a:r>
          </a:p>
          <a:p>
            <a:pPr marL="279759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Implementation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65966" y="1554617"/>
            <a:ext cx="2017891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Gap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Identified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/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Weakness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52598" y="1554617"/>
            <a:ext cx="2255304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Strategic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Measures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&amp;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2091" y="2005657"/>
            <a:ext cx="1234659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Undergraduate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Research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Opportunities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17922" y="2005657"/>
            <a:ext cx="5115948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Final</a:t>
            </a:r>
            <a:r>
              <a:rPr dirty="0" sz="13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year</a:t>
            </a:r>
            <a:r>
              <a:rPr dirty="0" sz="13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project</a:t>
            </a:r>
            <a:r>
              <a:rPr dirty="0" sz="13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is</a:t>
            </a:r>
            <a:r>
              <a:rPr dirty="0" sz="13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mandatory;</a:t>
            </a:r>
            <a:r>
              <a:rPr dirty="0" sz="1300" spc="1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No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structured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long-term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UG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research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mini-projects</a:t>
            </a:r>
            <a:r>
              <a:rPr dirty="0" sz="1300" spc="11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exist</a:t>
            </a:r>
            <a:r>
              <a:rPr dirty="0" sz="1300" spc="1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1300" spc="11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earlier</a:t>
            </a:r>
            <a:r>
              <a:rPr dirty="0" sz="1300" spc="1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track;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no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research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methodology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55745" y="2005657"/>
            <a:ext cx="3845978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Add</a:t>
            </a:r>
            <a:r>
              <a:rPr dirty="0" sz="13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UG</a:t>
            </a:r>
            <a:r>
              <a:rPr dirty="0" sz="13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Research</a:t>
            </a:r>
            <a:r>
              <a:rPr dirty="0" sz="13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Track</a:t>
            </a:r>
            <a:r>
              <a:rPr dirty="0" sz="13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(CGPA</a:t>
            </a:r>
            <a:r>
              <a:rPr dirty="0" sz="1300" spc="-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≥</a:t>
            </a:r>
            <a:r>
              <a:rPr dirty="0" sz="13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8.5);</a:t>
            </a:r>
            <a:r>
              <a:rPr dirty="0" sz="13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offer</a:t>
            </a:r>
            <a:r>
              <a:rPr dirty="0" sz="13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Research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Methodology</a:t>
            </a:r>
            <a:r>
              <a:rPr dirty="0" sz="13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(Sem</a:t>
            </a:r>
            <a:r>
              <a:rPr dirty="0" sz="13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3),</a:t>
            </a:r>
            <a:r>
              <a:rPr dirty="0" sz="1300" spc="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Literature</a:t>
            </a:r>
            <a:r>
              <a:rPr dirty="0" sz="13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Review</a:t>
            </a:r>
            <a:r>
              <a:rPr dirty="0" sz="13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(Sem</a:t>
            </a:r>
            <a:r>
              <a:rPr dirty="0" sz="13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5),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Extended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Thesis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(Sem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7–8).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17922" y="2401897"/>
            <a:ext cx="835533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semesters.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16857" y="2401897"/>
            <a:ext cx="1814626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literature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review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courses.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17922" y="2764414"/>
            <a:ext cx="2468798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cc3399"/>
                </a:solidFill>
                <a:latin typeface="PTMLWQ+TimesNewRomanPSMT"/>
                <a:cs typeface="PTMLWQ+TimesNewRomanPSMT"/>
              </a:rPr>
              <a:t>COs</a:t>
            </a:r>
            <a:r>
              <a:rPr dirty="0" sz="1300" spc="717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cc3399"/>
                </a:solidFill>
                <a:latin typeface="PTMLWQ+TimesNewRomanPSMT"/>
                <a:cs typeface="PTMLWQ+TimesNewRomanPSMT"/>
              </a:rPr>
              <a:t>mapped</a:t>
            </a:r>
            <a:r>
              <a:rPr dirty="0" sz="1300" spc="728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cc3399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300" spc="730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cc3399"/>
                </a:solidFill>
                <a:latin typeface="PTMLWQ+TimesNewRomanPSMT"/>
                <a:cs typeface="PTMLWQ+TimesNewRomanPSMT"/>
              </a:rPr>
              <a:t>POs</a:t>
            </a:r>
            <a:r>
              <a:rPr dirty="0" sz="1300" spc="723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cc3399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1300" spc="730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cc3399"/>
                </a:solidFill>
                <a:latin typeface="PTMLWQ+TimesNewRomanPSMT"/>
                <a:cs typeface="PTMLWQ+TimesNewRomanPSMT"/>
              </a:rPr>
              <a:t>each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42091" y="2863475"/>
            <a:ext cx="1376122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Outcome-Based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Education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(OBE)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44061" y="2889122"/>
            <a:ext cx="253900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55745" y="2889122"/>
            <a:ext cx="253900" cy="113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</a:p>
          <a:p>
            <a:pPr marL="0" marR="0">
              <a:lnSpc>
                <a:spcPts val="2657"/>
              </a:lnSpc>
              <a:spcBef>
                <a:spcPts val="326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17922" y="2962535"/>
            <a:ext cx="629158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cc3399"/>
                </a:solidFill>
                <a:latin typeface="PTMLWQ+TimesNewRomanPSMT"/>
                <a:cs typeface="PTMLWQ+TimesNewRomanPSMT"/>
              </a:rPr>
              <a:t>course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;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89411" y="2962535"/>
            <a:ext cx="610858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rubrics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43437" y="2962535"/>
            <a:ext cx="45502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used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40301" y="2962535"/>
            <a:ext cx="34490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17922" y="3160655"/>
            <a:ext cx="991604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33cc"/>
                </a:solidFill>
                <a:latin typeface="PTMLWQ+TimesNewRomanPSMT"/>
                <a:cs typeface="PTMLWQ+TimesNewRomanPSMT"/>
              </a:rPr>
              <a:t>assessments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17922" y="3523173"/>
            <a:ext cx="712030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MOOCs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37043" y="3523173"/>
            <a:ext cx="785068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permitted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532364" y="3523173"/>
            <a:ext cx="354099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via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42091" y="3622233"/>
            <a:ext cx="1430769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MOOCs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&amp;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Lifelong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Learning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44061" y="3647880"/>
            <a:ext cx="253900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417922" y="3721293"/>
            <a:ext cx="2468404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33cc"/>
                </a:solidFill>
                <a:latin typeface="PTMLWQ+TimesNewRomanPSMT"/>
                <a:cs typeface="PTMLWQ+TimesNewRomanPSMT"/>
              </a:rPr>
              <a:t>NPTEL/SWAYAM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;</a:t>
            </a:r>
            <a:r>
              <a:rPr dirty="0" sz="13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integrated</a:t>
            </a:r>
            <a:r>
              <a:rPr dirty="0" sz="13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via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substitution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(max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20%).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42091" y="4292469"/>
            <a:ext cx="1142694" cy="81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Liberal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Arts,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Ethics,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Indian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Knowledge</a:t>
            </a:r>
          </a:p>
          <a:p>
            <a:pPr marL="0" marR="0">
              <a:lnSpc>
                <a:spcPts val="14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Systems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17922" y="4292469"/>
            <a:ext cx="2467131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HSS</a:t>
            </a:r>
            <a:r>
              <a:rPr dirty="0" sz="13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available</a:t>
            </a:r>
            <a:r>
              <a:rPr dirty="0" sz="13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as</a:t>
            </a:r>
            <a:r>
              <a:rPr dirty="0" sz="1300" spc="5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environmental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655745" y="4391528"/>
            <a:ext cx="3845979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Add</a:t>
            </a:r>
            <a:r>
              <a:rPr dirty="0" sz="13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558ed5"/>
                </a:solidFill>
                <a:latin typeface="NAPOVL+TimesNewRomanPS-BoldMT"/>
                <a:cs typeface="NAPOVL+TimesNewRomanPS-BoldMT"/>
              </a:rPr>
              <a:t>electives</a:t>
            </a:r>
            <a:r>
              <a:rPr dirty="0" sz="1300" spc="523" b="1">
                <a:solidFill>
                  <a:srgbClr val="558ed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1300" spc="1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Indian</a:t>
            </a:r>
            <a:r>
              <a:rPr dirty="0" sz="1300" spc="526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Philosophy,</a:t>
            </a:r>
            <a:r>
              <a:rPr dirty="0" sz="1300" spc="463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Science</a:t>
            </a:r>
            <a:r>
              <a:rPr dirty="0" sz="1300" spc="526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&amp;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Society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;</a:t>
            </a:r>
            <a:r>
              <a:rPr dirty="0" sz="1300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link</a:t>
            </a:r>
            <a:r>
              <a:rPr dirty="0" sz="13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300" spc="6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Value-Based</a:t>
            </a:r>
            <a:r>
              <a:rPr dirty="0" sz="13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Education</a:t>
            </a:r>
            <a:r>
              <a:rPr dirty="0" sz="1300" spc="6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outcomes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(NEP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recommendation).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17922" y="4490589"/>
            <a:ext cx="679462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science,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217174" y="4490589"/>
            <a:ext cx="973304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constitution,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311701" y="4490589"/>
            <a:ext cx="574178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Indian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916857" y="4589648"/>
            <a:ext cx="2315995" cy="22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No</a:t>
            </a:r>
            <a:r>
              <a:rPr dirty="0" sz="13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diverse</a:t>
            </a:r>
            <a:r>
              <a:rPr dirty="0" sz="13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liberal</a:t>
            </a:r>
            <a:r>
              <a:rPr dirty="0" sz="13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arts</a:t>
            </a:r>
            <a:r>
              <a:rPr dirty="0" sz="13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17375e"/>
                </a:solidFill>
                <a:latin typeface="NAPOVL+TimesNewRomanPS-BoldMT"/>
                <a:cs typeface="NAPOVL+TimesNewRomanPS-BoldMT"/>
              </a:rPr>
              <a:t>options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;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417922" y="4688709"/>
            <a:ext cx="2468454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Knowledge</a:t>
            </a:r>
            <a:r>
              <a:rPr dirty="0" sz="1300" spc="10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Systems,</a:t>
            </a:r>
            <a:r>
              <a:rPr dirty="0" sz="1300" spc="10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ethics</a:t>
            </a:r>
            <a:r>
              <a:rPr dirty="0" sz="1300" spc="10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,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management.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42091" y="5259885"/>
            <a:ext cx="1546721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Multidisciplinary/C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ross-disciplinary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Projects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916857" y="5259885"/>
            <a:ext cx="2346083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Lack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inter-department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collaboration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or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real-world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interdisciplinary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challenge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focus.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655745" y="5259885"/>
            <a:ext cx="3847516" cy="61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Introduce</a:t>
            </a:r>
            <a:r>
              <a:rPr dirty="0" sz="13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interdisciplinary</a:t>
            </a:r>
            <a:r>
              <a:rPr dirty="0" sz="13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final</a:t>
            </a:r>
            <a:r>
              <a:rPr dirty="0" sz="13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projects</a:t>
            </a:r>
            <a:r>
              <a:rPr dirty="0" sz="13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(ECE</a:t>
            </a:r>
            <a:r>
              <a:rPr dirty="0" sz="13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+</a:t>
            </a:r>
            <a:r>
              <a:rPr dirty="0" sz="13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Mech,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CSE</a:t>
            </a:r>
            <a:r>
              <a:rPr dirty="0" sz="1300" spc="5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+</a:t>
            </a:r>
            <a:r>
              <a:rPr dirty="0" sz="1300" spc="5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Civil</a:t>
            </a:r>
            <a:r>
              <a:rPr dirty="0" sz="1300" spc="5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etc.),</a:t>
            </a:r>
            <a:r>
              <a:rPr dirty="0" sz="1300" spc="5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incentivize</a:t>
            </a:r>
            <a:r>
              <a:rPr dirty="0" sz="1300" spc="5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multi-domain</a:t>
            </a:r>
            <a:r>
              <a:rPr dirty="0" sz="1300" spc="6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team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formations.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417922" y="5358945"/>
            <a:ext cx="2467679" cy="41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cc3399"/>
                </a:solidFill>
                <a:latin typeface="PTMLWQ+TimesNewRomanPSMT"/>
                <a:cs typeface="PTMLWQ+TimesNewRomanPSMT"/>
              </a:rPr>
              <a:t>Final</a:t>
            </a:r>
            <a:r>
              <a:rPr dirty="0" sz="1300" spc="164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cc3399"/>
                </a:solidFill>
                <a:latin typeface="PTMLWQ+TimesNewRomanPSMT"/>
                <a:cs typeface="PTMLWQ+TimesNewRomanPSMT"/>
              </a:rPr>
              <a:t>year</a:t>
            </a:r>
            <a:r>
              <a:rPr dirty="0" sz="1300" spc="162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cc3399"/>
                </a:solidFill>
                <a:latin typeface="PTMLWQ+TimesNewRomanPSMT"/>
                <a:cs typeface="PTMLWQ+TimesNewRomanPSMT"/>
              </a:rPr>
              <a:t>projects</a:t>
            </a:r>
            <a:r>
              <a:rPr dirty="0" sz="1300" spc="162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exist</a:t>
            </a:r>
            <a:r>
              <a:rPr dirty="0" sz="13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but</a:t>
            </a:r>
            <a:r>
              <a:rPr dirty="0" sz="13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often</a:t>
            </a:r>
          </a:p>
          <a:p>
            <a:pPr marL="0" marR="0">
              <a:lnSpc>
                <a:spcPts val="14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restricted</a:t>
            </a:r>
            <a:r>
              <a:rPr dirty="0" sz="1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within</a:t>
            </a:r>
            <a:r>
              <a:rPr dirty="0" sz="13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3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departments</a:t>
            </a:r>
            <a:r>
              <a:rPr dirty="0" sz="1300">
                <a:solidFill>
                  <a:srgbClr val="000000"/>
                </a:solidFill>
                <a:latin typeface="PTMLWQ+TimesNewRomanPSMT"/>
                <a:cs typeface="PTMLWQ+TimesNewRomanPSMT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63570" y="707173"/>
            <a:ext cx="8399474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Curricular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components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UG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UGC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5.1.3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7509" y="1413783"/>
            <a:ext cx="3579148" cy="5817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Courses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from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Other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Disciplines</a:t>
            </a:r>
          </a:p>
          <a:p>
            <a:pPr marL="0" marR="0">
              <a:lnSpc>
                <a:spcPts val="201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(Multidisciplinary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9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Credits)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7523" y="1421977"/>
            <a:ext cx="2998580" cy="530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Ability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Enhancement</a:t>
            </a:r>
          </a:p>
          <a:p>
            <a:pPr marL="916304" marR="0">
              <a:lnSpc>
                <a:spcPts val="18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Courses(8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PIAMOL+Arial-BoldMT"/>
                <a:cs typeface="PIAMOL+Arial-BoldMT"/>
              </a:rPr>
              <a:t>credits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55065" y="2198307"/>
            <a:ext cx="2474483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Modern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Indian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Language</a:t>
            </a:r>
          </a:p>
          <a:p>
            <a:pPr marL="87630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(MIL)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2414" y="2223185"/>
            <a:ext cx="2055228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Natural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Physical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Sciences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93067" y="2327921"/>
            <a:ext cx="1494815" cy="67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2f2f2"/>
                </a:solidFill>
                <a:latin typeface="MAALJP+ArialMT"/>
                <a:cs typeface="MAALJP+ArialMT"/>
              </a:rPr>
              <a:t>•</a:t>
            </a:r>
            <a:r>
              <a:rPr dirty="0" sz="1450" spc="1339">
                <a:solidFill>
                  <a:srgbClr val="f2f2f2"/>
                </a:solidFill>
                <a:latin typeface="MAALJP+ArialMT"/>
                <a:cs typeface="MAALJP+Arial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Statistics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f2f2f2"/>
                </a:solidFill>
                <a:latin typeface="MAALJP+ArialMT"/>
                <a:cs typeface="MAALJP+ArialMT"/>
              </a:rPr>
              <a:t>•</a:t>
            </a:r>
            <a:r>
              <a:rPr dirty="0" sz="1450" spc="1339">
                <a:solidFill>
                  <a:srgbClr val="f2f2f2"/>
                </a:solidFill>
                <a:latin typeface="MAALJP+ArialMT"/>
                <a:cs typeface="MAALJP+Arial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Anthropology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f2f2f2"/>
                </a:solidFill>
                <a:latin typeface="MAALJP+ArialMT"/>
                <a:cs typeface="MAALJP+ArialMT"/>
              </a:rPr>
              <a:t>•</a:t>
            </a:r>
            <a:r>
              <a:rPr dirty="0" sz="1450" spc="1339">
                <a:solidFill>
                  <a:srgbClr val="f2f2f2"/>
                </a:solidFill>
                <a:latin typeface="MAALJP+ArialMT"/>
                <a:cs typeface="MAALJP+Arial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History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55207" y="2596213"/>
            <a:ext cx="2282345" cy="1736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1450" spc="440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reading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171450" marR="0">
              <a:lnSpc>
                <a:spcPts val="1550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writing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</a:t>
            </a:r>
          </a:p>
          <a:p>
            <a:pPr marL="0" marR="0">
              <a:lnSpc>
                <a:spcPts val="1619"/>
              </a:lnSpc>
              <a:spcBef>
                <a:spcPts val="64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1450" spc="440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Learn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express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arguments</a:t>
            </a:r>
          </a:p>
          <a:p>
            <a:pPr marL="171450" marR="0">
              <a:lnSpc>
                <a:spcPts val="1550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thoughts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clearly</a:t>
            </a:r>
          </a:p>
          <a:p>
            <a:pPr marL="0" marR="0">
              <a:lnSpc>
                <a:spcPts val="1619"/>
              </a:lnSpc>
              <a:spcBef>
                <a:spcPts val="14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1450" spc="440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Gain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awareness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cultural</a:t>
            </a:r>
          </a:p>
          <a:p>
            <a:pPr marL="171450" marR="0">
              <a:lnSpc>
                <a:spcPts val="1550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intellectual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heritage</a:t>
            </a:r>
          </a:p>
          <a:p>
            <a:pPr marL="0" marR="0">
              <a:lnSpc>
                <a:spcPts val="1619"/>
              </a:lnSpc>
              <a:spcBef>
                <a:spcPts val="64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1450" spc="440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Enhance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communication,</a:t>
            </a:r>
          </a:p>
          <a:p>
            <a:pPr marL="171450" marR="0">
              <a:lnSpc>
                <a:spcPts val="1550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participation,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800" y="2904614"/>
            <a:ext cx="2327071" cy="878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Mathematics,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Statistics,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Computer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Applications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93067" y="2968001"/>
            <a:ext cx="1705359" cy="1737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2f2f2"/>
                </a:solidFill>
                <a:latin typeface="MAALJP+ArialMT"/>
                <a:cs typeface="MAALJP+ArialMT"/>
              </a:rPr>
              <a:t>•</a:t>
            </a:r>
            <a:r>
              <a:rPr dirty="0" sz="1450" spc="1339">
                <a:solidFill>
                  <a:srgbClr val="f2f2f2"/>
                </a:solidFill>
                <a:latin typeface="MAALJP+ArialMT"/>
                <a:cs typeface="MAALJP+Arial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Linguistics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f2f2f2"/>
                </a:solidFill>
                <a:latin typeface="MAALJP+ArialMT"/>
                <a:cs typeface="MAALJP+ArialMT"/>
              </a:rPr>
              <a:t>•</a:t>
            </a:r>
            <a:r>
              <a:rPr dirty="0" sz="1450" spc="1339">
                <a:solidFill>
                  <a:srgbClr val="f2f2f2"/>
                </a:solidFill>
                <a:latin typeface="MAALJP+ArialMT"/>
                <a:cs typeface="MAALJP+Arial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Political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sciences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f2f2f2"/>
                </a:solidFill>
                <a:latin typeface="MAALJP+ArialMT"/>
                <a:cs typeface="MAALJP+ArialMT"/>
              </a:rPr>
              <a:t>•</a:t>
            </a:r>
            <a:r>
              <a:rPr dirty="0" sz="1450" spc="1339">
                <a:solidFill>
                  <a:srgbClr val="f2f2f2"/>
                </a:solidFill>
                <a:latin typeface="MAALJP+ArialMT"/>
                <a:cs typeface="MAALJP+Arial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Social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work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f2f2f2"/>
                </a:solidFill>
                <a:latin typeface="MAALJP+ArialMT"/>
                <a:cs typeface="MAALJP+ArialMT"/>
              </a:rPr>
              <a:t>•</a:t>
            </a:r>
            <a:r>
              <a:rPr dirty="0" sz="1450" spc="1339">
                <a:solidFill>
                  <a:srgbClr val="f2f2f2"/>
                </a:solidFill>
                <a:latin typeface="MAALJP+ArialMT"/>
                <a:cs typeface="MAALJP+Arial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Art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creative</a:t>
            </a:r>
          </a:p>
          <a:p>
            <a:pPr marL="285750" marR="0">
              <a:lnSpc>
                <a:spcPts val="1550"/>
              </a:lnSpc>
              <a:spcBef>
                <a:spcPts val="75"/>
              </a:spcBef>
              <a:spcAft>
                <a:spcPts val="0"/>
              </a:spcAft>
            </a:pP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writing</a:t>
            </a:r>
          </a:p>
          <a:p>
            <a:pPr marL="0" marR="0">
              <a:lnSpc>
                <a:spcPts val="1619"/>
              </a:lnSpc>
              <a:spcBef>
                <a:spcPts val="64"/>
              </a:spcBef>
              <a:spcAft>
                <a:spcPts val="0"/>
              </a:spcAft>
            </a:pPr>
            <a:r>
              <a:rPr dirty="0" sz="1450">
                <a:solidFill>
                  <a:srgbClr val="f2f2f2"/>
                </a:solidFill>
                <a:latin typeface="MAALJP+ArialMT"/>
                <a:cs typeface="MAALJP+ArialMT"/>
              </a:rPr>
              <a:t>•</a:t>
            </a:r>
            <a:r>
              <a:rPr dirty="0" sz="1450" spc="1339">
                <a:solidFill>
                  <a:srgbClr val="f2f2f2"/>
                </a:solidFill>
                <a:latin typeface="MAALJP+ArialMT"/>
                <a:cs typeface="MAALJP+Arial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Philosophy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f2f2f2"/>
                </a:solidFill>
                <a:latin typeface="MAALJP+ArialMT"/>
                <a:cs typeface="MAALJP+ArialMT"/>
              </a:rPr>
              <a:t>•</a:t>
            </a:r>
            <a:r>
              <a:rPr dirty="0" sz="1450" spc="1339">
                <a:solidFill>
                  <a:srgbClr val="f2f2f2"/>
                </a:solidFill>
                <a:latin typeface="MAALJP+ArialMT"/>
                <a:cs typeface="MAALJP+Arial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Gender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studies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f2f2f2"/>
                </a:solidFill>
                <a:latin typeface="MAALJP+ArialMT"/>
                <a:cs typeface="MAALJP+ArialMT"/>
              </a:rPr>
              <a:t>•</a:t>
            </a:r>
            <a:r>
              <a:rPr dirty="0" sz="1450" spc="1339">
                <a:solidFill>
                  <a:srgbClr val="f2f2f2"/>
                </a:solidFill>
                <a:latin typeface="MAALJP+ArialMT"/>
                <a:cs typeface="MAALJP+Arial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Global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60921" y="2963955"/>
            <a:ext cx="2594266" cy="584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English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Language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Competency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Development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02415" y="3998311"/>
            <a:ext cx="2099843" cy="584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Library,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Information,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Media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Sciences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31409" y="4087913"/>
            <a:ext cx="2360183" cy="584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Identity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Knowledge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Mediation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55207" y="4311359"/>
            <a:ext cx="2006163" cy="661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145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discussion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</a:t>
            </a:r>
          </a:p>
          <a:p>
            <a:pPr marL="0" marR="0">
              <a:lnSpc>
                <a:spcPts val="1619"/>
              </a:lnSpc>
              <a:spcBef>
                <a:spcPts val="14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1450" spc="440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Build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ability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conduct</a:t>
            </a:r>
          </a:p>
          <a:p>
            <a:pPr marL="171450" marR="0">
              <a:lnSpc>
                <a:spcPts val="1550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debates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effectively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78817" y="4683147"/>
            <a:ext cx="1450722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environment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and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 b="1">
                <a:solidFill>
                  <a:srgbClr val="f2f2f2"/>
                </a:solidFill>
                <a:latin typeface="NAPOVL+TimesNewRomanPS-BoldMT"/>
                <a:cs typeface="NAPOVL+TimesNewRomanPS-BoldMT"/>
              </a:rPr>
              <a:t>health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2415" y="4965354"/>
            <a:ext cx="1463992" cy="554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Commerce</a:t>
            </a:r>
            <a:r>
              <a:rPr dirty="0" sz="1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882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Management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41083" y="4966556"/>
            <a:ext cx="2118359" cy="584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Critical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Thinking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Expression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79123" y="5661992"/>
            <a:ext cx="2220048" cy="584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Humanities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Social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Sciences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37726" y="5661992"/>
            <a:ext cx="2371381" cy="584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Cultural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Intellectual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Awareness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5101" y="723358"/>
            <a:ext cx="10158311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Curricular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components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undergraduate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programme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427" y="1404732"/>
            <a:ext cx="2272244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Value</a:t>
            </a: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Added</a:t>
            </a: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Courses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6330" y="1491433"/>
            <a:ext cx="2075418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Summer</a:t>
            </a: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Internship</a:t>
            </a:r>
          </a:p>
          <a:p>
            <a:pPr marL="183039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/Apprenticeship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32722" y="1653265"/>
            <a:ext cx="2825458" cy="277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Skill</a:t>
            </a: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based</a:t>
            </a: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courses</a:t>
            </a: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as</a:t>
            </a: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per</a:t>
            </a: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1.1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6837" y="1903892"/>
            <a:ext cx="202414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Understanding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India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32722" y="2032081"/>
            <a:ext cx="2655685" cy="67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(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Guidelines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the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Introduction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Skill-</a:t>
            </a:r>
          </a:p>
          <a:p>
            <a:pPr marL="0" marR="0">
              <a:lnSpc>
                <a:spcPts val="1328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based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courses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Micro-credentials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</a:p>
          <a:p>
            <a:pPr marL="0" marR="0">
              <a:lnSpc>
                <a:spcPts val="1328"/>
              </a:lnSpc>
              <a:spcBef>
                <a:spcPts val="2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HEIs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SOP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Implementation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24528" y="2131513"/>
            <a:ext cx="153520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Local</a:t>
            </a:r>
            <a:r>
              <a:rPr dirty="0" sz="180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industry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20652" y="2470144"/>
            <a:ext cx="1777156" cy="584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Environmental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science/education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24528" y="2525437"/>
            <a:ext cx="2295104" cy="685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Health</a:t>
            </a:r>
            <a:r>
              <a:rPr dirty="0" sz="18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allied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areas</a:t>
            </a:r>
          </a:p>
          <a:p>
            <a:pPr marL="0" marR="0">
              <a:lnSpc>
                <a:spcPts val="1993"/>
              </a:lnSpc>
              <a:spcBef>
                <a:spcPts val="110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Local</a:t>
            </a:r>
            <a:r>
              <a:rPr dirty="0" sz="180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governments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16112" y="3042016"/>
            <a:ext cx="53325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Under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77874" y="3224896"/>
            <a:ext cx="2804793" cy="38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National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Higher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Education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Qualification</a:t>
            </a:r>
          </a:p>
          <a:p>
            <a:pPr marL="544512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Framework</a:t>
            </a:r>
            <a:r>
              <a:rPr dirty="0" sz="1200" spc="315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(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NHEQF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24528" y="3366926"/>
            <a:ext cx="2023298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Media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organizations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7746" y="3430660"/>
            <a:ext cx="117332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Digital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47746" y="3724183"/>
            <a:ext cx="226447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technological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solutions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24528" y="3760850"/>
            <a:ext cx="2246184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Artists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Crafts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persons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353368" y="3773536"/>
            <a:ext cx="125133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</a:t>
            </a:r>
            <a:r>
              <a:rPr dirty="0" sz="12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allocation: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624528" y="4154774"/>
            <a:ext cx="2791130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Community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engagement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service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32722" y="4143080"/>
            <a:ext cx="2576354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Theory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: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1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=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15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hours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Practical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: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1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=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30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hours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Experiential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learning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2638" y="4330691"/>
            <a:ext cx="2797795" cy="584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Health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&amp;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Wellness,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Yoga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education,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sports,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fitness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24528" y="4794854"/>
            <a:ext cx="332350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Field-based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learning/minor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project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732722" y="4874600"/>
            <a:ext cx="1959083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1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=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40-45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hours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03727" y="5223675"/>
            <a:ext cx="3003575" cy="7953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Innovative</a:t>
            </a:r>
            <a:r>
              <a:rPr dirty="0" sz="17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value-added</a:t>
            </a:r>
            <a:r>
              <a:rPr dirty="0" sz="1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courses</a:t>
            </a:r>
          </a:p>
          <a:p>
            <a:pPr marL="0" marR="0">
              <a:lnSpc>
                <a:spcPts val="188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relevant</a:t>
            </a:r>
            <a:r>
              <a:rPr dirty="0" sz="1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discipline</a:t>
            </a:r>
            <a:r>
              <a:rPr dirty="0" sz="1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or</a:t>
            </a:r>
            <a:r>
              <a:rPr dirty="0" sz="1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common</a:t>
            </a:r>
          </a:p>
          <a:p>
            <a:pPr marL="0" marR="0">
              <a:lnSpc>
                <a:spcPts val="188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all</a:t>
            </a:r>
            <a:r>
              <a:rPr dirty="0" sz="1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UG</a:t>
            </a:r>
            <a:r>
              <a:rPr dirty="0" sz="1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PTMLWQ+TimesNewRomanPSMT"/>
                <a:cs typeface="PTMLWQ+TimesNewRomanPSMT"/>
              </a:rPr>
              <a:t>programmes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46865" y="5425228"/>
            <a:ext cx="2505254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Research</a:t>
            </a:r>
            <a:r>
              <a:rPr dirty="0" sz="1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Project</a:t>
            </a:r>
            <a:r>
              <a:rPr dirty="0" sz="1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/</a:t>
            </a:r>
            <a:r>
              <a:rPr dirty="0" sz="1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Dissertation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54622" y="5683718"/>
            <a:ext cx="2412594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Other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Activities</a:t>
            </a:r>
            <a:r>
              <a:rPr dirty="0" sz="1400" spc="35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(NSS,NCC.,)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69551" y="677636"/>
            <a:ext cx="1484709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8325" y="1396474"/>
            <a:ext cx="10243692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Action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taken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report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proposals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spc="17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</a:t>
            </a:r>
            <a:r>
              <a:rPr dirty="0" sz="3150" baseline="30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nd</a:t>
            </a:r>
            <a:r>
              <a:rPr dirty="0" sz="3150" baseline="30000" spc="526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IQAC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meeting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1483" y="2012748"/>
            <a:ext cx="10028773" cy="14810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WHCW+Wingdings-Regular"/>
                <a:cs typeface="QNWHCW+Wingdings-Regular"/>
              </a:rPr>
              <a:t>ü</a:t>
            </a:r>
            <a:r>
              <a:rPr dirty="0" sz="2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Adoption</a:t>
            </a:r>
            <a:r>
              <a:rPr dirty="0" sz="2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2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NAAC</a:t>
            </a:r>
            <a:r>
              <a:rPr dirty="0" sz="2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accreditation</a:t>
            </a:r>
            <a:r>
              <a:rPr dirty="0" sz="2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criteria</a:t>
            </a:r>
            <a:r>
              <a:rPr dirty="0" sz="2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2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transitioning</a:t>
            </a:r>
            <a:r>
              <a:rPr dirty="0" sz="2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from</a:t>
            </a:r>
            <a:r>
              <a:rPr dirty="0" sz="2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Autonomous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Institute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Deemed-to-be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University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status</a:t>
            </a:r>
          </a:p>
          <a:p>
            <a:pPr marL="0" marR="0">
              <a:lnSpc>
                <a:spcPts val="2719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WHCW+Wingdings-Regular"/>
                <a:cs typeface="QNWHCW+Wingdings-Regular"/>
              </a:rPr>
              <a:t>ü</a:t>
            </a:r>
            <a:r>
              <a:rPr dirty="0" sz="2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Enhancing</a:t>
            </a:r>
            <a:r>
              <a:rPr dirty="0" sz="2400" spc="1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Teaching-Learning</a:t>
            </a:r>
            <a:r>
              <a:rPr dirty="0" sz="2400" spc="10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Methods</a:t>
            </a:r>
            <a:r>
              <a:rPr dirty="0" sz="2400" spc="1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2400" spc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alignment</a:t>
            </a:r>
            <a:r>
              <a:rPr dirty="0" sz="2400" spc="1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2400" spc="1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Pedagogical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Innovations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2400" spc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NEP-2020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1025" y="3914434"/>
            <a:ext cx="4722429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Issues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Open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for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discussion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58758" y="4519076"/>
            <a:ext cx="10263216" cy="11152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WHCW+Wingdings-Regular"/>
                <a:cs typeface="QNWHCW+Wingdings-Regular"/>
              </a:rPr>
              <a:t>ü</a:t>
            </a:r>
            <a:r>
              <a:rPr dirty="0" sz="2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Adoption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NEP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2020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aligned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curriculum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structure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across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all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departments.</a:t>
            </a:r>
          </a:p>
          <a:p>
            <a:pPr marL="0" marR="0">
              <a:lnSpc>
                <a:spcPts val="2719"/>
              </a:lnSpc>
              <a:spcBef>
                <a:spcPts val="158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WHCW+Wingdings-Regular"/>
                <a:cs typeface="QNWHCW+Wingdings-Regular"/>
              </a:rPr>
              <a:t>ü</a:t>
            </a:r>
            <a:r>
              <a:rPr dirty="0" sz="2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Review</a:t>
            </a:r>
            <a:r>
              <a:rPr dirty="0" sz="2400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2400" spc="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  <a:r>
              <a:rPr dirty="0" sz="2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  <a:r>
              <a:rPr dirty="0" sz="240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activities</a:t>
            </a:r>
            <a:r>
              <a:rPr dirty="0" sz="24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2400" spc="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evaluate</a:t>
            </a:r>
            <a:r>
              <a:rPr dirty="0" sz="24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their</a:t>
            </a:r>
            <a:r>
              <a:rPr dirty="0" sz="2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impact</a:t>
            </a:r>
            <a:r>
              <a:rPr dirty="0" sz="2400" spc="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2400" spc="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institutional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development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welfare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8758" y="5616356"/>
            <a:ext cx="6196279" cy="383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NWHCW+Wingdings-Regular"/>
                <a:cs typeface="QNWHCW+Wingdings-Regular"/>
              </a:rPr>
              <a:t>ü</a:t>
            </a:r>
            <a:r>
              <a:rPr dirty="0" sz="2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Any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other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item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permission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TMLWQ+TimesNewRomanPSMT"/>
                <a:cs typeface="PTMLWQ+TimesNewRomanPSMT"/>
              </a:rPr>
              <a:t>chairperson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4931" y="685307"/>
            <a:ext cx="7934704" cy="917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Award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Accelerated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Extended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Degrees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by</a:t>
            </a:r>
          </a:p>
          <a:p>
            <a:pPr marL="1443713" marR="0">
              <a:lnSpc>
                <a:spcPts val="3322"/>
              </a:lnSpc>
              <a:spcBef>
                <a:spcPts val="277"/>
              </a:spcBef>
              <a:spcAft>
                <a:spcPts val="0"/>
              </a:spcAft>
            </a:pP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Higher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Education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Institutions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8929" y="1769859"/>
            <a:ext cx="812638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APOVL+TimesNewRomanPS-BoldMT"/>
                <a:cs typeface="NAPOVL+TimesNewRomanPS-BoldMT"/>
              </a:rPr>
              <a:t>Aspect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08169" y="1769859"/>
            <a:ext cx="204768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APOVL+TimesNewRomanPS-BoldMT"/>
                <a:cs typeface="NAPOVL+TimesNewRomanPS-BoldMT"/>
              </a:rPr>
              <a:t>Accelerated</a:t>
            </a:r>
            <a:r>
              <a:rPr dirty="0" sz="1800" b="1">
                <a:solidFill>
                  <a:srgbClr val="ffffff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NAPOVL+TimesNewRomanPS-BoldMT"/>
                <a:cs typeface="NAPOVL+TimesNewRomanPS-BoldMT"/>
              </a:rPr>
              <a:t>Degree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77070" y="1769859"/>
            <a:ext cx="1820688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NAPOVL+TimesNewRomanPS-BoldMT"/>
                <a:cs typeface="NAPOVL+TimesNewRomanPS-BoldMT"/>
              </a:rPr>
              <a:t>Extended</a:t>
            </a:r>
            <a:r>
              <a:rPr dirty="0" sz="1800" b="1">
                <a:solidFill>
                  <a:srgbClr val="ffffff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NAPOVL+TimesNewRomanPS-BoldMT"/>
                <a:cs typeface="NAPOVL+TimesNewRomanPS-BoldMT"/>
              </a:rPr>
              <a:t>Degree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08169" y="2168693"/>
            <a:ext cx="4138179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Completing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degree</a:t>
            </a:r>
            <a:r>
              <a:rPr dirty="0" sz="18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faster</a:t>
            </a:r>
            <a:r>
              <a:rPr dirty="0" sz="18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>
                <a:solidFill>
                  <a:srgbClr val="cc0066"/>
                </a:solidFill>
                <a:latin typeface="PTMLWQ+TimesNewRomanPSMT"/>
                <a:cs typeface="PTMLWQ+TimesNewRomanPSMT"/>
              </a:rPr>
              <a:t>than</a:t>
            </a:r>
            <a:r>
              <a:rPr dirty="0" sz="1800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c0066"/>
                </a:solidFill>
                <a:latin typeface="PTMLWQ+TimesNewRomanPSMT"/>
                <a:cs typeface="PTMLWQ+TimesNewRomanPSMT"/>
              </a:rPr>
              <a:t>the</a:t>
            </a:r>
            <a:r>
              <a:rPr dirty="0" sz="1800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c0066"/>
                </a:solidFill>
                <a:latin typeface="PTMLWQ+TimesNewRomanPSMT"/>
                <a:cs typeface="PTMLWQ+TimesNewRomanPSMT"/>
              </a:rPr>
              <a:t>typical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cc0066"/>
                </a:solidFill>
                <a:latin typeface="PTMLWQ+TimesNewRomanPSMT"/>
                <a:cs typeface="PTMLWQ+TimesNewRomanPSMT"/>
              </a:rPr>
              <a:t>duration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77070" y="2168693"/>
            <a:ext cx="3489059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Taking</a:t>
            </a:r>
            <a:r>
              <a:rPr dirty="0" sz="180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longer</a:t>
            </a:r>
            <a:r>
              <a:rPr dirty="0" sz="18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>
                <a:solidFill>
                  <a:srgbClr val="ff0000"/>
                </a:solidFill>
                <a:latin typeface="PTMLWQ+TimesNewRomanPSMT"/>
                <a:cs typeface="PTMLWQ+TimesNewRomanPSMT"/>
              </a:rPr>
              <a:t>than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PTMLWQ+TimesNewRomanPSMT"/>
                <a:cs typeface="PTMLWQ+TimesNewRomanPSMT"/>
              </a:rPr>
              <a:t>the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PTMLWQ+TimesNewRomanPSMT"/>
                <a:cs typeface="PTMLWQ+TimesNewRomanPSMT"/>
              </a:rPr>
              <a:t>usual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PTMLWQ+TimesNewRomanPSMT"/>
                <a:cs typeface="PTMLWQ+TimesNewRomanPSMT"/>
              </a:rPr>
              <a:t>time</a:t>
            </a:r>
            <a:r>
              <a:rPr dirty="0" sz="1800" spc="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complete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degree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8929" y="2305853"/>
            <a:ext cx="1130312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Definition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77070" y="2838530"/>
            <a:ext cx="3427907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with</a:t>
            </a:r>
            <a:r>
              <a:rPr dirty="0" sz="18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953735"/>
                </a:solidFill>
                <a:latin typeface="NAPOVL+TimesNewRomanPS-BoldMT"/>
                <a:cs typeface="NAPOVL+TimesNewRomanPS-BoldMT"/>
              </a:rPr>
              <a:t>constraints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learning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needs,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or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other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reasons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8929" y="2975690"/>
            <a:ext cx="111781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Eligibility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08169" y="2975690"/>
            <a:ext cx="3737189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High-performing</a:t>
            </a:r>
            <a:r>
              <a:rPr dirty="0" sz="18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33cc"/>
                </a:solidFill>
                <a:latin typeface="PTMLWQ+TimesNewRomanPSMT"/>
                <a:cs typeface="PTMLWQ+TimesNewRomanPSMT"/>
              </a:rPr>
              <a:t>or</a:t>
            </a:r>
            <a:r>
              <a:rPr dirty="0" sz="180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33cc"/>
                </a:solidFill>
                <a:latin typeface="PTMLWQ+TimesNewRomanPSMT"/>
                <a:cs typeface="PTMLWQ+TimesNewRomanPSMT"/>
              </a:rPr>
              <a:t>fast-paced</a:t>
            </a:r>
            <a:r>
              <a:rPr dirty="0" sz="180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33cc"/>
                </a:solidFill>
                <a:latin typeface="PTMLWQ+TimesNewRomanPSMT"/>
                <a:cs typeface="PTMLWQ+TimesNewRomanPSMT"/>
              </a:rPr>
              <a:t>learners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8929" y="3608950"/>
            <a:ext cx="4017309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Curriculum/Credits</a:t>
            </a:r>
            <a:r>
              <a:rPr dirty="0" sz="1800" spc="172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Same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total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77070" y="3608950"/>
            <a:ext cx="1788069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Same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total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credits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08169" y="4094625"/>
            <a:ext cx="4330534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academic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efficiency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8000"/>
                </a:solidFill>
                <a:latin typeface="PTMLWQ+TimesNewRomanPSMT"/>
                <a:cs typeface="PTMLWQ+TimesNewRomanPSMT"/>
              </a:rPr>
              <a:t>early</a:t>
            </a:r>
            <a:r>
              <a:rPr dirty="0" sz="180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8000"/>
                </a:solidFill>
                <a:latin typeface="PTMLWQ+TimesNewRomanPSMT"/>
                <a:cs typeface="PTMLWQ+TimesNewRomanPSMT"/>
              </a:rPr>
              <a:t>career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8000"/>
                </a:solidFill>
                <a:latin typeface="PTMLWQ+TimesNewRomanPSMT"/>
                <a:cs typeface="PTMLWQ+TimesNewRomanPSMT"/>
              </a:rPr>
              <a:t>entry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77070" y="4094625"/>
            <a:ext cx="3311630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Ensure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inclusivity,</a:t>
            </a:r>
            <a:r>
              <a:rPr dirty="0" sz="1800" spc="-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00000"/>
                </a:solidFill>
                <a:latin typeface="PTMLWQ+TimesNewRomanPSMT"/>
                <a:cs typeface="PTMLWQ+TimesNewRomanPSMT"/>
              </a:rPr>
              <a:t>support</a:t>
            </a:r>
            <a:r>
              <a:rPr dirty="0" sz="18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00000"/>
                </a:solidFill>
                <a:latin typeface="PTMLWQ+TimesNewRomanPSMT"/>
                <a:cs typeface="PTMLWQ+TimesNewRomanPSMT"/>
              </a:rPr>
              <a:t>diverse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c00000"/>
                </a:solidFill>
                <a:latin typeface="PTMLWQ+TimesNewRomanPSMT"/>
                <a:cs typeface="PTMLWQ+TimesNewRomanPSMT"/>
              </a:rPr>
              <a:t>learners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8929" y="4231785"/>
            <a:ext cx="95250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Purpose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08169" y="4787336"/>
            <a:ext cx="4218620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Intensive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schedules</a:t>
            </a:r>
            <a:r>
              <a:rPr dirty="0" sz="1800" b="1">
                <a:solidFill>
                  <a:srgbClr val="800000"/>
                </a:solidFill>
                <a:latin typeface="NAPOVL+TimesNewRomanPS-BoldMT"/>
                <a:cs typeface="NAPOVL+TimesNewRomanPS-BoldMT"/>
              </a:rPr>
              <a:t>,</a:t>
            </a:r>
            <a:r>
              <a:rPr dirty="0" sz="1800" b="1">
                <a:solidFill>
                  <a:srgbClr val="8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800000"/>
                </a:solidFill>
                <a:latin typeface="NAPOVL+TimesNewRomanPS-BoldMT"/>
                <a:cs typeface="NAPOVL+TimesNewRomanPS-BoldMT"/>
              </a:rPr>
              <a:t>summer/winter</a:t>
            </a:r>
            <a:r>
              <a:rPr dirty="0" sz="1800" b="1">
                <a:solidFill>
                  <a:srgbClr val="8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800000"/>
                </a:solidFill>
                <a:latin typeface="NAPOVL+TimesNewRomanPS-BoldMT"/>
                <a:cs typeface="NAPOVL+TimesNewRomanPS-BoldMT"/>
              </a:rPr>
              <a:t>terms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,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online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options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8929" y="4924496"/>
            <a:ext cx="166889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Learning</a:t>
            </a: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Mode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77070" y="4924496"/>
            <a:ext cx="309062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7030a0"/>
                </a:solidFill>
                <a:latin typeface="PTMLWQ+TimesNewRomanPSMT"/>
                <a:cs typeface="PTMLWQ+TimesNewRomanPSMT"/>
              </a:rPr>
              <a:t>Relaxed</a:t>
            </a:r>
            <a:r>
              <a:rPr dirty="0" sz="180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030a0"/>
                </a:solidFill>
                <a:latin typeface="PTMLWQ+TimesNewRomanPSMT"/>
                <a:cs typeface="PTMLWQ+TimesNewRomanPSMT"/>
              </a:rPr>
              <a:t>pace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remedial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support.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08169" y="5611277"/>
            <a:ext cx="4584039" cy="565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33cc"/>
                </a:solidFill>
                <a:latin typeface="PTMLWQ+TimesNewRomanPSMT"/>
                <a:cs typeface="PTMLWQ+TimesNewRomanPSMT"/>
              </a:rPr>
              <a:t>Flexibility,</a:t>
            </a:r>
            <a:r>
              <a:rPr dirty="0" sz="180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33cc"/>
                </a:solidFill>
                <a:latin typeface="PTMLWQ+TimesNewRomanPSMT"/>
                <a:cs typeface="PTMLWQ+TimesNewRomanPSMT"/>
              </a:rPr>
              <a:t>excellence,</a:t>
            </a:r>
            <a:r>
              <a:rPr dirty="0" sz="180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33cc"/>
                </a:solidFill>
                <a:latin typeface="PTMLWQ+TimesNewRomanPSMT"/>
                <a:cs typeface="PTMLWQ+TimesNewRomanPSMT"/>
              </a:rPr>
              <a:t>fast-tracking</a:t>
            </a:r>
            <a:r>
              <a:rPr dirty="0" sz="180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33cc"/>
                </a:solidFill>
                <a:latin typeface="PTMLWQ+TimesNewRomanPSMT"/>
                <a:cs typeface="PTMLWQ+TimesNewRomanPSMT"/>
              </a:rPr>
              <a:t>merit-based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33cc"/>
                </a:solidFill>
                <a:latin typeface="PTMLWQ+TimesNewRomanPSMT"/>
                <a:cs typeface="PTMLWQ+TimesNewRomanPSMT"/>
              </a:rPr>
              <a:t>learning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78929" y="5748437"/>
            <a:ext cx="1237372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NEP</a:t>
            </a: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Focus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77070" y="5748437"/>
            <a:ext cx="3811599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a50021"/>
                </a:solidFill>
                <a:latin typeface="PTMLWQ+TimesNewRomanPSMT"/>
                <a:cs typeface="PTMLWQ+TimesNewRomanPSMT"/>
              </a:rPr>
              <a:t>Equity,</a:t>
            </a:r>
            <a:r>
              <a:rPr dirty="0" sz="1800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a50021"/>
                </a:solidFill>
                <a:latin typeface="PTMLWQ+TimesNewRomanPSMT"/>
                <a:cs typeface="PTMLWQ+TimesNewRomanPSMT"/>
              </a:rPr>
              <a:t>accessibility,</a:t>
            </a:r>
            <a:r>
              <a:rPr dirty="0" sz="1800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a50021"/>
                </a:solidFill>
                <a:latin typeface="PTMLWQ+TimesNewRomanPSMT"/>
                <a:cs typeface="PTMLWQ+TimesNewRomanPSMT"/>
              </a:rPr>
              <a:t>student</a:t>
            </a:r>
            <a:r>
              <a:rPr dirty="0" sz="1800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a50021"/>
                </a:solidFill>
                <a:latin typeface="PTMLWQ+TimesNewRomanPSMT"/>
                <a:cs typeface="PTMLWQ+TimesNewRomanPSMT"/>
              </a:rPr>
              <a:t>well-being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44563" y="879459"/>
            <a:ext cx="601371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Recognition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Prior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Learning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(RPL)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7803" y="2290060"/>
            <a:ext cx="10588907" cy="2368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a50021"/>
                </a:solidFill>
                <a:latin typeface="MAALJP+ArialMT"/>
                <a:cs typeface="MAALJP+ArialMT"/>
              </a:rPr>
              <a:t>•</a:t>
            </a:r>
            <a:r>
              <a:rPr dirty="0" sz="2250" spc="1286">
                <a:solidFill>
                  <a:srgbClr val="a50021"/>
                </a:solidFill>
                <a:latin typeface="MAALJP+ArialMT"/>
                <a:cs typeface="MAALJP+ArialMT"/>
              </a:rPr>
              <a:t> </a:t>
            </a:r>
            <a:r>
              <a:rPr dirty="0" sz="2200">
                <a:solidFill>
                  <a:srgbClr val="a50021"/>
                </a:solidFill>
                <a:latin typeface="PTMLWQ+TimesNewRomanPSMT"/>
                <a:cs typeface="PTMLWQ+TimesNewRomanPSMT"/>
              </a:rPr>
              <a:t>Evaluates</a:t>
            </a:r>
            <a:r>
              <a:rPr dirty="0" sz="2200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a50021"/>
                </a:solidFill>
                <a:latin typeface="PTMLWQ+TimesNewRomanPSMT"/>
                <a:cs typeface="PTMLWQ+TimesNewRomanPSMT"/>
              </a:rPr>
              <a:t>knowledge</a:t>
            </a:r>
            <a:r>
              <a:rPr dirty="0" sz="2200" spc="10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gained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through</a:t>
            </a:r>
            <a:r>
              <a:rPr dirty="0" sz="22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69a31"/>
                </a:solidFill>
                <a:latin typeface="NAPOVL+TimesNewRomanPS-BoldMT"/>
                <a:cs typeface="NAPOVL+TimesNewRomanPS-BoldMT"/>
              </a:rPr>
              <a:t>formal,</a:t>
            </a:r>
            <a:r>
              <a:rPr dirty="0" sz="2200" b="1">
                <a:solidFill>
                  <a:srgbClr val="269a31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269a31"/>
                </a:solidFill>
                <a:latin typeface="NAPOVL+TimesNewRomanPS-BoldMT"/>
                <a:cs typeface="NAPOVL+TimesNewRomanPS-BoldMT"/>
              </a:rPr>
              <a:t>non-formal,</a:t>
            </a:r>
            <a:r>
              <a:rPr dirty="0" sz="2200" b="1">
                <a:solidFill>
                  <a:srgbClr val="269a31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269a31"/>
                </a:solidFill>
                <a:latin typeface="NAPOVL+TimesNewRomanPS-BoldMT"/>
                <a:cs typeface="NAPOVL+TimesNewRomanPS-BoldMT"/>
              </a:rPr>
              <a:t>or</a:t>
            </a:r>
            <a:r>
              <a:rPr dirty="0" sz="2200" b="1">
                <a:solidFill>
                  <a:srgbClr val="269a31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269a31"/>
                </a:solidFill>
                <a:latin typeface="NAPOVL+TimesNewRomanPS-BoldMT"/>
                <a:cs typeface="NAPOVL+TimesNewRomanPS-BoldMT"/>
              </a:rPr>
              <a:t>informal</a:t>
            </a:r>
            <a:r>
              <a:rPr dirty="0" sz="2200" b="1">
                <a:solidFill>
                  <a:srgbClr val="269a31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269a31"/>
                </a:solidFill>
                <a:latin typeface="NAPOVL+TimesNewRomanPS-BoldMT"/>
                <a:cs typeface="NAPOVL+TimesNewRomanPS-BoldMT"/>
              </a:rPr>
              <a:t>learning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.</a:t>
            </a:r>
          </a:p>
          <a:p>
            <a:pPr marL="0" marR="0">
              <a:lnSpc>
                <a:spcPts val="2513"/>
              </a:lnSpc>
              <a:spcBef>
                <a:spcPts val="1496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2250" spc="1286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Reduce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70c0"/>
                </a:solidFill>
                <a:latin typeface="PTMLWQ+TimesNewRomanPSMT"/>
                <a:cs typeface="PTMLWQ+TimesNewRomanPSMT"/>
              </a:rPr>
              <a:t>learning</a:t>
            </a:r>
            <a:r>
              <a:rPr dirty="0" sz="220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70c0"/>
                </a:solidFill>
                <a:latin typeface="PTMLWQ+TimesNewRomanPSMT"/>
                <a:cs typeface="PTMLWQ+TimesNewRomanPSMT"/>
              </a:rPr>
              <a:t>duplication</a:t>
            </a:r>
            <a:r>
              <a:rPr dirty="0" sz="2200" spc="2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shortens</a:t>
            </a:r>
            <a:r>
              <a:rPr dirty="0" sz="22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22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time</a:t>
            </a:r>
            <a:r>
              <a:rPr dirty="0" sz="2200" spc="17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>
                <a:solidFill>
                  <a:srgbClr val="7030a0"/>
                </a:solidFill>
                <a:latin typeface="PTMLWQ+TimesNewRomanPSMT"/>
                <a:cs typeface="PTMLWQ+TimesNewRomanPSMT"/>
              </a:rPr>
              <a:t>needed</a:t>
            </a:r>
            <a:r>
              <a:rPr dirty="0" sz="220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7030a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220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7030a0"/>
                </a:solidFill>
                <a:latin typeface="PTMLWQ+TimesNewRomanPSMT"/>
                <a:cs typeface="PTMLWQ+TimesNewRomanPSMT"/>
              </a:rPr>
              <a:t>qualification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.</a:t>
            </a:r>
          </a:p>
          <a:p>
            <a:pPr marL="0" marR="0">
              <a:lnSpc>
                <a:spcPts val="2513"/>
              </a:lnSpc>
              <a:spcBef>
                <a:spcPts val="1446"/>
              </a:spcBef>
              <a:spcAft>
                <a:spcPts val="0"/>
              </a:spcAft>
            </a:pPr>
            <a:r>
              <a:rPr dirty="0" sz="2250">
                <a:solidFill>
                  <a:srgbClr val="c00000"/>
                </a:solidFill>
                <a:latin typeface="MAALJP+ArialMT"/>
                <a:cs typeface="MAALJP+ArialMT"/>
              </a:rPr>
              <a:t>•</a:t>
            </a:r>
            <a:r>
              <a:rPr dirty="0" sz="2250" spc="1286">
                <a:solidFill>
                  <a:srgbClr val="c00000"/>
                </a:solidFill>
                <a:latin typeface="MAALJP+ArialMT"/>
                <a:cs typeface="MAALJP+ArialMT"/>
              </a:rPr>
              <a:t> </a:t>
            </a:r>
            <a:r>
              <a:rPr dirty="0" sz="2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Assessment</a:t>
            </a:r>
            <a:r>
              <a:rPr dirty="0" sz="2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methods</a:t>
            </a:r>
            <a:r>
              <a:rPr dirty="0" sz="2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include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portfolios,</a:t>
            </a:r>
            <a:r>
              <a:rPr dirty="0" sz="22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3300"/>
                </a:solidFill>
                <a:latin typeface="PTMLWQ+TimesNewRomanPSMT"/>
                <a:cs typeface="PTMLWQ+TimesNewRomanPSMT"/>
              </a:rPr>
              <a:t>interviews,</a:t>
            </a:r>
            <a:r>
              <a:rPr dirty="0" sz="220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3300"/>
                </a:solidFill>
                <a:latin typeface="PTMLWQ+TimesNewRomanPSMT"/>
                <a:cs typeface="PTMLWQ+TimesNewRomanPSMT"/>
              </a:rPr>
              <a:t>practicals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,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exams.</a:t>
            </a:r>
          </a:p>
          <a:p>
            <a:pPr marL="0" marR="0">
              <a:lnSpc>
                <a:spcPts val="2513"/>
              </a:lnSpc>
              <a:spcBef>
                <a:spcPts val="1496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2250" spc="1286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Credits</a:t>
            </a:r>
            <a:r>
              <a:rPr dirty="0" sz="2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awarded</a:t>
            </a:r>
            <a:r>
              <a:rPr dirty="0" sz="2200" spc="-31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may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allow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advanced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entry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or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course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exemptions,</a:t>
            </a:r>
            <a:r>
              <a:rPr dirty="0" sz="22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33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220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3300"/>
                </a:solidFill>
                <a:latin typeface="PTMLWQ+TimesNewRomanPSMT"/>
                <a:cs typeface="PTMLWQ+TimesNewRomanPSMT"/>
              </a:rPr>
              <a:t>quality</a:t>
            </a:r>
            <a:r>
              <a:rPr dirty="0" sz="220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3300"/>
                </a:solidFill>
                <a:latin typeface="PTMLWQ+TimesNewRomanPSMT"/>
                <a:cs typeface="PTMLWQ+TimesNewRomanPSMT"/>
              </a:rPr>
              <a:t>assurance</a:t>
            </a:r>
          </a:p>
          <a:p>
            <a:pPr marL="342900" marR="0">
              <a:lnSpc>
                <a:spcPts val="2436"/>
              </a:lnSpc>
              <a:spcBef>
                <a:spcPts val="1572"/>
              </a:spcBef>
              <a:spcAft>
                <a:spcPts val="0"/>
              </a:spcAft>
            </a:pPr>
            <a:r>
              <a:rPr dirty="0" sz="2200">
                <a:solidFill>
                  <a:srgbClr val="ff33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2200" spc="55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3300"/>
                </a:solidFill>
                <a:latin typeface="PTMLWQ+TimesNewRomanPSMT"/>
                <a:cs typeface="PTMLWQ+TimesNewRomanPSMT"/>
              </a:rPr>
              <a:t>fairness.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7803" y="4804661"/>
            <a:ext cx="10137410" cy="860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2250" spc="1286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Applicants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submit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resumes,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certificates,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or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work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samples,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feedback</a:t>
            </a:r>
            <a:r>
              <a:rPr dirty="0" sz="2200" spc="28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appeal</a:t>
            </a:r>
          </a:p>
          <a:p>
            <a:pPr marL="342900" marR="0">
              <a:lnSpc>
                <a:spcPts val="2436"/>
              </a:lnSpc>
              <a:spcBef>
                <a:spcPts val="1572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options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are</a:t>
            </a:r>
            <a:r>
              <a:rPr dirty="0"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PTMLWQ+TimesNewRomanPSMT"/>
                <a:cs typeface="PTMLWQ+TimesNewRomanPSMT"/>
              </a:rPr>
              <a:t>available.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6324" y="2341148"/>
            <a:ext cx="10173820" cy="975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Review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student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club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activities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evaluate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their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impact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on</a:t>
            </a:r>
          </a:p>
          <a:p>
            <a:pPr marL="1304925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institutional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development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student</a:t>
            </a: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c00000"/>
                </a:solidFill>
                <a:latin typeface="PTMLWQ+TimesNewRomanPSMT"/>
                <a:cs typeface="PTMLWQ+TimesNewRomanPSMT"/>
              </a:rPr>
              <a:t>welfare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61197" y="690989"/>
            <a:ext cx="2612810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Student</a:t>
            </a:r>
            <a:r>
              <a:rPr dirty="0" sz="3200" spc="801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clubs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0937" y="1425433"/>
            <a:ext cx="3663437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Clubs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are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Highly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116206"/>
                </a:solidFill>
                <a:latin typeface="NAPOVL+TimesNewRomanPS-BoldMT"/>
                <a:cs typeface="NAPOVL+TimesNewRomanPS-BoldMT"/>
              </a:rPr>
              <a:t>Required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5337" y="2094737"/>
            <a:ext cx="2689597" cy="34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Skill</a:t>
            </a:r>
            <a:r>
              <a:rPr dirty="0" sz="2400" spc="-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5337" y="2460497"/>
            <a:ext cx="4611648" cy="217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Professional</a:t>
            </a:r>
            <a:r>
              <a:rPr dirty="0" sz="2400" spc="-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Networking</a:t>
            </a:r>
          </a:p>
          <a:p>
            <a:pPr marL="0" marR="0">
              <a:lnSpc>
                <a:spcPts val="245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Student</a:t>
            </a:r>
            <a:r>
              <a:rPr dirty="0" sz="2400" spc="-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Engagement</a:t>
            </a:r>
          </a:p>
          <a:p>
            <a:pPr marL="0" marR="0">
              <a:lnSpc>
                <a:spcPts val="245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Placement</a:t>
            </a:r>
            <a:r>
              <a:rPr dirty="0" sz="2400" spc="-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Impact</a:t>
            </a:r>
          </a:p>
          <a:p>
            <a:pPr marL="0" marR="0">
              <a:lnSpc>
                <a:spcPts val="245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Innovation</a:t>
            </a:r>
            <a:r>
              <a:rPr dirty="0" sz="2400" spc="-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spc="-5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Competitions</a:t>
            </a:r>
          </a:p>
          <a:p>
            <a:pPr marL="0" marR="0">
              <a:lnSpc>
                <a:spcPts val="245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6.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2400" spc="-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Ranking</a:t>
            </a:r>
            <a:r>
              <a:rPr dirty="0" sz="2400" spc="-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spc="-5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Accreditation</a:t>
            </a:r>
          </a:p>
          <a:p>
            <a:pPr marL="0" marR="0">
              <a:lnSpc>
                <a:spcPts val="245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7.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Social</a:t>
            </a:r>
            <a:r>
              <a:rPr dirty="0" sz="2400" spc="-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Responsibility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94267" y="811783"/>
            <a:ext cx="571199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Number</a:t>
            </a: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of</a:t>
            </a: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Clubs</a:t>
            </a: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and</a:t>
            </a: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its</a:t>
            </a: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a50021"/>
                </a:solidFill>
                <a:latin typeface="Calibri"/>
                <a:cs typeface="Calibri"/>
              </a:rPr>
              <a:t>Activities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6461" y="1403518"/>
            <a:ext cx="282116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93cddd"/>
                </a:solidFill>
                <a:latin typeface="Calibri"/>
                <a:cs typeface="Calibri"/>
              </a:rPr>
              <a:t>Number</a:t>
            </a:r>
            <a:r>
              <a:rPr dirty="0" sz="1600" spc="-37" b="1">
                <a:solidFill>
                  <a:srgbClr val="93cddd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93cddd"/>
                </a:solidFill>
                <a:latin typeface="Calibri"/>
                <a:cs typeface="Calibri"/>
              </a:rPr>
              <a:t>of</a:t>
            </a:r>
            <a:r>
              <a:rPr dirty="0" sz="1600" spc="-37" b="1">
                <a:solidFill>
                  <a:srgbClr val="93cddd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93cddd"/>
                </a:solidFill>
                <a:latin typeface="Calibri"/>
                <a:cs typeface="Calibri"/>
              </a:rPr>
              <a:t>clubs</a:t>
            </a:r>
            <a:r>
              <a:rPr dirty="0" sz="1600" spc="-38" b="1">
                <a:solidFill>
                  <a:srgbClr val="93cddd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93cddd"/>
                </a:solidFill>
                <a:latin typeface="Calibri"/>
                <a:cs typeface="Calibri"/>
              </a:rPr>
              <a:t>in</a:t>
            </a:r>
            <a:r>
              <a:rPr dirty="0" sz="1600" spc="-37" b="1">
                <a:solidFill>
                  <a:srgbClr val="93cddd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93cddd"/>
                </a:solidFill>
                <a:latin typeface="Calibri"/>
                <a:cs typeface="Calibri"/>
              </a:rPr>
              <a:t>Department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1246" y="1702882"/>
            <a:ext cx="308223" cy="4133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  <a:p>
            <a:pPr marL="78581" marR="0">
              <a:lnSpc>
                <a:spcPts val="1200"/>
              </a:lnSpc>
              <a:spcBef>
                <a:spcPts val="554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70659" y="1691635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97474" y="2025862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09827" y="21485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6138" y="2137271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43844" y="2248680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09827" y="2371336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82953" y="2360089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36583" y="2360089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90213" y="2471498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09827" y="2594154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17028" y="2582907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09768" y="2694316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863398" y="2694316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09827" y="2816972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04593" y="3281580"/>
            <a:ext cx="105320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0504d"/>
                </a:solidFill>
                <a:latin typeface="Calibri"/>
                <a:cs typeface="Calibri"/>
              </a:rPr>
              <a:t>Department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98751" y="3767940"/>
            <a:ext cx="471452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8" b="1">
                <a:solidFill>
                  <a:srgbClr val="c00000"/>
                </a:solidFill>
                <a:latin typeface="Calibri"/>
                <a:cs typeface="Calibri"/>
              </a:rPr>
              <a:t>Number</a:t>
            </a:r>
            <a:r>
              <a:rPr dirty="0" sz="1600" spc="-18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18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-18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18" b="1">
                <a:solidFill>
                  <a:srgbClr val="c00000"/>
                </a:solidFill>
                <a:latin typeface="Calibri"/>
                <a:cs typeface="Calibri"/>
              </a:rPr>
              <a:t>clubs</a:t>
            </a:r>
            <a:r>
              <a:rPr dirty="0" sz="1600" spc="-18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18" b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18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18" b="1">
                <a:solidFill>
                  <a:srgbClr val="c00000"/>
                </a:solidFill>
                <a:latin typeface="Calibri"/>
                <a:cs typeface="Calibri"/>
              </a:rPr>
              <a:t>total</a:t>
            </a:r>
            <a:r>
              <a:rPr dirty="0" sz="1600" spc="-18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18" b="1">
                <a:solidFill>
                  <a:srgbClr val="c00000"/>
                </a:solidFill>
                <a:latin typeface="Calibri"/>
                <a:cs typeface="Calibri"/>
              </a:rPr>
              <a:t>activities</a:t>
            </a:r>
            <a:r>
              <a:rPr dirty="0" sz="1600" spc="363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18" b="1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1600" spc="-18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18" b="1">
                <a:solidFill>
                  <a:srgbClr val="c00000"/>
                </a:solidFill>
                <a:latin typeface="Calibri"/>
                <a:cs typeface="Calibri"/>
              </a:rPr>
              <a:t>departments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463958" y="4113558"/>
            <a:ext cx="919822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Number</a:t>
            </a: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of</a:t>
            </a: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clubs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463958" y="4326918"/>
            <a:ext cx="10916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Number</a:t>
            </a: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of</a:t>
            </a: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activities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07416" y="4417814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36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299771" y="4460355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34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110149" y="4494024"/>
            <a:ext cx="306883" cy="403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40</a:t>
            </a:r>
          </a:p>
          <a:p>
            <a:pPr marL="0" marR="0">
              <a:lnSpc>
                <a:spcPts val="1200"/>
              </a:lnSpc>
              <a:spcBef>
                <a:spcPts val="474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22860" y="4481625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33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761238" y="4779407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453593" y="4864487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110149" y="4919426"/>
            <a:ext cx="661247" cy="348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20</a:t>
            </a:r>
          </a:p>
          <a:p>
            <a:pPr marL="431605" marR="0">
              <a:lnSpc>
                <a:spcPts val="1200"/>
              </a:lnSpc>
              <a:spcBef>
                <a:spcPts val="42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915059" y="492829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157043" y="499210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224014" y="501337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733954" y="50559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580132" y="5098459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110149" y="5132128"/>
            <a:ext cx="308223" cy="403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10</a:t>
            </a:r>
          </a:p>
          <a:p>
            <a:pPr marL="78581" marR="0">
              <a:lnSpc>
                <a:spcPts val="1200"/>
              </a:lnSpc>
              <a:spcBef>
                <a:spcPts val="474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118666" y="5119729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272488" y="5119729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426310" y="5140999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377836" y="5119729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003221" y="5162269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695577" y="5183539"/>
            <a:ext cx="45043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0</a:t>
            </a:r>
            <a:r>
              <a:rPr dirty="0" sz="1200" spc="859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849398" y="5183539"/>
            <a:ext cx="45043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0</a:t>
            </a:r>
            <a:r>
              <a:rPr dirty="0" sz="1200" spc="859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80808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833975" y="5809437"/>
            <a:ext cx="105320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172c4"/>
                </a:solidFill>
                <a:latin typeface="Calibri"/>
                <a:cs typeface="Calibri"/>
              </a:rPr>
              <a:t>Department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07470" y="811783"/>
            <a:ext cx="393229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a50021"/>
                </a:solidFill>
                <a:latin typeface="Calibri"/>
                <a:cs typeface="Calibri"/>
              </a:rPr>
              <a:t>Clubs</a:t>
            </a:r>
            <a:r>
              <a:rPr dirty="0" sz="3200" spc="-77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a50021"/>
                </a:solidFill>
                <a:latin typeface="Calibri"/>
                <a:cs typeface="Calibri"/>
              </a:rPr>
              <a:t>and</a:t>
            </a:r>
            <a:r>
              <a:rPr dirty="0" sz="3200" spc="-76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a50021"/>
                </a:solidFill>
                <a:latin typeface="Calibri"/>
                <a:cs typeface="Calibri"/>
              </a:rPr>
              <a:t>its</a:t>
            </a:r>
            <a:r>
              <a:rPr dirty="0" sz="3200" spc="-77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a50021"/>
                </a:solidFill>
                <a:latin typeface="Calibri"/>
                <a:cs typeface="Calibri"/>
              </a:rPr>
              <a:t>Activities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82387" y="1384446"/>
            <a:ext cx="1822768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8226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Total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Number</a:t>
            </a:r>
            <a:r>
              <a:rPr dirty="0" sz="1600" spc="1381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Number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Clubs</a:t>
            </a:r>
            <a:r>
              <a:rPr dirty="0" sz="1600" spc="1334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9054" y="1750206"/>
            <a:ext cx="61528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S.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03706" y="1750206"/>
            <a:ext cx="120193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Department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73900" y="1750206"/>
            <a:ext cx="1681307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Name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30613" y="2115966"/>
            <a:ext cx="96490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Activities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0490" y="2498724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03706" y="2498724"/>
            <a:ext cx="517983" cy="638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CSE</a:t>
            </a:r>
          </a:p>
          <a:p>
            <a:pPr marL="0" marR="0">
              <a:lnSpc>
                <a:spcPts val="1550"/>
              </a:lnSpc>
              <a:spcBef>
                <a:spcPts val="1577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73900" y="2498724"/>
            <a:ext cx="5775326" cy="638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CREATIX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GDG,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Elite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Coding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Elite++,MLSC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VRSEC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Chapter</a:t>
            </a:r>
          </a:p>
          <a:p>
            <a:pPr marL="0" marR="0">
              <a:lnSpc>
                <a:spcPts val="1550"/>
              </a:lnSpc>
              <a:spcBef>
                <a:spcPts val="157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Athisaya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Avishkar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Vignatha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20610" y="2498724"/>
            <a:ext cx="241300" cy="638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5</a:t>
            </a:r>
          </a:p>
          <a:p>
            <a:pPr marL="0" marR="0">
              <a:lnSpc>
                <a:spcPts val="1550"/>
              </a:lnSpc>
              <a:spcBef>
                <a:spcPts val="1577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854650" y="2498724"/>
            <a:ext cx="330200" cy="638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33</a:t>
            </a:r>
          </a:p>
          <a:p>
            <a:pPr marL="0" marR="0">
              <a:lnSpc>
                <a:spcPts val="1550"/>
              </a:lnSpc>
              <a:spcBef>
                <a:spcPts val="157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30490" y="2902268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30490" y="3276727"/>
            <a:ext cx="241300" cy="864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</a:t>
            </a:r>
          </a:p>
          <a:p>
            <a:pPr marL="0" marR="0">
              <a:lnSpc>
                <a:spcPts val="1550"/>
              </a:lnSpc>
              <a:spcBef>
                <a:spcPts val="95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4</a:t>
            </a:r>
          </a:p>
          <a:p>
            <a:pPr marL="0" marR="0">
              <a:lnSpc>
                <a:spcPts val="1550"/>
              </a:lnSpc>
              <a:spcBef>
                <a:spcPts val="84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03706" y="3276727"/>
            <a:ext cx="508173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EEE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73900" y="3276727"/>
            <a:ext cx="2881629" cy="864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Robotics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EV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Drones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  <a:p>
            <a:pPr marL="0" marR="0">
              <a:lnSpc>
                <a:spcPts val="1550"/>
              </a:lnSpc>
              <a:spcBef>
                <a:spcPts val="95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Literary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Readers’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  <a:p>
            <a:pPr marL="0" marR="0">
              <a:lnSpc>
                <a:spcPts val="1550"/>
              </a:lnSpc>
              <a:spcBef>
                <a:spcPts val="84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Spandana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20610" y="3276727"/>
            <a:ext cx="241300" cy="864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3</a:t>
            </a:r>
          </a:p>
          <a:p>
            <a:pPr marL="0" marR="0">
              <a:lnSpc>
                <a:spcPts val="1550"/>
              </a:lnSpc>
              <a:spcBef>
                <a:spcPts val="95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2</a:t>
            </a:r>
          </a:p>
          <a:p>
            <a:pPr marL="0" marR="0">
              <a:lnSpc>
                <a:spcPts val="1550"/>
              </a:lnSpc>
              <a:spcBef>
                <a:spcPts val="84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854650" y="3276727"/>
            <a:ext cx="330200" cy="864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15</a:t>
            </a:r>
          </a:p>
          <a:p>
            <a:pPr marL="0" marR="0">
              <a:lnSpc>
                <a:spcPts val="1550"/>
              </a:lnSpc>
              <a:spcBef>
                <a:spcPts val="95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36</a:t>
            </a:r>
          </a:p>
          <a:p>
            <a:pPr marL="44450" marR="0">
              <a:lnSpc>
                <a:spcPts val="1550"/>
              </a:lnSpc>
              <a:spcBef>
                <a:spcPts val="84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03706" y="3601811"/>
            <a:ext cx="962657" cy="5398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ENGLISH</a:t>
            </a:r>
          </a:p>
          <a:p>
            <a:pPr marL="0" marR="0">
              <a:lnSpc>
                <a:spcPts val="1550"/>
              </a:lnSpc>
              <a:spcBef>
                <a:spcPts val="84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EIE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30490" y="4256144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03706" y="4256144"/>
            <a:ext cx="340183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73900" y="4256144"/>
            <a:ext cx="342940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Code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chat,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AIML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Think</a:t>
            </a:r>
            <a:r>
              <a:rPr dirty="0"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Samskruthi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920610" y="4256144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854650" y="4256144"/>
            <a:ext cx="3302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19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73900" y="4605673"/>
            <a:ext cx="5526227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JYC,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Women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Empowerment,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Samskruthi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Literary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Sports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Youth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Red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Cross,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Echo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30490" y="4819032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7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03706" y="4819032"/>
            <a:ext cx="626562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&amp;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H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920610" y="4819032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9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899100" y="4819032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73900" y="5032393"/>
            <a:ext cx="205681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Pedals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Readers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203706" y="5413448"/>
            <a:ext cx="1149833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School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Management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573900" y="5413448"/>
            <a:ext cx="5337934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VR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Marketing,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VR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Finance,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VRHR,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IIC,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General/Non-club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specific,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VR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Initiators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30490" y="5520128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8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920610" y="5520128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6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854650" y="5520128"/>
            <a:ext cx="3302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12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96085" y="802348"/>
            <a:ext cx="334458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Department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CSE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9661" y="1640390"/>
            <a:ext cx="715236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Name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62111" y="1640390"/>
            <a:ext cx="27935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76110" y="1640390"/>
            <a:ext cx="592708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Total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Events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0453" y="1731830"/>
            <a:ext cx="461516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S.No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71993" y="1731830"/>
            <a:ext cx="837976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Objectives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65719" y="1731830"/>
            <a:ext cx="1543965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Activities(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Summary)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70550" y="1731830"/>
            <a:ext cx="201338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Achievements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/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Recognitions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65719" y="2234694"/>
            <a:ext cx="2674591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Pixel</a:t>
            </a:r>
            <a:r>
              <a:rPr dirty="0" sz="12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Perfect</a:t>
            </a:r>
            <a:r>
              <a:rPr dirty="0" sz="12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Workshop</a:t>
            </a:r>
            <a:r>
              <a:rPr dirty="0" sz="12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–</a:t>
            </a:r>
            <a:r>
              <a:rPr dirty="0" sz="12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focused</a:t>
            </a:r>
            <a:r>
              <a:rPr dirty="0" sz="12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photography</a:t>
            </a:r>
            <a:r>
              <a:rPr dirty="0" sz="12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editing;</a:t>
            </a:r>
            <a:r>
              <a:rPr dirty="0" sz="12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fostered</a:t>
            </a:r>
            <a:r>
              <a:rPr dirty="0" sz="12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cross-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70550" y="2326133"/>
            <a:ext cx="2328574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Enhanced</a:t>
            </a:r>
            <a:r>
              <a:rPr dirty="0" sz="1200" spc="7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skills,</a:t>
            </a:r>
            <a:r>
              <a:rPr dirty="0" sz="120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active</a:t>
            </a:r>
            <a:r>
              <a:rPr dirty="0" sz="1200" spc="7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09661" y="2417574"/>
            <a:ext cx="812750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CREATIX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71993" y="2417574"/>
            <a:ext cx="3172936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Fosters</a:t>
            </a:r>
            <a:r>
              <a:rPr dirty="0" sz="1200" spc="8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storytelling</a:t>
            </a:r>
            <a:r>
              <a:rPr dirty="0" sz="1200" spc="9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 spc="9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creativity</a:t>
            </a:r>
            <a:r>
              <a:rPr dirty="0" sz="1200" spc="9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through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photography-based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activities.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15516" y="2509014"/>
            <a:ext cx="228600" cy="1761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47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4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41374" y="2509014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70550" y="2509014"/>
            <a:ext cx="960685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participation,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showcases.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399804" y="2509014"/>
            <a:ext cx="507875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social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073446" y="2509014"/>
            <a:ext cx="524767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media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65719" y="2600454"/>
            <a:ext cx="837902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department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56831" y="2600454"/>
            <a:ext cx="956443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collaboration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867006" y="2600454"/>
            <a:ext cx="372442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65719" y="2783333"/>
            <a:ext cx="926752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engagement.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565719" y="3103317"/>
            <a:ext cx="2674248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Flutter</a:t>
            </a:r>
            <a:r>
              <a:rPr dirty="0" sz="1200" spc="11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Workshop,</a:t>
            </a:r>
            <a:r>
              <a:rPr dirty="0" sz="1200" spc="10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GDG</a:t>
            </a:r>
            <a:r>
              <a:rPr dirty="0" sz="1200" spc="1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Inaugural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Seminar,</a:t>
            </a:r>
            <a:r>
              <a:rPr dirty="0" sz="12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Solution</a:t>
            </a:r>
            <a:r>
              <a:rPr dirty="0" sz="12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Challenge</a:t>
            </a:r>
            <a:r>
              <a:rPr dirty="0" sz="12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(I</a:t>
            </a:r>
            <a:r>
              <a:rPr dirty="0" sz="12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&amp;</a:t>
            </a:r>
            <a:r>
              <a:rPr dirty="0" sz="12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II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Years),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Tech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Talks.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571993" y="3194757"/>
            <a:ext cx="3172835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Connects</a:t>
            </a:r>
            <a:r>
              <a:rPr dirty="0" sz="120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students</a:t>
            </a:r>
            <a:r>
              <a:rPr dirty="0" sz="12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2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explore</a:t>
            </a:r>
            <a:r>
              <a:rPr dirty="0" sz="12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grow</a:t>
            </a:r>
            <a:r>
              <a:rPr dirty="0" sz="12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Google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technologies.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270550" y="3194757"/>
            <a:ext cx="2329173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Applied</a:t>
            </a:r>
            <a:r>
              <a:rPr dirty="0" sz="12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200" spc="1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National</a:t>
            </a:r>
            <a:r>
              <a:rPr dirty="0" sz="1200" spc="1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Google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Solution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Challenge.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09661" y="3286197"/>
            <a:ext cx="482575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GDG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041374" y="3286197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565719" y="3789060"/>
            <a:ext cx="5035143" cy="7555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Organized</a:t>
            </a:r>
            <a:r>
              <a:rPr dirty="0" sz="1200" spc="9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JAM,</a:t>
            </a:r>
            <a:r>
              <a:rPr dirty="0" sz="1200" spc="9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Ideathon,</a:t>
            </a:r>
            <a:r>
              <a:rPr dirty="0" sz="1200" spc="9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quizzes,</a:t>
            </a:r>
            <a:r>
              <a:rPr dirty="0" sz="1200" spc="1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Internship</a:t>
            </a:r>
            <a:r>
              <a:rPr dirty="0" sz="12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at</a:t>
            </a:r>
            <a:r>
              <a:rPr dirty="0" sz="12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Flipkart,</a:t>
            </a:r>
            <a:r>
              <a:rPr dirty="0" sz="12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2nd</a:t>
            </a:r>
            <a:r>
              <a:rPr dirty="0" sz="1200" spc="4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prize</a:t>
            </a:r>
            <a:r>
              <a:rPr dirty="0" sz="1200" spc="67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mock</a:t>
            </a:r>
            <a:r>
              <a:rPr dirty="0" sz="1200" spc="9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tests,</a:t>
            </a:r>
            <a:r>
              <a:rPr dirty="0" sz="1200" spc="9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resume</a:t>
            </a:r>
            <a:r>
              <a:rPr dirty="0" sz="1200" spc="9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building,</a:t>
            </a:r>
            <a:r>
              <a:rPr dirty="0" sz="1200" spc="9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tech</a:t>
            </a:r>
            <a:r>
              <a:rPr dirty="0" sz="1200" spc="1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Generative</a:t>
            </a:r>
            <a:r>
              <a:rPr dirty="0" sz="1200" spc="1964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AI</a:t>
            </a:r>
            <a:r>
              <a:rPr dirty="0" sz="1200" spc="1927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Hackathon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sessions,</a:t>
            </a:r>
            <a:r>
              <a:rPr dirty="0" sz="12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poster</a:t>
            </a:r>
            <a:r>
              <a:rPr dirty="0" sz="12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presentations,</a:t>
            </a:r>
            <a:r>
              <a:rPr dirty="0" sz="12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group</a:t>
            </a:r>
            <a:r>
              <a:rPr dirty="0" sz="12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(BITS),</a:t>
            </a:r>
            <a:r>
              <a:rPr dirty="0" sz="1200" spc="162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1st</a:t>
            </a:r>
            <a:r>
              <a:rPr dirty="0" sz="1200" spc="163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</a:t>
            </a:r>
            <a:r>
              <a:rPr dirty="0" sz="1200" spc="169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Spot</a:t>
            </a:r>
            <a:r>
              <a:rPr dirty="0" sz="1200" spc="159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Photography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debates.</a:t>
            </a:r>
            <a:r>
              <a:rPr dirty="0" sz="1200" spc="17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at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NeuralTornado.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609661" y="3971940"/>
            <a:ext cx="4133617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Elite</a:t>
            </a:r>
            <a:r>
              <a:rPr dirty="0" sz="12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Coding</a:t>
            </a:r>
            <a:r>
              <a:rPr dirty="0" sz="1200" spc="1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Encourages</a:t>
            </a:r>
            <a:r>
              <a:rPr dirty="0" sz="1200" spc="10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coding</a:t>
            </a:r>
            <a:r>
              <a:rPr dirty="0" sz="1200" spc="10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enthusiasm,</a:t>
            </a:r>
            <a:r>
              <a:rPr dirty="0" sz="1200" spc="10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teamwork,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003274" y="4063380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17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71993" y="4154820"/>
            <a:ext cx="2516581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leadership,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problem-solving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565719" y="4612018"/>
            <a:ext cx="407808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Conducted</a:t>
            </a:r>
            <a:r>
              <a:rPr dirty="0" sz="1200" spc="7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coding</a:t>
            </a:r>
            <a:r>
              <a:rPr dirty="0" sz="1200" spc="7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hackathons,</a:t>
            </a:r>
            <a:r>
              <a:rPr dirty="0" sz="1200" spc="7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mock</a:t>
            </a:r>
            <a:r>
              <a:rPr dirty="0" sz="1200" spc="1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Students</a:t>
            </a:r>
            <a:r>
              <a:rPr dirty="0" sz="1200" spc="30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won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914696" y="4612018"/>
            <a:ext cx="68594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national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571993" y="4794898"/>
            <a:ext cx="3172885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Focuses</a:t>
            </a:r>
            <a:r>
              <a:rPr dirty="0" sz="1200" spc="10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1200" spc="10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advanced</a:t>
            </a:r>
            <a:r>
              <a:rPr dirty="0" sz="120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coding</a:t>
            </a:r>
            <a:r>
              <a:rPr dirty="0" sz="1200" spc="10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</a:t>
            </a:r>
            <a:r>
              <a:rPr dirty="0" sz="1200" spc="10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placement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readiness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via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contests.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565719" y="4794898"/>
            <a:ext cx="5033204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interviews/tests,</a:t>
            </a:r>
            <a:r>
              <a:rPr dirty="0" sz="12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technical</a:t>
            </a:r>
            <a:r>
              <a:rPr dirty="0" sz="12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sessions</a:t>
            </a:r>
            <a:r>
              <a:rPr dirty="0" sz="12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(DS,</a:t>
            </a:r>
            <a:r>
              <a:rPr dirty="0" sz="1200" spc="11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hackathons</a:t>
            </a:r>
            <a:r>
              <a:rPr dirty="0" sz="1200" spc="209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1200" spc="217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secured</a:t>
            </a:r>
            <a:r>
              <a:rPr dirty="0" sz="1200" spc="216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top-tier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DBMS,</a:t>
            </a:r>
            <a:r>
              <a:rPr dirty="0" sz="120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OS,</a:t>
            </a:r>
            <a:r>
              <a:rPr dirty="0" sz="12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CN),</a:t>
            </a:r>
            <a:r>
              <a:rPr dirty="0" sz="120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 spc="5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video</a:t>
            </a:r>
            <a:r>
              <a:rPr dirty="0" sz="12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resume</a:t>
            </a:r>
            <a:r>
              <a:rPr dirty="0" sz="1200" spc="1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internships</a:t>
            </a:r>
            <a:r>
              <a:rPr dirty="0" sz="1200" spc="344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at</a:t>
            </a:r>
            <a:r>
              <a:rPr dirty="0" sz="1200" spc="349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Amazon,</a:t>
            </a:r>
            <a:r>
              <a:rPr dirty="0" sz="1200" spc="347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Google,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15516" y="4886338"/>
            <a:ext cx="228600" cy="1029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4</a:t>
            </a:r>
          </a:p>
          <a:p>
            <a:pPr marL="0" marR="0">
              <a:lnSpc>
                <a:spcPts val="1328"/>
              </a:lnSpc>
              <a:spcBef>
                <a:spcPts val="515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5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609661" y="4886338"/>
            <a:ext cx="612055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Elite++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041374" y="4886338"/>
            <a:ext cx="228600" cy="1029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5</a:t>
            </a:r>
          </a:p>
          <a:p>
            <a:pPr marL="0" marR="0">
              <a:lnSpc>
                <a:spcPts val="1328"/>
              </a:lnSpc>
              <a:spcBef>
                <a:spcPts val="515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6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565719" y="5160658"/>
            <a:ext cx="850924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workshops.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270550" y="5160658"/>
            <a:ext cx="613916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Adobe.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565719" y="5434977"/>
            <a:ext cx="2678436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Hosted</a:t>
            </a:r>
            <a:r>
              <a:rPr dirty="0" sz="12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CodeQuest,</a:t>
            </a:r>
            <a:r>
              <a:rPr dirty="0" sz="12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PowerBI</a:t>
            </a:r>
            <a:r>
              <a:rPr dirty="0" sz="12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session,</a:t>
            </a:r>
            <a:r>
              <a:rPr dirty="0" sz="12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Tri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-Lang</a:t>
            </a:r>
            <a:r>
              <a:rPr dirty="0" sz="12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Quest,</a:t>
            </a:r>
            <a:r>
              <a:rPr dirty="0" sz="12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Intro</a:t>
            </a:r>
            <a:r>
              <a:rPr dirty="0" sz="12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2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AI</a:t>
            </a:r>
            <a:r>
              <a:rPr dirty="0" sz="120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120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Azure,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609661" y="5526416"/>
            <a:ext cx="643607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MLSC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VRSEC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Chapter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338311" y="5526416"/>
            <a:ext cx="20315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270550" y="5526416"/>
            <a:ext cx="2328740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300+</a:t>
            </a:r>
            <a:r>
              <a:rPr dirty="0" sz="12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participants</a:t>
            </a:r>
            <a:r>
              <a:rPr dirty="0" sz="12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12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CodeQuest,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cross-institution</a:t>
            </a:r>
            <a:r>
              <a:rPr dirty="0" sz="1200" spc="7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events,</a:t>
            </a:r>
            <a:r>
              <a:rPr dirty="0" sz="1200" spc="7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6</a:t>
            </a:r>
            <a:r>
              <a:rPr dirty="0" sz="1200" spc="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prize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winners,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2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Tri-Lang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Quest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winners.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571993" y="5617857"/>
            <a:ext cx="3168592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Builds</a:t>
            </a:r>
            <a:r>
              <a:rPr dirty="0" sz="12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</a:t>
            </a:r>
            <a:r>
              <a:rPr dirty="0" sz="12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consistent</a:t>
            </a:r>
            <a:r>
              <a:rPr dirty="0" sz="12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inclusive</a:t>
            </a:r>
            <a:r>
              <a:rPr dirty="0" sz="12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tech-learning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community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students.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565719" y="5800737"/>
            <a:ext cx="609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GitHub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261741" y="5800737"/>
            <a:ext cx="127203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Workshop,</a:t>
            </a:r>
            <a:r>
              <a:rPr dirty="0" sz="1200" spc="1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620943" y="5800737"/>
            <a:ext cx="618083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565719" y="5983616"/>
            <a:ext cx="1328166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Ambassadors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Talk.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95886" y="802348"/>
            <a:ext cx="335068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Department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ECE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1738" y="1489439"/>
            <a:ext cx="179749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S.N</a:t>
            </a:r>
            <a:r>
              <a:rPr dirty="0" sz="1600" spc="1845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Name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23324" y="1489439"/>
            <a:ext cx="739477" cy="506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239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Total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Events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22728" y="1611359"/>
            <a:ext cx="98742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Objective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24406" y="1611359"/>
            <a:ext cx="1924248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Activities(summary)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98508" y="1611359"/>
            <a:ext cx="1359991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Achievements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5719" y="1733279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68690" y="1733279"/>
            <a:ext cx="58162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70535" y="2173793"/>
            <a:ext cx="2012663" cy="75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Encouraged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participation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departments</a:t>
            </a:r>
            <a:r>
              <a:rPr dirty="0" sz="1200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1200" spc="7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competitive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creative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tasks.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794831" y="2173793"/>
            <a:ext cx="593292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</a:p>
          <a:p>
            <a:pPr marL="60325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across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88807" y="2265233"/>
            <a:ext cx="2857590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2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foster</a:t>
            </a:r>
            <a:r>
              <a:rPr dirty="0" sz="12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creativity,</a:t>
            </a:r>
            <a:r>
              <a:rPr dirty="0" sz="12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communication</a:t>
            </a:r>
            <a:r>
              <a:rPr dirty="0" sz="12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skills,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critical</a:t>
            </a:r>
            <a:r>
              <a:rPr dirty="0" sz="120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thinking</a:t>
            </a:r>
            <a:r>
              <a:rPr dirty="0" sz="12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through</a:t>
            </a:r>
            <a:r>
              <a:rPr dirty="0" sz="12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competitive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cultural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activities.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39176" y="2265233"/>
            <a:ext cx="2704220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</a:t>
            </a:r>
            <a:r>
              <a:rPr dirty="0" sz="12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Group</a:t>
            </a:r>
            <a:r>
              <a:rPr dirty="0" sz="12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Quiz,</a:t>
            </a:r>
            <a:r>
              <a:rPr dirty="0" sz="12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Debate,</a:t>
            </a:r>
            <a:r>
              <a:rPr dirty="0" sz="12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Essay</a:t>
            </a:r>
            <a:r>
              <a:rPr dirty="0" sz="12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Writing,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Mock</a:t>
            </a:r>
            <a:r>
              <a:rPr dirty="0" sz="12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Parliament,</a:t>
            </a:r>
            <a:r>
              <a:rPr dirty="0" sz="12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Poster</a:t>
            </a:r>
            <a:r>
              <a:rPr dirty="0" sz="12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Making,</a:t>
            </a:r>
            <a:r>
              <a:rPr dirty="0" sz="120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Spot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the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Lie,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Visual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Clues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78419" y="2448113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60095" y="2434765"/>
            <a:ext cx="1173683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Athisaya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078912" y="2448113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39176" y="3150292"/>
            <a:ext cx="4750420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Motivational</a:t>
            </a:r>
            <a:r>
              <a:rPr dirty="0" sz="1200" spc="1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Talk;</a:t>
            </a:r>
            <a:r>
              <a:rPr dirty="0" sz="1200" spc="1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Ideathon</a:t>
            </a:r>
            <a:r>
              <a:rPr dirty="0" sz="1200" spc="11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2024;</a:t>
            </a:r>
            <a:r>
              <a:rPr dirty="0" sz="1200" spc="11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Secured</a:t>
            </a:r>
            <a:r>
              <a:rPr dirty="0" sz="1200" spc="43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multiple</a:t>
            </a:r>
            <a:r>
              <a:rPr dirty="0" sz="1200" spc="453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prizes</a:t>
            </a:r>
            <a:r>
              <a:rPr dirty="0" sz="1200" spc="455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at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Exposure</a:t>
            </a:r>
            <a:r>
              <a:rPr dirty="0" sz="12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Visit</a:t>
            </a:r>
            <a:r>
              <a:rPr dirty="0" sz="12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2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MSME</a:t>
            </a:r>
            <a:r>
              <a:rPr dirty="0" sz="12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Units;</a:t>
            </a:r>
            <a:r>
              <a:rPr dirty="0" sz="12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Talk</a:t>
            </a:r>
            <a:r>
              <a:rPr dirty="0" sz="12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120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IETE</a:t>
            </a:r>
            <a:r>
              <a:rPr dirty="0" sz="1200" spc="18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Project</a:t>
            </a:r>
            <a:r>
              <a:rPr dirty="0" sz="1200" spc="23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Exhibition</a:t>
            </a:r>
            <a:r>
              <a:rPr dirty="0" sz="1200" spc="23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Idea</a:t>
            </a:r>
            <a:r>
              <a:rPr dirty="0" sz="12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Validation;</a:t>
            </a:r>
            <a:r>
              <a:rPr dirty="0" sz="1200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Visit</a:t>
            </a:r>
            <a:r>
              <a:rPr dirty="0" sz="12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2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STPI;</a:t>
            </a:r>
            <a:r>
              <a:rPr dirty="0" sz="120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B-Plan</a:t>
            </a:r>
            <a:r>
              <a:rPr dirty="0" sz="1200" spc="1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Innovation</a:t>
            </a:r>
            <a:r>
              <a:rPr dirty="0" sz="12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Day</a:t>
            </a:r>
            <a:r>
              <a:rPr dirty="0" sz="12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2024.</a:t>
            </a:r>
            <a:r>
              <a:rPr dirty="0" sz="12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BYST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88807" y="3241732"/>
            <a:ext cx="2857640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Enhance</a:t>
            </a:r>
            <a:r>
              <a:rPr dirty="0" sz="12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core</a:t>
            </a:r>
            <a:r>
              <a:rPr dirty="0" sz="1200" spc="6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electronics</a:t>
            </a:r>
            <a:r>
              <a:rPr dirty="0" sz="120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education</a:t>
            </a:r>
            <a:r>
              <a:rPr dirty="0" sz="1200" spc="6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via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training,</a:t>
            </a:r>
            <a:r>
              <a:rPr dirty="0" sz="12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innovation,</a:t>
            </a:r>
            <a:r>
              <a:rPr dirty="0" sz="12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collaboration</a:t>
            </a:r>
            <a:r>
              <a:rPr dirty="0" sz="12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academia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industry.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78419" y="3424612"/>
            <a:ext cx="228600" cy="1246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686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60095" y="3411264"/>
            <a:ext cx="1193774" cy="1274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Avishkar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  <a:p>
            <a:pPr marL="0" marR="0">
              <a:lnSpc>
                <a:spcPts val="1550"/>
              </a:lnSpc>
              <a:spcBef>
                <a:spcPts val="658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Vignatha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Club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078912" y="3424612"/>
            <a:ext cx="2286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39176" y="3698932"/>
            <a:ext cx="9144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Competition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370535" y="3698932"/>
            <a:ext cx="176021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award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for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Business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Idea.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639176" y="4098843"/>
            <a:ext cx="4748682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1359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Promoted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Essay</a:t>
            </a:r>
            <a:r>
              <a:rPr dirty="0" sz="12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Writing,</a:t>
            </a:r>
            <a:r>
              <a:rPr dirty="0" sz="12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Quiz,</a:t>
            </a:r>
            <a:r>
              <a:rPr dirty="0" sz="12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Grammar</a:t>
            </a:r>
            <a:r>
              <a:rPr dirty="0" sz="12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Quest,</a:t>
            </a:r>
            <a:r>
              <a:rPr dirty="0" sz="1200" spc="11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general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GK</a:t>
            </a:r>
            <a:r>
              <a:rPr dirty="0" sz="1200" spc="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Quiz,</a:t>
            </a:r>
            <a:r>
              <a:rPr dirty="0" sz="1200" spc="6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English</a:t>
            </a:r>
            <a:r>
              <a:rPr dirty="0" sz="120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Proficiency</a:t>
            </a:r>
            <a:r>
              <a:rPr dirty="0" sz="1200" spc="6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Quiz,</a:t>
            </a:r>
            <a:r>
              <a:rPr dirty="0" sz="1200" spc="1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grammar</a:t>
            </a:r>
            <a:r>
              <a:rPr dirty="0" sz="1200" spc="11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mastery</a:t>
            </a:r>
            <a:r>
              <a:rPr dirty="0" sz="1200" spc="1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through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245556" y="4098843"/>
            <a:ext cx="1138535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communication,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888807" y="4281723"/>
            <a:ext cx="2857692" cy="57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</a:t>
            </a:r>
            <a:r>
              <a:rPr dirty="0" sz="1200" spc="7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language,</a:t>
            </a:r>
            <a:r>
              <a:rPr dirty="0" sz="1200" spc="7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communication,</a:t>
            </a:r>
            <a:r>
              <a:rPr dirty="0" sz="1200" spc="7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analytical</a:t>
            </a:r>
            <a:r>
              <a:rPr dirty="0" sz="12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</a:t>
            </a:r>
            <a:r>
              <a:rPr dirty="0" sz="12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through</a:t>
            </a:r>
            <a:r>
              <a:rPr dirty="0" sz="12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engaging</a:t>
            </a:r>
            <a:r>
              <a:rPr dirty="0" sz="12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academic</a:t>
            </a:r>
          </a:p>
          <a:p>
            <a:pPr marL="0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activities.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064427" y="4281723"/>
            <a:ext cx="132337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knowledge,</a:t>
            </a:r>
            <a:r>
              <a:rPr dirty="0" sz="1200" spc="16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40812" y="4464603"/>
            <a:ext cx="3048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13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639176" y="4647483"/>
            <a:ext cx="243580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Language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Olympiad,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Word</a:t>
            </a:r>
            <a:r>
              <a:rPr dirty="0" sz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Wizardry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370535" y="4647483"/>
            <a:ext cx="2012663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interactive</a:t>
            </a:r>
            <a:r>
              <a:rPr dirty="0" sz="1200" spc="8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200" spc="7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competitive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formats.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33391" y="761073"/>
            <a:ext cx="333361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Department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EEE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0290" y="1697500"/>
            <a:ext cx="1251812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Name</a:t>
            </a:r>
            <a:r>
              <a:rPr dirty="0" sz="1200" spc="123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1200" spc="1228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the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4351" y="1697500"/>
            <a:ext cx="592708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Total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Events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831" y="1788940"/>
            <a:ext cx="461516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S.No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62642" y="1788940"/>
            <a:ext cx="77866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Objective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38443" y="1788940"/>
            <a:ext cx="1518514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Activities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(summary)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14068" y="1788940"/>
            <a:ext cx="1058093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Achievements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80290" y="2417475"/>
            <a:ext cx="3973783" cy="661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82351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Promote</a:t>
            </a:r>
            <a:r>
              <a:rPr dirty="0" sz="1400" spc="6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interest</a:t>
            </a:r>
            <a:r>
              <a:rPr dirty="0" sz="1400" spc="6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1400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Robotics</a:t>
            </a:r>
            <a:r>
              <a:rPr dirty="0" sz="1400" spc="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&amp;</a:t>
            </a:r>
          </a:p>
          <a:p>
            <a:pPr marL="1282351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STEM,</a:t>
            </a:r>
            <a:r>
              <a:rPr dirty="0"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provide</a:t>
            </a:r>
            <a:r>
              <a:rPr dirty="0"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hands-on</a:t>
            </a:r>
            <a:r>
              <a:rPr dirty="0"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learning,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Robotics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  <a:r>
              <a:rPr dirty="0" sz="1400" spc="1234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</a:t>
            </a:r>
            <a:r>
              <a:rPr dirty="0" sz="1400" spc="1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problem-solving</a:t>
            </a:r>
            <a:r>
              <a:rPr dirty="0" sz="1400" spc="1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14068" y="2524155"/>
            <a:ext cx="2341342" cy="87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Uchchaihshrava</a:t>
            </a:r>
            <a:r>
              <a:rPr dirty="0" sz="1400" spc="10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Agro</a:t>
            </a:r>
            <a:r>
              <a:rPr dirty="0" sz="1400" spc="9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Pilot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Project</a:t>
            </a:r>
            <a:r>
              <a:rPr dirty="0" sz="1400" spc="9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1400" spc="9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chilli</a:t>
            </a:r>
            <a:r>
              <a:rPr dirty="0" sz="1400" spc="9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farming-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Development</a:t>
            </a:r>
            <a:r>
              <a:rPr dirty="0" sz="1400" spc="9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400" spc="9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boats</a:t>
            </a:r>
            <a:r>
              <a:rPr dirty="0" sz="1400" spc="9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weed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removal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monitoring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38443" y="2630835"/>
            <a:ext cx="2745452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Weekly</a:t>
            </a:r>
            <a:r>
              <a:rPr dirty="0"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Training</a:t>
            </a:r>
            <a:r>
              <a:rPr dirty="0"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Programs</a:t>
            </a:r>
            <a:r>
              <a:rPr dirty="0"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(Sunday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3679" y="2844195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25515" y="2844195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38443" y="2844195"/>
            <a:ext cx="853702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sessions)-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439548" y="2844195"/>
            <a:ext cx="113012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Collaboration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15292" y="2844195"/>
            <a:ext cx="46849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62642" y="3057555"/>
            <a:ext cx="882873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encourage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89189" y="3057555"/>
            <a:ext cx="91291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innovation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244313" y="3057555"/>
            <a:ext cx="40911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38443" y="3057555"/>
            <a:ext cx="212120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Peepuls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Agri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Ventures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LLP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62642" y="3270915"/>
            <a:ext cx="113490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collaboration.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62642" y="3632887"/>
            <a:ext cx="2691246" cy="87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Promote</a:t>
            </a:r>
            <a:r>
              <a:rPr dirty="0"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green</a:t>
            </a:r>
            <a:r>
              <a:rPr dirty="0"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mobility,</a:t>
            </a:r>
            <a:r>
              <a:rPr dirty="0" sz="14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educate</a:t>
            </a:r>
            <a:r>
              <a:rPr dirty="0"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EV</a:t>
            </a:r>
            <a:r>
              <a:rPr dirty="0" sz="140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benefits,</a:t>
            </a:r>
            <a:r>
              <a:rPr dirty="0" sz="1400" spc="6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workshops</a:t>
            </a:r>
            <a:r>
              <a:rPr dirty="0" sz="140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1400" spc="6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EV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systems,</a:t>
            </a:r>
            <a:r>
              <a:rPr dirty="0" sz="1400" spc="16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host</a:t>
            </a:r>
            <a:r>
              <a:rPr dirty="0" sz="1400" spc="16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seminars</a:t>
            </a:r>
            <a:r>
              <a:rPr dirty="0" sz="1400" spc="16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EV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prototypes.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38443" y="3632887"/>
            <a:ext cx="843719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Hands-on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20474" y="3632887"/>
            <a:ext cx="764629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Training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715292" y="3632887"/>
            <a:ext cx="1697024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1400" spc="10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Collaborations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086157" y="3632887"/>
            <a:ext cx="46849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38443" y="3846247"/>
            <a:ext cx="5117068" cy="661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SYTIQHUB</a:t>
            </a:r>
            <a:r>
              <a:rPr dirty="0" sz="1400" spc="7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EV-</a:t>
            </a:r>
            <a:r>
              <a:rPr dirty="0" sz="140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Workshops</a:t>
            </a:r>
            <a:r>
              <a:rPr dirty="0" sz="1400" spc="6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1400" spc="1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SYTIQHUB</a:t>
            </a:r>
            <a:r>
              <a:rPr dirty="0" sz="1400" spc="14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40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NDEEP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FPGA,</a:t>
            </a:r>
            <a:r>
              <a:rPr dirty="0" sz="1400" spc="6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Power</a:t>
            </a:r>
            <a:r>
              <a:rPr dirty="0" sz="140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Converters-</a:t>
            </a:r>
            <a:r>
              <a:rPr dirty="0" sz="140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Guest</a:t>
            </a:r>
            <a:r>
              <a:rPr dirty="0" sz="1400" spc="1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CONNECT-</a:t>
            </a:r>
            <a:r>
              <a:rPr dirty="0"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Internal</a:t>
            </a:r>
            <a:r>
              <a:rPr dirty="0" sz="14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lectures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EV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topics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43679" y="3952927"/>
            <a:ext cx="241300" cy="16201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2</a:t>
            </a:r>
          </a:p>
          <a:p>
            <a:pPr marL="0" marR="0">
              <a:lnSpc>
                <a:spcPts val="1550"/>
              </a:lnSpc>
              <a:spcBef>
                <a:spcPts val="9306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680290" y="3952927"/>
            <a:ext cx="818999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EV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25515" y="3952927"/>
            <a:ext cx="241300" cy="16201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6</a:t>
            </a:r>
          </a:p>
          <a:p>
            <a:pPr marL="0" marR="0">
              <a:lnSpc>
                <a:spcPts val="1550"/>
              </a:lnSpc>
              <a:spcBef>
                <a:spcPts val="9306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7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214068" y="4272967"/>
            <a:ext cx="178018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training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awareness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214068" y="4698006"/>
            <a:ext cx="2337682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MOU</a:t>
            </a:r>
            <a:r>
              <a:rPr dirty="0"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Garuda</a:t>
            </a:r>
            <a:r>
              <a:rPr dirty="0"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Aerospace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962642" y="4911366"/>
            <a:ext cx="268998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</a:t>
            </a:r>
            <a:r>
              <a:rPr dirty="0" sz="1400" spc="9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practical</a:t>
            </a:r>
            <a:r>
              <a:rPr dirty="0" sz="1400" spc="9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drone</a:t>
            </a:r>
            <a:r>
              <a:rPr dirty="0" sz="1400" spc="9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skills,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438443" y="4911366"/>
            <a:ext cx="5116967" cy="87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National-level</a:t>
            </a:r>
            <a:r>
              <a:rPr dirty="0" sz="1400" spc="1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Hackathon</a:t>
            </a:r>
            <a:r>
              <a:rPr dirty="0" sz="1400" spc="1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“The</a:t>
            </a:r>
            <a:r>
              <a:rPr dirty="0" sz="1400" spc="10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  <a:r>
              <a:rPr dirty="0" sz="1400" spc="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16-week</a:t>
            </a:r>
            <a:r>
              <a:rPr dirty="0" sz="1400" spc="5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internships</a:t>
            </a:r>
            <a:r>
              <a:rPr dirty="0" sz="140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4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Drone</a:t>
            </a:r>
            <a:r>
              <a:rPr dirty="0" sz="14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Fusion”-</a:t>
            </a:r>
            <a:r>
              <a:rPr dirty="0"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2-day</a:t>
            </a:r>
            <a:r>
              <a:rPr dirty="0" sz="14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40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4-day</a:t>
            </a:r>
            <a:r>
              <a:rPr dirty="0" sz="1400" spc="10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students-</a:t>
            </a:r>
            <a:r>
              <a:rPr dirty="0" sz="1400" spc="57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Developed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Drone</a:t>
            </a:r>
            <a:r>
              <a:rPr dirty="0"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Workshops-</a:t>
            </a:r>
            <a:r>
              <a:rPr dirty="0"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Industrial</a:t>
            </a:r>
            <a:r>
              <a:rPr dirty="0"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Visit-</a:t>
            </a:r>
            <a:r>
              <a:rPr dirty="0" sz="1400" spc="10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Quadcopter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(Petal</a:t>
            </a:r>
            <a:r>
              <a:rPr dirty="0"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Copter)</a:t>
            </a:r>
            <a:r>
              <a:rPr dirty="0"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Guest</a:t>
            </a:r>
            <a:r>
              <a:rPr dirty="0" sz="1400" spc="5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Lectures-</a:t>
            </a:r>
            <a:r>
              <a:rPr dirty="0" sz="1400" spc="5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  <a:r>
              <a:rPr dirty="0" sz="1400" spc="5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Training</a:t>
            </a:r>
            <a:r>
              <a:rPr dirty="0" sz="1400" spc="10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Hexacopter</a:t>
            </a:r>
            <a:r>
              <a:rPr dirty="0" sz="1400" spc="2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drones</a:t>
            </a:r>
            <a:r>
              <a:rPr dirty="0" sz="1400" spc="2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962642" y="5124726"/>
            <a:ext cx="74492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840674" y="5124726"/>
            <a:ext cx="557224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drone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531380" y="5124726"/>
            <a:ext cx="389408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use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055400" y="5124726"/>
            <a:ext cx="59672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across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680290" y="5338086"/>
            <a:ext cx="111503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Drones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962642" y="5338086"/>
            <a:ext cx="269063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industries,</a:t>
            </a:r>
            <a:r>
              <a:rPr dirty="0" sz="1400" spc="10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foster</a:t>
            </a:r>
            <a:r>
              <a:rPr dirty="0" sz="1400" spc="10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research</a:t>
            </a:r>
            <a:r>
              <a:rPr dirty="0" sz="1400" spc="1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962642" y="5551446"/>
            <a:ext cx="1134901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collaboration,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development.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377321" y="5551446"/>
            <a:ext cx="40911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066513" y="5551446"/>
            <a:ext cx="586482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career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438443" y="5764806"/>
            <a:ext cx="76471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Program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214068" y="5764806"/>
            <a:ext cx="2339792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precision</a:t>
            </a:r>
            <a:r>
              <a:rPr dirty="0" sz="1400" spc="16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agriculture</a:t>
            </a:r>
            <a:r>
              <a:rPr dirty="0" sz="1400" spc="16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delivery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03972" y="761073"/>
            <a:ext cx="4191551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Department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ENGLISH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0582" y="1845892"/>
            <a:ext cx="564554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S.No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8186" y="1845892"/>
            <a:ext cx="1681308" cy="1640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Name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  <a:p>
            <a:pPr marL="0" marR="0">
              <a:lnSpc>
                <a:spcPts val="1771"/>
              </a:lnSpc>
              <a:spcBef>
                <a:spcPts val="9025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Literary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46959" y="1845892"/>
            <a:ext cx="98742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Objective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94577" y="1845892"/>
            <a:ext cx="4881696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Total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Events</a:t>
            </a:r>
            <a:r>
              <a:rPr dirty="0" sz="1600" spc="1738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Activities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(Summary)</a:t>
            </a:r>
            <a:r>
              <a:rPr dirty="0" sz="1600" spc="1929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Achievements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46959" y="2735789"/>
            <a:ext cx="2115392" cy="12384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Foster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critical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literature</a:t>
            </a:r>
            <a:r>
              <a:rPr dirty="0" sz="1600" spc="1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&amp;</a:t>
            </a:r>
            <a:r>
              <a:rPr dirty="0" sz="1600" spc="1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cultural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appreciation,</a:t>
            </a:r>
            <a:r>
              <a:rPr dirty="0" sz="1600" spc="18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provide</a:t>
            </a:r>
          </a:p>
          <a:p>
            <a:pPr marL="0" marR="0">
              <a:lnSpc>
                <a:spcPts val="177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performance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platforms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02582" y="2735789"/>
            <a:ext cx="970458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creativity,</a:t>
            </a:r>
          </a:p>
          <a:p>
            <a:pPr marL="78878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thinking,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66076" y="2735789"/>
            <a:ext cx="1247477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Competitions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elocution,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04123" y="2735789"/>
            <a:ext cx="2652579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3058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(essay,</a:t>
            </a:r>
            <a:r>
              <a:rPr dirty="0" sz="1600" spc="9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Promoted</a:t>
            </a:r>
            <a:r>
              <a:rPr dirty="0" sz="160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literacy,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debates),</a:t>
            </a:r>
            <a:r>
              <a:rPr dirty="0" sz="1600" spc="10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culture,</a:t>
            </a:r>
            <a:r>
              <a:rPr dirty="0" sz="1600" spc="8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creativity,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37151" y="3223469"/>
            <a:ext cx="254000" cy="20053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1</a:t>
            </a:r>
          </a:p>
          <a:p>
            <a:pPr marL="0" marR="0">
              <a:lnSpc>
                <a:spcPts val="1771"/>
              </a:lnSpc>
              <a:spcBef>
                <a:spcPts val="1194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12694" y="3223469"/>
            <a:ext cx="3556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31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66076" y="3223469"/>
            <a:ext cx="75049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themed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48536" y="3223469"/>
            <a:ext cx="289289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celebrations</a:t>
            </a:r>
            <a:r>
              <a:rPr dirty="0" sz="1600" spc="10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unity;</a:t>
            </a:r>
            <a:r>
              <a:rPr dirty="0" sz="16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institutional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66076" y="3467309"/>
            <a:ext cx="387741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(Peace</a:t>
            </a:r>
            <a:r>
              <a:rPr dirty="0" sz="16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Day,</a:t>
            </a:r>
            <a:r>
              <a:rPr dirty="0" sz="16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Youth</a:t>
            </a:r>
            <a:r>
              <a:rPr dirty="0" sz="16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Day,</a:t>
            </a:r>
            <a:r>
              <a:rPr dirty="0" sz="1600" spc="9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pride</a:t>
            </a:r>
            <a:r>
              <a:rPr dirty="0" sz="160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via</a:t>
            </a:r>
            <a:r>
              <a:rPr dirty="0" sz="16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multiple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66076" y="3711149"/>
            <a:ext cx="1696518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Heritage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Day,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etc.)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717240" y="3711149"/>
            <a:ext cx="126292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annual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events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717240" y="4356100"/>
            <a:ext cx="64898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Prizes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898830" y="4356100"/>
            <a:ext cx="54738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from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046959" y="4599940"/>
            <a:ext cx="2114623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Promote</a:t>
            </a:r>
            <a:r>
              <a:rPr dirty="0" sz="16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reading</a:t>
            </a:r>
            <a:r>
              <a:rPr dirty="0" sz="16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habits,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communication,</a:t>
            </a:r>
            <a:r>
              <a:rPr dirty="0" sz="16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critical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thinking,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566076" y="4599940"/>
            <a:ext cx="3138074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Book</a:t>
            </a:r>
            <a:r>
              <a:rPr dirty="0" sz="16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reviews,</a:t>
            </a:r>
            <a:r>
              <a:rPr dirty="0" sz="16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donation</a:t>
            </a:r>
            <a:r>
              <a:rPr dirty="0" sz="1600" spc="10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Chinmaya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566076" y="4843780"/>
            <a:ext cx="1202134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drives,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discussions,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competitions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945411" y="4843780"/>
            <a:ext cx="2502020" cy="506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group</a:t>
            </a:r>
            <a:r>
              <a:rPr dirty="0" sz="1600" spc="10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Mission,</a:t>
            </a:r>
            <a:r>
              <a:rPr dirty="0" sz="1600" spc="17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Golden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writing</a:t>
            </a:r>
            <a:r>
              <a:rPr dirty="0" sz="1600" spc="10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Jubilee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48186" y="4965700"/>
            <a:ext cx="1410238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Readers’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738094" y="4965700"/>
            <a:ext cx="254000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5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83023" y="5087620"/>
            <a:ext cx="1078011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community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46959" y="5331460"/>
            <a:ext cx="132062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through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books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717240" y="5331460"/>
            <a:ext cx="1230114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participation,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717240" y="5575300"/>
            <a:ext cx="1714195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recognition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1995" y="911355"/>
            <a:ext cx="10211942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Action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taken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report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proposals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spc="17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</a:t>
            </a:r>
            <a:r>
              <a:rPr dirty="0" sz="3150" baseline="30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nd</a:t>
            </a:r>
            <a:r>
              <a:rPr dirty="0" sz="3150" baseline="30000" spc="275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IQAC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meeting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8804" y="1607888"/>
            <a:ext cx="10881427" cy="624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1.</a:t>
            </a:r>
            <a:r>
              <a:rPr dirty="0" sz="2000" spc="49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NAAC</a:t>
            </a:r>
            <a:r>
              <a:rPr dirty="0" sz="2000" spc="515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accreditation</a:t>
            </a:r>
            <a:r>
              <a:rPr dirty="0" sz="2000" spc="448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criteria</a:t>
            </a:r>
            <a:r>
              <a:rPr dirty="0" sz="2000" spc="486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for</a:t>
            </a:r>
            <a:r>
              <a:rPr dirty="0" sz="2000" spc="451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transitioning</a:t>
            </a:r>
            <a:r>
              <a:rPr dirty="0" sz="2000" spc="473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from</a:t>
            </a:r>
            <a:r>
              <a:rPr dirty="0" sz="2000" spc="45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Autonomous</a:t>
            </a:r>
            <a:r>
              <a:rPr dirty="0" sz="2000" spc="488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Institute</a:t>
            </a:r>
            <a:r>
              <a:rPr dirty="0" sz="2000" spc="471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to</a:t>
            </a:r>
            <a:r>
              <a:rPr dirty="0" sz="2000" spc="488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Deemed-to-be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University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status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0770" y="2429234"/>
            <a:ext cx="124717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Autonomous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37263" y="2500677"/>
            <a:ext cx="442460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a50021"/>
                </a:solidFill>
                <a:latin typeface="Calibri"/>
                <a:cs typeface="Calibri"/>
              </a:rPr>
              <a:t>Criterion</a:t>
            </a:r>
            <a:r>
              <a:rPr dirty="0" sz="1600" spc="-38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a50021"/>
                </a:solidFill>
                <a:latin typeface="Calibri"/>
                <a:cs typeface="Calibri"/>
              </a:rPr>
              <a:t>III—</a:t>
            </a:r>
            <a:r>
              <a:rPr dirty="0" sz="1600" spc="-37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a50021"/>
                </a:solidFill>
                <a:latin typeface="Calibri"/>
                <a:cs typeface="Calibri"/>
              </a:rPr>
              <a:t>Research,</a:t>
            </a:r>
            <a:r>
              <a:rPr dirty="0" sz="1600" spc="-38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a50021"/>
                </a:solidFill>
                <a:latin typeface="Calibri"/>
                <a:cs typeface="Calibri"/>
              </a:rPr>
              <a:t>Innovations</a:t>
            </a:r>
            <a:r>
              <a:rPr dirty="0" sz="1600" spc="-38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a50021"/>
                </a:solidFill>
                <a:latin typeface="Calibri"/>
                <a:cs typeface="Calibri"/>
              </a:rPr>
              <a:t>and</a:t>
            </a:r>
            <a:r>
              <a:rPr dirty="0" sz="1600" spc="-37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a50021"/>
                </a:solidFill>
                <a:latin typeface="Calibri"/>
                <a:cs typeface="Calibri"/>
              </a:rPr>
              <a:t>Extension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0212" y="2610488"/>
            <a:ext cx="77727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Criteria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12498" y="2610488"/>
            <a:ext cx="114935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Universities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00895" y="2791743"/>
            <a:ext cx="85099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Colleges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00566" y="2840744"/>
            <a:ext cx="816892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786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a50021"/>
                </a:solidFill>
                <a:latin typeface="Calibri"/>
                <a:cs typeface="Calibri"/>
              </a:rPr>
              <a:t>Key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a50021"/>
                </a:solidFill>
                <a:latin typeface="Calibri"/>
                <a:cs typeface="Calibri"/>
              </a:rPr>
              <a:t>Indicator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91263" y="2840744"/>
            <a:ext cx="1921171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a50021"/>
                </a:solidFill>
                <a:latin typeface="Calibri"/>
                <a:cs typeface="Calibri"/>
              </a:rPr>
              <a:t>University</a:t>
            </a:r>
            <a:r>
              <a:rPr dirty="0" sz="1400" spc="125" b="1">
                <a:solidFill>
                  <a:srgbClr val="a50021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a50021"/>
                </a:solidFill>
                <a:latin typeface="Calibri"/>
                <a:cs typeface="Calibri"/>
              </a:rPr>
              <a:t>Autonomous</a:t>
            </a:r>
          </a:p>
          <a:p>
            <a:pPr marL="1020708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a50021"/>
                </a:solidFill>
                <a:latin typeface="Calibri"/>
                <a:cs typeface="Calibri"/>
              </a:rPr>
              <a:t>College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35108" y="2947425"/>
            <a:ext cx="71115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a50021"/>
                </a:solidFill>
                <a:latin typeface="Calibri"/>
                <a:cs typeface="Calibri"/>
              </a:rPr>
              <a:t>Metrics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1654" y="3117533"/>
            <a:ext cx="166315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1400" spc="-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Curricular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Aspects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71570" y="3117533"/>
            <a:ext cx="422746" cy="897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150</a:t>
            </a:r>
          </a:p>
          <a:p>
            <a:pPr marL="0" marR="0">
              <a:lnSpc>
                <a:spcPts val="1400"/>
              </a:lnSpc>
              <a:spcBef>
                <a:spcPts val="1340"/>
              </a:spcBef>
              <a:spcAft>
                <a:spcPts val="0"/>
              </a:spcAft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200</a:t>
            </a:r>
          </a:p>
          <a:p>
            <a:pPr marL="0" marR="0">
              <a:lnSpc>
                <a:spcPts val="1400"/>
              </a:lnSpc>
              <a:spcBef>
                <a:spcPts val="1272"/>
              </a:spcBef>
              <a:spcAft>
                <a:spcPts val="0"/>
              </a:spcAft>
            </a:pPr>
            <a:r>
              <a:rPr dirty="0" sz="1400">
                <a:solidFill>
                  <a:srgbClr val="cc0066"/>
                </a:solidFill>
                <a:latin typeface="Calibri"/>
                <a:cs typeface="Calibri"/>
              </a:rPr>
              <a:t>250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12528" y="3117533"/>
            <a:ext cx="42274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150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44615" y="3425913"/>
            <a:ext cx="209047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Promotion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Research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1654" y="3465593"/>
            <a:ext cx="3081587" cy="548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2.</a:t>
            </a:r>
            <a:r>
              <a:rPr dirty="0" sz="1400" spc="-33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Teaching-Learning</a:t>
            </a:r>
            <a:r>
              <a:rPr dirty="0" sz="1400" spc="-33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and</a:t>
            </a:r>
            <a:r>
              <a:rPr dirty="0" sz="1400" spc="-34" b="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Evaluation</a:t>
            </a:r>
          </a:p>
          <a:p>
            <a:pPr marL="0" marR="0">
              <a:lnSpc>
                <a:spcPts val="1400"/>
              </a:lnSpc>
              <a:spcBef>
                <a:spcPts val="1222"/>
              </a:spcBef>
              <a:spcAft>
                <a:spcPts val="0"/>
              </a:spcAft>
            </a:pPr>
            <a:r>
              <a:rPr dirty="0" sz="1400" b="1">
                <a:solidFill>
                  <a:srgbClr val="cc0066"/>
                </a:solidFill>
                <a:latin typeface="Calibri"/>
                <a:cs typeface="Calibri"/>
              </a:rPr>
              <a:t>3.</a:t>
            </a:r>
            <a:r>
              <a:rPr dirty="0" sz="1400" spc="-33" b="1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0066"/>
                </a:solidFill>
                <a:latin typeface="Calibri"/>
                <a:cs typeface="Calibri"/>
              </a:rPr>
              <a:t>Research,</a:t>
            </a:r>
            <a:r>
              <a:rPr dirty="0" sz="1400" spc="-34" b="1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0066"/>
                </a:solidFill>
                <a:latin typeface="Calibri"/>
                <a:cs typeface="Calibri"/>
              </a:rPr>
              <a:t>Innovations,</a:t>
            </a:r>
            <a:r>
              <a:rPr dirty="0" sz="1400" spc="-34" b="1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0066"/>
                </a:solidFill>
                <a:latin typeface="Calibri"/>
                <a:cs typeface="Calibri"/>
              </a:rPr>
              <a:t>and</a:t>
            </a:r>
            <a:r>
              <a:rPr dirty="0" sz="1400" spc="-34" b="1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0066"/>
                </a:solidFill>
                <a:latin typeface="Calibri"/>
                <a:cs typeface="Calibri"/>
              </a:rPr>
              <a:t>Extension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12528" y="3465593"/>
            <a:ext cx="422746" cy="548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c000"/>
                </a:solidFill>
                <a:latin typeface="Calibri"/>
                <a:cs typeface="Calibri"/>
              </a:rPr>
              <a:t>300</a:t>
            </a:r>
          </a:p>
          <a:p>
            <a:pPr marL="0" marR="0">
              <a:lnSpc>
                <a:spcPts val="1400"/>
              </a:lnSpc>
              <a:spcBef>
                <a:spcPts val="1222"/>
              </a:spcBef>
              <a:spcAft>
                <a:spcPts val="0"/>
              </a:spcAft>
            </a:pPr>
            <a:r>
              <a:rPr dirty="0" sz="1400">
                <a:solidFill>
                  <a:srgbClr val="cc0066"/>
                </a:solidFill>
                <a:latin typeface="Calibri"/>
                <a:cs typeface="Calibri"/>
              </a:rPr>
              <a:t>150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19808" y="3639273"/>
            <a:ext cx="128335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3.1</a:t>
            </a:r>
            <a:r>
              <a:rPr dirty="0" sz="1400" spc="16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Facilities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977484" y="3639273"/>
            <a:ext cx="3302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20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891991" y="3639273"/>
            <a:ext cx="3302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20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244615" y="3937575"/>
            <a:ext cx="202694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0000"/>
                </a:solidFill>
                <a:latin typeface="PTMLWQ+TimesNewRomanPSMT"/>
                <a:cs typeface="PTMLWQ+TimesNewRomanPSMT"/>
              </a:rPr>
              <a:t>Resource</a:t>
            </a:r>
            <a:r>
              <a:rPr dirty="0" sz="1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0000"/>
                </a:solidFill>
                <a:latin typeface="PTMLWQ+TimesNewRomanPSMT"/>
                <a:cs typeface="PTMLWQ+TimesNewRomanPSMT"/>
              </a:rPr>
              <a:t>Mobilization</a:t>
            </a:r>
            <a:r>
              <a:rPr dirty="0" sz="1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0000"/>
                </a:solidFill>
                <a:latin typeface="PTMLWQ+TimesNewRomanPSMT"/>
                <a:cs typeface="PTMLWQ+TimesNewRomanPSMT"/>
              </a:rPr>
              <a:t>for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1654" y="4131686"/>
            <a:ext cx="3135159" cy="5004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1400" spc="-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Infrastructure</a:t>
            </a:r>
            <a:r>
              <a:rPr dirty="0" sz="1400" spc="-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Learning</a:t>
            </a:r>
            <a:r>
              <a:rPr dirty="0" sz="1400" spc="-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Resources</a:t>
            </a:r>
          </a:p>
          <a:p>
            <a:pPr marL="0" marR="0">
              <a:lnSpc>
                <a:spcPts val="1400"/>
              </a:lnSpc>
              <a:spcBef>
                <a:spcPts val="84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1400" spc="-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Student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Progression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471570" y="4131686"/>
            <a:ext cx="422746" cy="785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  <a:p>
            <a:pPr marL="0" marR="0">
              <a:lnSpc>
                <a:spcPts val="1400"/>
              </a:lnSpc>
              <a:spcBef>
                <a:spcPts val="84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  <a:p>
            <a:pPr marL="0" marR="0">
              <a:lnSpc>
                <a:spcPts val="1400"/>
              </a:lnSpc>
              <a:spcBef>
                <a:spcPts val="89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12528" y="4131686"/>
            <a:ext cx="422746" cy="785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  <a:p>
            <a:pPr marL="0" marR="0">
              <a:lnSpc>
                <a:spcPts val="1400"/>
              </a:lnSpc>
              <a:spcBef>
                <a:spcPts val="84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  <a:p>
            <a:pPr marL="0" marR="0">
              <a:lnSpc>
                <a:spcPts val="1400"/>
              </a:lnSpc>
              <a:spcBef>
                <a:spcPts val="89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719808" y="4150935"/>
            <a:ext cx="128350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3.2</a:t>
            </a:r>
            <a:r>
              <a:rPr dirty="0" sz="1400" spc="16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0000"/>
                </a:solidFill>
                <a:latin typeface="PTMLWQ+TimesNewRomanPSMT"/>
                <a:cs typeface="PTMLWQ+TimesNewRomanPSMT"/>
              </a:rPr>
              <a:t>Research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977484" y="4150935"/>
            <a:ext cx="330200" cy="494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20</a:t>
            </a:r>
          </a:p>
          <a:p>
            <a:pPr marL="0" marR="0">
              <a:lnSpc>
                <a:spcPts val="1550"/>
              </a:lnSpc>
              <a:spcBef>
                <a:spcPts val="44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891991" y="4150935"/>
            <a:ext cx="330200" cy="494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10</a:t>
            </a:r>
          </a:p>
          <a:p>
            <a:pPr marL="0" marR="0">
              <a:lnSpc>
                <a:spcPts val="1550"/>
              </a:lnSpc>
              <a:spcBef>
                <a:spcPts val="44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10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719808" y="4410271"/>
            <a:ext cx="37465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3.3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244615" y="4410271"/>
            <a:ext cx="173639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Innovation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Ecosystem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11654" y="4700791"/>
            <a:ext cx="341728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6.Governance,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Leadership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244615" y="4708573"/>
            <a:ext cx="202676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b050"/>
                </a:solidFill>
                <a:latin typeface="PTMLWQ+TimesNewRomanPSMT"/>
                <a:cs typeface="PTMLWQ+TimesNewRomanPSMT"/>
              </a:rPr>
              <a:t>Research</a:t>
            </a:r>
            <a:r>
              <a:rPr dirty="0" sz="140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b050"/>
                </a:solidFill>
                <a:latin typeface="PTMLWQ+TimesNewRomanPSMT"/>
                <a:cs typeface="PTMLWQ+TimesNewRomanPSMT"/>
              </a:rPr>
              <a:t>Publications</a:t>
            </a:r>
            <a:r>
              <a:rPr dirty="0" sz="140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b05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719808" y="4921932"/>
            <a:ext cx="118556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3.4</a:t>
            </a:r>
            <a:r>
              <a:rPr dirty="0" sz="1400" spc="16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b050"/>
                </a:solidFill>
                <a:latin typeface="PTMLWQ+TimesNewRomanPSMT"/>
                <a:cs typeface="PTMLWQ+TimesNewRomanPSMT"/>
              </a:rPr>
              <a:t>Awards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933034" y="4921932"/>
            <a:ext cx="419100" cy="494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100</a:t>
            </a:r>
          </a:p>
          <a:p>
            <a:pPr marL="44450" marR="0">
              <a:lnSpc>
                <a:spcPts val="1550"/>
              </a:lnSpc>
              <a:spcBef>
                <a:spcPts val="44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20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891991" y="4921932"/>
            <a:ext cx="330200" cy="494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30</a:t>
            </a:r>
          </a:p>
          <a:p>
            <a:pPr marL="0" marR="0">
              <a:lnSpc>
                <a:spcPts val="1550"/>
              </a:lnSpc>
              <a:spcBef>
                <a:spcPts val="44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11654" y="5033838"/>
            <a:ext cx="3143871" cy="611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7.</a:t>
            </a:r>
            <a:r>
              <a:rPr dirty="0" sz="1400" spc="-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Institutional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Values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Best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Practices</a:t>
            </a:r>
          </a:p>
          <a:p>
            <a:pPr marL="0" marR="0">
              <a:lnSpc>
                <a:spcPts val="1400"/>
              </a:lnSpc>
              <a:spcBef>
                <a:spcPts val="1716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Weightage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471570" y="5033838"/>
            <a:ext cx="42274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612528" y="5033838"/>
            <a:ext cx="42274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719808" y="5181268"/>
            <a:ext cx="374650" cy="753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3.5</a:t>
            </a:r>
          </a:p>
          <a:p>
            <a:pPr marL="0" marR="0">
              <a:lnSpc>
                <a:spcPts val="1550"/>
              </a:lnSpc>
              <a:spcBef>
                <a:spcPts val="44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3.6</a:t>
            </a:r>
          </a:p>
          <a:p>
            <a:pPr marL="0" marR="0">
              <a:lnSpc>
                <a:spcPts val="1550"/>
              </a:lnSpc>
              <a:spcBef>
                <a:spcPts val="44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3.7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244615" y="5181268"/>
            <a:ext cx="1041313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cc3399"/>
                </a:solidFill>
                <a:latin typeface="PTMLWQ+TimesNewRomanPSMT"/>
                <a:cs typeface="PTMLWQ+TimesNewRomanPSMT"/>
              </a:rPr>
              <a:t>Consultancy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426327" y="542960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1000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567284" y="542960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1000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244615" y="5440603"/>
            <a:ext cx="1597586" cy="494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Extension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Activities</a:t>
            </a:r>
          </a:p>
          <a:p>
            <a:pPr marL="0" marR="0">
              <a:lnSpc>
                <a:spcPts val="1550"/>
              </a:lnSpc>
              <a:spcBef>
                <a:spcPts val="441"/>
              </a:spcBef>
              <a:spcAft>
                <a:spcPts val="0"/>
              </a:spcAft>
            </a:pPr>
            <a:r>
              <a:rPr dirty="0" sz="1400">
                <a:solidFill>
                  <a:srgbClr val="0070c0"/>
                </a:solidFill>
                <a:latin typeface="PTMLWQ+TimesNewRomanPSMT"/>
                <a:cs typeface="PTMLWQ+TimesNewRomanPSMT"/>
              </a:rPr>
              <a:t>Collaboration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977484" y="5440603"/>
            <a:ext cx="3302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40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891991" y="5440603"/>
            <a:ext cx="3302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50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977484" y="5699938"/>
            <a:ext cx="3302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20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891991" y="5699938"/>
            <a:ext cx="3302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20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499088" y="5924702"/>
            <a:ext cx="127509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Total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Marks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894934" y="5924702"/>
            <a:ext cx="49530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3300"/>
                </a:solidFill>
                <a:latin typeface="PTMLWQ+TimesNewRomanPSMT"/>
                <a:cs typeface="PTMLWQ+TimesNewRomanPSMT"/>
              </a:rPr>
              <a:t>250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0809441" y="5924702"/>
            <a:ext cx="49530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150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78635" y="761073"/>
            <a:ext cx="324380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Department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EIE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5695" y="1771553"/>
            <a:ext cx="1359991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Achievements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6356" y="1840524"/>
            <a:ext cx="51303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S.No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69820" y="1840524"/>
            <a:ext cx="1490194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Name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84461" y="1840524"/>
            <a:ext cx="88304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Objective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41833" y="1840524"/>
            <a:ext cx="1114859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Total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Events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76476" y="1840524"/>
            <a:ext cx="1775893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Activities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(Summary)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87462" y="2598540"/>
            <a:ext cx="2276481" cy="1301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creativity,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responsibility,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community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through</a:t>
            </a:r>
            <a:r>
              <a:rPr dirty="0"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cultural</a:t>
            </a:r>
            <a:r>
              <a:rPr dirty="0"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literary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activities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07517" y="2598540"/>
            <a:ext cx="4191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soft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91022" y="2598540"/>
            <a:ext cx="572330" cy="4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skills,</a:t>
            </a:r>
          </a:p>
          <a:p>
            <a:pPr marL="4762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social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19247" y="2598540"/>
            <a:ext cx="73511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Cultural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503526" y="2598540"/>
            <a:ext cx="62155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Fiesta,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75093" y="2598540"/>
            <a:ext cx="83382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Sankranti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19247" y="2811900"/>
            <a:ext cx="2503262" cy="1088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Sambaralu,</a:t>
            </a:r>
            <a:r>
              <a:rPr dirty="0" sz="14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Ugadi</a:t>
            </a:r>
            <a:r>
              <a:rPr dirty="0"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Mahotsav</a:t>
            </a:r>
            <a:r>
              <a:rPr dirty="0" sz="1400" spc="5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</a:p>
          <a:p>
            <a:pPr marL="0" marR="0">
              <a:lnSpc>
                <a:spcPts val="155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Competitions:</a:t>
            </a:r>
            <a:r>
              <a:rPr dirty="0"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Queen</a:t>
            </a:r>
            <a:r>
              <a:rPr dirty="0"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Bee,</a:t>
            </a:r>
            <a:r>
              <a:rPr dirty="0" sz="14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Fun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Fiesta,</a:t>
            </a:r>
            <a:r>
              <a:rPr dirty="0" sz="1400" spc="9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Drawing</a:t>
            </a:r>
            <a:r>
              <a:rPr dirty="0" sz="1400" spc="9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  <a:r>
              <a:rPr dirty="0" sz="1400" spc="9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Teacher’s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Day,</a:t>
            </a:r>
            <a:r>
              <a:rPr dirty="0" sz="1400" spc="1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National</a:t>
            </a:r>
            <a:r>
              <a:rPr dirty="0" sz="1400" spc="14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Unity</a:t>
            </a:r>
            <a:r>
              <a:rPr dirty="0" sz="140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Day</a:t>
            </a:r>
          </a:p>
          <a:p>
            <a:pPr marL="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celebrations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54534" y="3025260"/>
            <a:ext cx="40911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732432" y="3012462"/>
            <a:ext cx="228525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52087" y="3131940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71720" y="3131940"/>
            <a:ext cx="1333196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Spandana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771028" y="3131940"/>
            <a:ext cx="241300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151284" y="3238620"/>
            <a:ext cx="101136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engagement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6266" y="761073"/>
            <a:ext cx="304886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Department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5990" y="1611093"/>
            <a:ext cx="1431577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Name</a:t>
            </a:r>
            <a:r>
              <a:rPr dirty="0" sz="1400" spc="139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 spc="139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29933" y="1611093"/>
            <a:ext cx="640742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07825" y="1611093"/>
            <a:ext cx="1275283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Achievements/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Recognitions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7068" y="1717773"/>
            <a:ext cx="49662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S.No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57783" y="1717773"/>
            <a:ext cx="92723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40290" y="1717773"/>
            <a:ext cx="168637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Activities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(Summary)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07825" y="2223456"/>
            <a:ext cx="2046105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3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dirty="0" sz="1200" spc="3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participation</a:t>
            </a:r>
            <a:r>
              <a:rPr dirty="0" sz="1200" spc="33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(94/107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 spc="6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Coders-April)</a:t>
            </a:r>
            <a:r>
              <a:rPr dirty="0" sz="1200" spc="68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67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Boosted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57783" y="2314896"/>
            <a:ext cx="2446382" cy="73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Enhance</a:t>
            </a:r>
            <a:r>
              <a:rPr dirty="0" sz="1200" spc="12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coding</a:t>
            </a:r>
            <a:r>
              <a:rPr dirty="0" sz="1200" spc="120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skills</a:t>
            </a:r>
            <a:r>
              <a:rPr dirty="0" sz="1200" spc="12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</a:p>
          <a:p>
            <a:pPr marL="1963832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logic,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prepare</a:t>
            </a:r>
            <a:r>
              <a:rPr dirty="0" sz="1200" spc="1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18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contests,</a:t>
            </a:r>
            <a:r>
              <a:rPr dirty="0" sz="1200" spc="19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peer</a:t>
            </a:r>
            <a:r>
              <a:rPr dirty="0" sz="1200" spc="2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learning,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interviews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57783" y="2497776"/>
            <a:ext cx="100496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competitions,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95163" y="2497776"/>
            <a:ext cx="69495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promote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40290" y="2497776"/>
            <a:ext cx="3237676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Insightful</a:t>
            </a:r>
            <a:r>
              <a:rPr dirty="0" sz="1200" spc="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Quiz</a:t>
            </a:r>
            <a:r>
              <a:rPr dirty="0" sz="1200" spc="12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11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Coders-April</a:t>
            </a:r>
            <a:r>
              <a:rPr dirty="0" sz="1200" spc="9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11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Algorift</a:t>
            </a:r>
            <a:r>
              <a:rPr dirty="0" sz="1200" spc="8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11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Webify</a:t>
            </a:r>
            <a:r>
              <a:rPr dirty="0" sz="1200" spc="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Regular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contests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coding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sessions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6196" y="2589216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95990" y="2589216"/>
            <a:ext cx="131327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CodeChef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ITVRSEC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04778" y="2589216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607825" y="2589216"/>
            <a:ext cx="891554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coding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competitive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awareness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424715" y="2589216"/>
            <a:ext cx="1233777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culture</a:t>
            </a:r>
            <a:r>
              <a:rPr dirty="0" sz="1200" spc="281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240479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programming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57783" y="3336341"/>
            <a:ext cx="2445450" cy="739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Teach</a:t>
            </a:r>
            <a:r>
              <a:rPr dirty="0" sz="1200" spc="58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fundamentals</a:t>
            </a:r>
            <a:r>
              <a:rPr dirty="0" sz="1200" spc="6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 spc="6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advanced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AI/ML,</a:t>
            </a:r>
            <a:r>
              <a:rPr dirty="0" sz="1200" spc="3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hands-on</a:t>
            </a:r>
            <a:r>
              <a:rPr dirty="0" sz="1200" spc="3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learning,</a:t>
            </a:r>
            <a:r>
              <a:rPr dirty="0" sz="1200" spc="37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readiness,</a:t>
            </a:r>
            <a:r>
              <a:rPr dirty="0" sz="1200" spc="3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teamwork,</a:t>
            </a:r>
            <a:r>
              <a:rPr dirty="0" sz="1200" spc="31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3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promotion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07825" y="3336341"/>
            <a:ext cx="2047755" cy="739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8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Promoted</a:t>
            </a:r>
            <a:r>
              <a:rPr dirty="0" sz="1200" spc="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  <a:r>
              <a:rPr dirty="0" sz="1200" spc="6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tools</a:t>
            </a:r>
            <a:r>
              <a:rPr dirty="0" sz="1200" spc="9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hands-on</a:t>
            </a:r>
            <a:r>
              <a:rPr dirty="0" sz="1200" spc="9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AI</a:t>
            </a:r>
            <a:r>
              <a:rPr dirty="0" sz="1200" spc="9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Improved</a:t>
            </a:r>
            <a:r>
              <a:rPr dirty="0" sz="1200" spc="8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student</a:t>
            </a:r>
            <a:r>
              <a:rPr dirty="0" sz="1200" spc="85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problem-solving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40290" y="3427781"/>
            <a:ext cx="3239592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Quiz</a:t>
            </a:r>
            <a:r>
              <a:rPr dirty="0" sz="1200" spc="15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Challenge</a:t>
            </a:r>
            <a:r>
              <a:rPr dirty="0" sz="1200" spc="1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1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Beyond</a:t>
            </a:r>
            <a:r>
              <a:rPr dirty="0" sz="1200" spc="1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1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Search</a:t>
            </a:r>
            <a:r>
              <a:rPr dirty="0" sz="1200" spc="1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Bar</a:t>
            </a:r>
            <a:r>
              <a:rPr dirty="0" sz="1200" spc="1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(Google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Cloud</a:t>
            </a:r>
            <a:r>
              <a:rPr dirty="0" sz="1200" spc="3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200" spc="3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Terraform)</a:t>
            </a:r>
            <a:r>
              <a:rPr dirty="0" sz="1200" spc="1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3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Breast</a:t>
            </a:r>
            <a:r>
              <a:rPr dirty="0" sz="1200" spc="3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Cancer</a:t>
            </a:r>
            <a:r>
              <a:rPr dirty="0" sz="1200" spc="3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Prediction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AI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Interactive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workshops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453362" y="3519221"/>
            <a:ext cx="19905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86196" y="3610661"/>
            <a:ext cx="229641" cy="1116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200"/>
              </a:lnSpc>
              <a:spcBef>
                <a:spcPts val="60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95990" y="3610661"/>
            <a:ext cx="798518" cy="1116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AIML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</a:p>
          <a:p>
            <a:pPr marL="0" marR="0">
              <a:lnSpc>
                <a:spcPts val="1200"/>
              </a:lnSpc>
              <a:spcBef>
                <a:spcPts val="609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Think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704778" y="3610661"/>
            <a:ext cx="229641" cy="1116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200"/>
              </a:lnSpc>
              <a:spcBef>
                <a:spcPts val="609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607825" y="4262266"/>
            <a:ext cx="204527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4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Sparked</a:t>
            </a:r>
            <a:r>
              <a:rPr dirty="0" sz="1200" spc="3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startup</a:t>
            </a:r>
            <a:r>
              <a:rPr dirty="0" sz="1200" spc="3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ideas</a:t>
            </a:r>
            <a:r>
              <a:rPr dirty="0" sz="1200" spc="42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57783" y="4353707"/>
            <a:ext cx="80545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Encourage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452398" y="4353707"/>
            <a:ext cx="85419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innovation,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607825" y="4445146"/>
            <a:ext cx="1405949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mentorship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student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incubation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540627" y="4445146"/>
            <a:ext cx="19905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343641" y="4445146"/>
            <a:ext cx="1311900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537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Showcased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innovations</a:t>
            </a:r>
            <a:r>
              <a:rPr dirty="0" sz="1200" spc="17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857783" y="4536587"/>
            <a:ext cx="2448596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entrepreneurship,</a:t>
            </a:r>
            <a:r>
              <a:rPr dirty="0" sz="1200" spc="11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interdisciplinary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collaboration,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funding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374732" y="4536586"/>
            <a:ext cx="217206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Ideathon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INNOVEX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InnoVision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340290" y="5126019"/>
            <a:ext cx="5320553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67535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Promoted</a:t>
            </a:r>
            <a:r>
              <a:rPr dirty="0" sz="12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inclusivity,</a:t>
            </a:r>
            <a:r>
              <a:rPr dirty="0" sz="1200" spc="-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student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Cypher,</a:t>
            </a:r>
            <a:r>
              <a:rPr dirty="0" sz="1200" spc="11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Aurora,</a:t>
            </a:r>
            <a:r>
              <a:rPr dirty="0" sz="1200" spc="18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Nexoria</a:t>
            </a:r>
            <a:r>
              <a:rPr dirty="0" sz="1200" spc="19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(external</a:t>
            </a:r>
            <a:r>
              <a:rPr dirty="0" sz="1200" spc="20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fests)</a:t>
            </a:r>
            <a:r>
              <a:rPr dirty="0" sz="1200" spc="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2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Music</a:t>
            </a:r>
            <a:r>
              <a:rPr dirty="0" sz="1200" spc="11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unity,</a:t>
            </a:r>
            <a:r>
              <a:rPr dirty="0" sz="1200" spc="1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2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inter-departmental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Maestro,</a:t>
            </a:r>
            <a:r>
              <a:rPr dirty="0" sz="1200" spc="2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Elocution,</a:t>
            </a:r>
            <a:r>
              <a:rPr dirty="0" sz="1200" spc="2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Call</a:t>
            </a:r>
            <a:r>
              <a:rPr dirty="0" sz="1200" spc="2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200" spc="2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Justice</a:t>
            </a:r>
            <a:r>
              <a:rPr dirty="0" sz="1200" spc="2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2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Earth</a:t>
            </a:r>
            <a:r>
              <a:rPr dirty="0" sz="1200" spc="22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Day,</a:t>
            </a:r>
            <a:r>
              <a:rPr dirty="0" sz="1200" spc="10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cultural</a:t>
            </a:r>
            <a:r>
              <a:rPr dirty="0" sz="1200" spc="22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engagement</a:t>
            </a:r>
            <a:r>
              <a:rPr dirty="0" sz="1200" spc="21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 spc="2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Raised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857783" y="5308899"/>
            <a:ext cx="2442974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Cultural</a:t>
            </a:r>
            <a:r>
              <a:rPr dirty="0" sz="12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growth,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appreciation</a:t>
            </a:r>
            <a:r>
              <a:rPr dirty="0" sz="1200" spc="-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arts,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speech</a:t>
            </a:r>
            <a:r>
              <a:rPr dirty="0" sz="1200" spc="1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fluency,</a:t>
            </a:r>
            <a:r>
              <a:rPr dirty="0" sz="1200" spc="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creativity,</a:t>
            </a:r>
            <a:r>
              <a:rPr dirty="0" sz="1200" spc="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unity,</a:t>
            </a:r>
            <a:r>
              <a:rPr dirty="0" sz="1200" spc="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educational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enrichment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86196" y="5491779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95990" y="5491779"/>
            <a:ext cx="86558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Samskruthi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704778" y="5491779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340290" y="5674659"/>
            <a:ext cx="144017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EXCITE,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Festive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Spirit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607825" y="5674659"/>
            <a:ext cx="2046729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awareness</a:t>
            </a:r>
            <a:r>
              <a:rPr dirty="0" sz="1200" spc="75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7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department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reputation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1466" y="761073"/>
            <a:ext cx="365754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Department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dirty="0" sz="3200" spc="-79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dirty="0" sz="3200" spc="-79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4078" y="1354543"/>
            <a:ext cx="570979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97264" y="1354543"/>
            <a:ext cx="1148286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Achievements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/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Recognitions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6174" y="1445983"/>
            <a:ext cx="44745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S.No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1595" y="1445983"/>
            <a:ext cx="125419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Name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29641" y="1445983"/>
            <a:ext cx="81654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99622" y="1445983"/>
            <a:ext cx="146723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Activities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(Summary)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29641" y="1811743"/>
            <a:ext cx="3576763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Promote</a:t>
            </a:r>
            <a:r>
              <a:rPr dirty="0" sz="1200" spc="8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peace,</a:t>
            </a:r>
            <a:r>
              <a:rPr dirty="0" sz="1200" spc="8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cultural</a:t>
            </a:r>
            <a:r>
              <a:rPr dirty="0" sz="1200" spc="8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values,</a:t>
            </a:r>
            <a:r>
              <a:rPr dirty="0" sz="1200" spc="8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service-oriented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mindset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among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youth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53551" y="190318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81595" y="1903183"/>
            <a:ext cx="162420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Jeeyar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Youth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(JYC)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00010" y="1886189"/>
            <a:ext cx="20315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99622" y="1903183"/>
            <a:ext cx="137287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recorded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97264" y="1903183"/>
            <a:ext cx="29036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—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29641" y="2268943"/>
            <a:ext cx="3576511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Promote</a:t>
            </a:r>
            <a:r>
              <a:rPr dirty="0" sz="1200" spc="8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awareness</a:t>
            </a:r>
            <a:r>
              <a:rPr dirty="0" sz="1200" spc="8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 spc="86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women's</a:t>
            </a:r>
            <a:r>
              <a:rPr dirty="0" sz="1200" spc="86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rights,</a:t>
            </a:r>
            <a:r>
              <a:rPr dirty="0" sz="1200" spc="8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gender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equality,</a:t>
            </a:r>
            <a:r>
              <a:rPr dirty="0" sz="1200" spc="59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68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empowerment</a:t>
            </a:r>
            <a:r>
              <a:rPr dirty="0" sz="1200" spc="6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200" spc="6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1200" spc="66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discussions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81595" y="2360383"/>
            <a:ext cx="1409185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Women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Empowerment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897264" y="2360383"/>
            <a:ext cx="1774498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Awareness</a:t>
            </a:r>
            <a:r>
              <a:rPr dirty="0" sz="1200" spc="32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building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among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first-year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53551" y="245182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86516" y="245182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99622" y="2451823"/>
            <a:ext cx="185580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Curtain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Raiser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(11-04-2025)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129641" y="2909023"/>
            <a:ext cx="3579095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Encourage</a:t>
            </a:r>
            <a:r>
              <a:rPr dirty="0" sz="1200" spc="79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musical</a:t>
            </a:r>
            <a:r>
              <a:rPr dirty="0" sz="1200" spc="8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talents,</a:t>
            </a:r>
            <a:r>
              <a:rPr dirty="0" sz="1200" spc="82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cultural</a:t>
            </a:r>
            <a:r>
              <a:rPr dirty="0" sz="1200" spc="8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appreciation,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festival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celebration,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creative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engagement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499622" y="2909023"/>
            <a:ext cx="4174303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SPIC</a:t>
            </a:r>
            <a:r>
              <a:rPr dirty="0" sz="1200" spc="4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MACAY</a:t>
            </a:r>
            <a:r>
              <a:rPr dirty="0" sz="1200" spc="38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SRP</a:t>
            </a:r>
            <a:r>
              <a:rPr dirty="0" sz="1200" spc="4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Classical</a:t>
            </a:r>
            <a:r>
              <a:rPr dirty="0" sz="1200" spc="47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dirty="0" sz="1200" spc="11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Promoted</a:t>
            </a:r>
            <a:r>
              <a:rPr dirty="0" sz="1200" spc="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cultural</a:t>
            </a:r>
            <a:r>
              <a:rPr dirty="0" sz="1200" spc="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literacy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(29-03-2025)</a:t>
            </a:r>
            <a:r>
              <a:rPr dirty="0" sz="1200" spc="122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classical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music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53551" y="3000463"/>
            <a:ext cx="229641" cy="156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200"/>
              </a:lnSpc>
              <a:spcBef>
                <a:spcPts val="24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200"/>
              </a:lnSpc>
              <a:spcBef>
                <a:spcPts val="24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200"/>
              </a:lnSpc>
              <a:spcBef>
                <a:spcPts val="24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81595" y="3000463"/>
            <a:ext cx="1180432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Samskruthi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</a:p>
          <a:p>
            <a:pPr marL="0" marR="0">
              <a:lnSpc>
                <a:spcPts val="1200"/>
              </a:lnSpc>
              <a:spcBef>
                <a:spcPts val="240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Literary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986516" y="3000463"/>
            <a:ext cx="229641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15875" marR="0">
              <a:lnSpc>
                <a:spcPts val="1200"/>
              </a:lnSpc>
              <a:spcBef>
                <a:spcPts val="24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29641" y="3366223"/>
            <a:ext cx="3579558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Inspire</a:t>
            </a:r>
            <a:r>
              <a:rPr dirty="0" sz="1200" spc="2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reading,</a:t>
            </a:r>
            <a:r>
              <a:rPr dirty="0" sz="1200" spc="2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writing,</a:t>
            </a:r>
            <a:r>
              <a:rPr dirty="0" sz="1200" spc="26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critical</a:t>
            </a:r>
            <a:r>
              <a:rPr dirty="0" sz="1200" spc="25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thinking,</a:t>
            </a:r>
            <a:r>
              <a:rPr dirty="0" sz="1200" spc="25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2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literary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discussion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among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499622" y="3457663"/>
            <a:ext cx="137287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recorded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897264" y="3457663"/>
            <a:ext cx="29036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—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129641" y="3823423"/>
            <a:ext cx="357377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Promote</a:t>
            </a:r>
            <a:r>
              <a:rPr dirty="0" sz="1200" spc="69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fitness,</a:t>
            </a:r>
            <a:r>
              <a:rPr dirty="0" sz="1200" spc="7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  <a:r>
              <a:rPr dirty="0" sz="1200" spc="70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spirit,</a:t>
            </a:r>
            <a:r>
              <a:rPr dirty="0" sz="1200" spc="70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6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sportsmanship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various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athletic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competitions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recreation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81595" y="3914863"/>
            <a:ext cx="87121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Sports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002391" y="3914863"/>
            <a:ext cx="19905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499622" y="3914863"/>
            <a:ext cx="1372878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recorded</a:t>
            </a:r>
          </a:p>
          <a:p>
            <a:pPr marL="0" marR="0">
              <a:lnSpc>
                <a:spcPts val="1200"/>
              </a:lnSpc>
              <a:spcBef>
                <a:spcPts val="24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recorded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897264" y="3914863"/>
            <a:ext cx="29036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—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129641" y="4280623"/>
            <a:ext cx="3571796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Cultivate</a:t>
            </a:r>
            <a:r>
              <a:rPr dirty="0" sz="1200" spc="5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empathy,</a:t>
            </a:r>
            <a:r>
              <a:rPr dirty="0" sz="1200" spc="4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community</a:t>
            </a:r>
            <a:r>
              <a:rPr dirty="0" sz="1200" spc="5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service,</a:t>
            </a:r>
            <a:r>
              <a:rPr dirty="0" sz="1200" spc="6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5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social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responsibility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youth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81595" y="4372063"/>
            <a:ext cx="118032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Youth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Red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Cross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002391" y="4372063"/>
            <a:ext cx="19905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897264" y="4372063"/>
            <a:ext cx="29036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—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897264" y="4737823"/>
            <a:ext cx="1780937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Community</a:t>
            </a:r>
            <a:r>
              <a:rPr dirty="0" sz="1200" spc="7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engagement</a:t>
            </a:r>
          </a:p>
          <a:p>
            <a:pPr marL="719548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environmental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129641" y="4829263"/>
            <a:ext cx="3577588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Promote</a:t>
            </a:r>
            <a:r>
              <a:rPr dirty="0" sz="1200" spc="4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environmental</a:t>
            </a:r>
            <a:r>
              <a:rPr dirty="0" sz="1200" spc="4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awareness</a:t>
            </a:r>
            <a:r>
              <a:rPr dirty="0" sz="1200" spc="4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50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sustainable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practices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among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staff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499622" y="4829263"/>
            <a:ext cx="2369565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Earth</a:t>
            </a:r>
            <a:r>
              <a:rPr dirty="0" sz="1200" spc="20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200" spc="20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Rally</a:t>
            </a:r>
            <a:r>
              <a:rPr dirty="0" sz="1200" spc="22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(22-04-2025)</a:t>
            </a:r>
            <a:r>
              <a:rPr dirty="0" sz="1200" spc="2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College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Tadigadapa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53551" y="492070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481595" y="4920703"/>
            <a:ext cx="76971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Echo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986516" y="4920703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897264" y="4920703"/>
            <a:ext cx="725537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advocacy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129641" y="5377903"/>
            <a:ext cx="3575261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Encourage</a:t>
            </a:r>
            <a:r>
              <a:rPr dirty="0" sz="1200" spc="-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cycling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2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sustainable,</a:t>
            </a:r>
            <a:r>
              <a:rPr dirty="0" sz="1200" spc="-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healthy</a:t>
            </a:r>
            <a:r>
              <a:rPr dirty="0" sz="12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lifestyle</a:t>
            </a:r>
            <a:r>
              <a:rPr dirty="0" sz="12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build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community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cyclists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53551" y="5469343"/>
            <a:ext cx="229641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  <a:p>
            <a:pPr marL="0" marR="0">
              <a:lnSpc>
                <a:spcPts val="1200"/>
              </a:lnSpc>
              <a:spcBef>
                <a:spcPts val="24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481595" y="5469343"/>
            <a:ext cx="88081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Pedals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002391" y="5469343"/>
            <a:ext cx="199057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00"/>
              </a:lnSpc>
              <a:spcBef>
                <a:spcPts val="24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499622" y="5469343"/>
            <a:ext cx="1372878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recorded</a:t>
            </a:r>
          </a:p>
          <a:p>
            <a:pPr marL="0" marR="0">
              <a:lnSpc>
                <a:spcPts val="1200"/>
              </a:lnSpc>
              <a:spcBef>
                <a:spcPts val="24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recorded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897264" y="5469343"/>
            <a:ext cx="290363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—</a:t>
            </a:r>
          </a:p>
          <a:p>
            <a:pPr marL="0" marR="0">
              <a:lnSpc>
                <a:spcPts val="1200"/>
              </a:lnSpc>
              <a:spcBef>
                <a:spcPts val="240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—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129641" y="5835103"/>
            <a:ext cx="3576724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Cultivate</a:t>
            </a:r>
            <a:r>
              <a:rPr dirty="0" sz="1200" spc="-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reading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habits,</a:t>
            </a:r>
            <a:r>
              <a:rPr dirty="0" sz="1200" spc="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analytical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thinking,</a:t>
            </a:r>
            <a:r>
              <a:rPr dirty="0" sz="12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2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shared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learning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literature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481595" y="5926543"/>
            <a:ext cx="97880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Readers</a:t>
            </a:r>
            <a:r>
              <a:rPr dirty="0" sz="1200" spc="-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Club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78521" y="761073"/>
            <a:ext cx="664979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Department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School</a:t>
            </a:r>
            <a:r>
              <a:rPr dirty="0" sz="3200" spc="-76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3200" spc="-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1645" y="1453065"/>
            <a:ext cx="592708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Total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Events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0096" y="1544505"/>
            <a:ext cx="179958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S.No</a:t>
            </a:r>
            <a:r>
              <a:rPr dirty="0" sz="1200" spc="1206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Name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02938" y="1544505"/>
            <a:ext cx="778668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Objective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52389" y="1544505"/>
            <a:ext cx="1582065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Activities</a:t>
            </a:r>
            <a:r>
              <a:rPr dirty="0" sz="1200" spc="3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(Summary)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19814" y="1544505"/>
            <a:ext cx="744959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Remarks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02938" y="2028500"/>
            <a:ext cx="2870629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1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enhance</a:t>
            </a:r>
            <a:r>
              <a:rPr dirty="0"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marketing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knowledge</a:t>
            </a:r>
            <a:r>
              <a:rPr dirty="0" sz="11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1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analytical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through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engaging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competitive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events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52389" y="2028500"/>
            <a:ext cx="4911888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Market</a:t>
            </a:r>
            <a:r>
              <a:rPr dirty="0" sz="1100" spc="573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Makers</a:t>
            </a:r>
            <a:r>
              <a:rPr dirty="0" sz="1100" spc="573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Event</a:t>
            </a:r>
            <a:r>
              <a:rPr dirty="0" sz="1100" spc="578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–</a:t>
            </a:r>
            <a:r>
              <a:rPr dirty="0" sz="1100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Marketing</a:t>
            </a:r>
            <a:r>
              <a:rPr dirty="0" sz="110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quiz</a:t>
            </a:r>
            <a:r>
              <a:rPr dirty="0" sz="1100" spc="1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Promoted</a:t>
            </a:r>
            <a:r>
              <a:rPr dirty="0" sz="11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marketing</a:t>
            </a:r>
            <a:r>
              <a:rPr dirty="0" sz="11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acumen</a:t>
            </a:r>
            <a:r>
              <a:rPr dirty="0" sz="11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3981" y="2112320"/>
            <a:ext cx="222250" cy="886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1</a:t>
            </a:r>
          </a:p>
          <a:p>
            <a:pPr marL="0" marR="0">
              <a:lnSpc>
                <a:spcPts val="1218"/>
              </a:lnSpc>
              <a:spcBef>
                <a:spcPts val="429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80596" y="2105646"/>
            <a:ext cx="1382189" cy="1587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VR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Marketing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  <a:p>
            <a:pPr marL="0" marR="0">
              <a:lnSpc>
                <a:spcPts val="1218"/>
              </a:lnSpc>
              <a:spcBef>
                <a:spcPts val="4187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VR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Initiators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  <a:p>
            <a:pPr marL="0" marR="0">
              <a:lnSpc>
                <a:spcPts val="1218"/>
              </a:lnSpc>
              <a:spcBef>
                <a:spcPts val="4295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VR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Finance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50652" y="2112320"/>
            <a:ext cx="222250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52389" y="2196140"/>
            <a:ext cx="819726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competition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19814" y="2196140"/>
            <a:ext cx="1202547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strategy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awareness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02938" y="2638539"/>
            <a:ext cx="2871114" cy="528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100" spc="7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promote</a:t>
            </a:r>
            <a:r>
              <a:rPr dirty="0" sz="1100" spc="7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holistic</a:t>
            </a:r>
            <a:r>
              <a:rPr dirty="0" sz="1100" spc="7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development</a:t>
            </a:r>
            <a:r>
              <a:rPr dirty="0" sz="1100" spc="7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through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cultural,</a:t>
            </a:r>
            <a:r>
              <a:rPr dirty="0" sz="1100" spc="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communicative,</a:t>
            </a:r>
            <a:r>
              <a:rPr dirty="0" sz="1100" spc="8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100" spc="8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collaborative</a:t>
            </a:r>
          </a:p>
          <a:p>
            <a:pPr marL="0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platforms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52389" y="2638539"/>
            <a:ext cx="1986543" cy="528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Workshop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Presentation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MOSAIC:</a:t>
            </a:r>
            <a:r>
              <a:rPr dirty="0" sz="1100" spc="1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Cultural</a:t>
            </a:r>
            <a:r>
              <a:rPr dirty="0" sz="1100" spc="1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Fest</a:t>
            </a:r>
          </a:p>
          <a:p>
            <a:pPr marL="0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Celebrations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617808" y="2638539"/>
            <a:ext cx="2849886" cy="528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2005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Encouraged</a:t>
            </a:r>
            <a:r>
              <a:rPr dirty="0" sz="11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</a:t>
            </a:r>
            <a:r>
              <a:rPr dirty="0" sz="11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participation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Pre-Pongal</a:t>
            </a:r>
            <a:r>
              <a:rPr dirty="0" sz="1100" spc="1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11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soft</a:t>
            </a:r>
            <a:r>
              <a:rPr dirty="0" sz="11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skills,</a:t>
            </a:r>
            <a:r>
              <a:rPr dirty="0" sz="11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cultural</a:t>
            </a:r>
            <a:r>
              <a:rPr dirty="0" sz="11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expression,</a:t>
            </a:r>
          </a:p>
          <a:p>
            <a:pPr marL="802005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team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events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50652" y="2806179"/>
            <a:ext cx="222250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384426" y="2806179"/>
            <a:ext cx="198921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-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419814" y="3332398"/>
            <a:ext cx="2044417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Improved</a:t>
            </a:r>
            <a:r>
              <a:rPr dirty="0" sz="1100" spc="7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financial</a:t>
            </a:r>
            <a:r>
              <a:rPr dirty="0" sz="110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knowledge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02938" y="3416218"/>
            <a:ext cx="2870776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1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foster</a:t>
            </a:r>
            <a:r>
              <a:rPr dirty="0" sz="11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financial</a:t>
            </a:r>
            <a:r>
              <a:rPr dirty="0" sz="11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literacy</a:t>
            </a:r>
            <a:r>
              <a:rPr dirty="0" sz="11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1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budgeting</a:t>
            </a:r>
            <a:r>
              <a:rPr dirty="0" sz="11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among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52389" y="3416218"/>
            <a:ext cx="2838660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Vision</a:t>
            </a:r>
            <a:r>
              <a:rPr dirty="0" sz="1100" spc="496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2025:</a:t>
            </a:r>
            <a:r>
              <a:rPr dirty="0" sz="1100" spc="498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Budget</a:t>
            </a:r>
            <a:r>
              <a:rPr dirty="0" sz="1100" spc="505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Insights</a:t>
            </a:r>
            <a:r>
              <a:rPr dirty="0" sz="1100" spc="486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–</a:t>
            </a:r>
            <a:r>
              <a:rPr dirty="0" sz="11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Financial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budget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analysis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presentation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03981" y="3500038"/>
            <a:ext cx="222250" cy="800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3</a:t>
            </a:r>
          </a:p>
          <a:p>
            <a:pPr marL="0" marR="0">
              <a:lnSpc>
                <a:spcPts val="1218"/>
              </a:lnSpc>
              <a:spcBef>
                <a:spcPts val="3568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50652" y="3500038"/>
            <a:ext cx="222250" cy="800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1</a:t>
            </a:r>
          </a:p>
          <a:p>
            <a:pPr marL="0" marR="0">
              <a:lnSpc>
                <a:spcPts val="1218"/>
              </a:lnSpc>
              <a:spcBef>
                <a:spcPts val="3568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19814" y="3500038"/>
            <a:ext cx="354105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026927" y="3500038"/>
            <a:ext cx="656561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real-time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932491" y="3500038"/>
            <a:ext cx="532618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budget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419814" y="3667678"/>
            <a:ext cx="904924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interpretation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902938" y="3940289"/>
            <a:ext cx="2869602" cy="528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1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empower</a:t>
            </a:r>
            <a:r>
              <a:rPr dirty="0" sz="11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students</a:t>
            </a:r>
            <a:r>
              <a:rPr dirty="0" sz="11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11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human</a:t>
            </a:r>
            <a:r>
              <a:rPr dirty="0" sz="11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resource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management</a:t>
            </a:r>
            <a:r>
              <a:rPr dirty="0" sz="11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insights,</a:t>
            </a:r>
            <a:r>
              <a:rPr dirty="0" sz="11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focusing</a:t>
            </a:r>
            <a:r>
              <a:rPr dirty="0" sz="11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11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equality</a:t>
            </a:r>
            <a:r>
              <a:rPr dirty="0" sz="11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workplace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inclusion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552389" y="4024109"/>
            <a:ext cx="4911888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Panel</a:t>
            </a:r>
            <a:r>
              <a:rPr dirty="0" sz="1100" spc="329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Discussion</a:t>
            </a:r>
            <a:r>
              <a:rPr dirty="0" sz="1100" spc="32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–</a:t>
            </a:r>
            <a:r>
              <a:rPr dirty="0" sz="11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Empowering</a:t>
            </a:r>
            <a:r>
              <a:rPr dirty="0" sz="11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Women</a:t>
            </a:r>
            <a:r>
              <a:rPr dirty="0" sz="11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  <a:r>
              <a:rPr dirty="0" sz="1100" spc="1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Advocated</a:t>
            </a:r>
            <a:r>
              <a:rPr dirty="0" sz="11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gender</a:t>
            </a:r>
            <a:r>
              <a:rPr dirty="0" sz="11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equality</a:t>
            </a:r>
            <a:r>
              <a:rPr dirty="0" sz="110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80596" y="4107929"/>
            <a:ext cx="893390" cy="719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VRHR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Club</a:t>
            </a:r>
          </a:p>
          <a:p>
            <a:pPr marL="0" marR="0">
              <a:lnSpc>
                <a:spcPts val="1218"/>
              </a:lnSpc>
              <a:spcBef>
                <a:spcPts val="2975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Institution’s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552389" y="4191749"/>
            <a:ext cx="1101942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Corporate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Sector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419814" y="4191749"/>
            <a:ext cx="1326415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career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empowerment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552389" y="4634148"/>
            <a:ext cx="2094307" cy="528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Vision</a:t>
            </a:r>
            <a:r>
              <a:rPr dirty="0" sz="1100" spc="1094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Pitch</a:t>
            </a:r>
            <a:r>
              <a:rPr dirty="0" sz="1100" spc="1097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2K25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competition</a:t>
            </a:r>
            <a:r>
              <a:rPr dirty="0" sz="1100" spc="11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Founders</a:t>
            </a:r>
            <a:r>
              <a:rPr dirty="0" sz="1100" spc="1157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Forge</a:t>
            </a:r>
          </a:p>
          <a:p>
            <a:pPr marL="0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discussion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with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entrepreneurs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082788" y="4634148"/>
            <a:ext cx="222250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–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327280" y="4634148"/>
            <a:ext cx="1062625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Business</a:t>
            </a:r>
            <a:r>
              <a:rPr dirty="0" sz="1100" spc="10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plan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902938" y="4717968"/>
            <a:ext cx="2868201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1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promote</a:t>
            </a:r>
            <a:r>
              <a:rPr dirty="0" sz="11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innovation,</a:t>
            </a:r>
            <a:r>
              <a:rPr dirty="0" sz="11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entrepreneurship,</a:t>
            </a:r>
            <a:r>
              <a:rPr dirty="0" sz="11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incubation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readiness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among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budding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managers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419814" y="4717968"/>
            <a:ext cx="2044464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Cultivated</a:t>
            </a:r>
            <a:r>
              <a:rPr dirty="0" sz="1100" spc="6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business</a:t>
            </a:r>
            <a:r>
              <a:rPr dirty="0" sz="1100" spc="6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ideas</a:t>
            </a:r>
            <a:r>
              <a:rPr dirty="0" sz="11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startup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thinking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03981" y="4801788"/>
            <a:ext cx="222250" cy="10592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5</a:t>
            </a:r>
          </a:p>
          <a:p>
            <a:pPr marL="0" marR="0">
              <a:lnSpc>
                <a:spcPts val="1218"/>
              </a:lnSpc>
              <a:spcBef>
                <a:spcPts val="5604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6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380596" y="4801788"/>
            <a:ext cx="804583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Innovation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(IIC)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254920" y="4801788"/>
            <a:ext cx="618157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Council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050652" y="4801788"/>
            <a:ext cx="222250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676129" y="4801788"/>
            <a:ext cx="222250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–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927371" y="4801788"/>
            <a:ext cx="462768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Panel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552389" y="5416802"/>
            <a:ext cx="2838205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Guest</a:t>
            </a:r>
            <a:r>
              <a:rPr dirty="0" sz="110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lectures,</a:t>
            </a:r>
            <a:r>
              <a:rPr dirty="0" sz="1100" spc="7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expert</a:t>
            </a:r>
            <a:r>
              <a:rPr dirty="0" sz="1100" spc="7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talks,</a:t>
            </a:r>
            <a:r>
              <a:rPr dirty="0" sz="1100" spc="7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round</a:t>
            </a:r>
            <a:r>
              <a:rPr dirty="0" sz="1100" spc="7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table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380596" y="5500622"/>
            <a:ext cx="4393680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General</a:t>
            </a:r>
            <a:r>
              <a:rPr dirty="0" sz="1100" spc="114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/</a:t>
            </a:r>
            <a:r>
              <a:rPr dirty="0" sz="1100" spc="117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Department</a:t>
            </a:r>
            <a:r>
              <a:rPr dirty="0" sz="1100" spc="1161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100" spc="1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enhance</a:t>
            </a:r>
            <a:r>
              <a:rPr dirty="0" sz="1100" spc="1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managerial,</a:t>
            </a:r>
            <a:r>
              <a:rPr dirty="0" sz="1100" spc="1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entrepreneurial,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552389" y="5584442"/>
            <a:ext cx="4913745" cy="528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conference,</a:t>
            </a:r>
            <a:r>
              <a:rPr dirty="0" sz="1100" spc="1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awareness</a:t>
            </a:r>
            <a:r>
              <a:rPr dirty="0" sz="1100" spc="1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programs,</a:t>
            </a:r>
            <a:r>
              <a:rPr dirty="0" sz="1100" spc="1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social</a:t>
            </a:r>
            <a:r>
              <a:rPr dirty="0" sz="1100" spc="1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Supported</a:t>
            </a:r>
            <a:r>
              <a:rPr dirty="0" sz="11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all-round</a:t>
            </a:r>
            <a:r>
              <a:rPr dirty="0" sz="11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development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activities</a:t>
            </a:r>
            <a:r>
              <a:rPr dirty="0" sz="1100" spc="10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(e.g.</a:t>
            </a:r>
            <a:r>
              <a:rPr dirty="0" sz="1100" spc="10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No</a:t>
            </a:r>
            <a:r>
              <a:rPr dirty="0" sz="1100" spc="10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Vehicle</a:t>
            </a:r>
            <a:r>
              <a:rPr dirty="0" sz="1100" spc="10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Day,</a:t>
            </a:r>
            <a:r>
              <a:rPr dirty="0" sz="1100" spc="10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IPR</a:t>
            </a:r>
            <a:r>
              <a:rPr dirty="0" sz="1100" spc="1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industry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readiness</a:t>
            </a:r>
          </a:p>
          <a:p>
            <a:pPr marL="0" marR="0">
              <a:lnSpc>
                <a:spcPts val="1218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Awareness,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Budget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Analysis,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Investiture,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etc.)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380596" y="5668262"/>
            <a:ext cx="641145" cy="360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-led</a:t>
            </a:r>
          </a:p>
          <a:p>
            <a:pPr marL="0" marR="0">
              <a:lnSpc>
                <a:spcPts val="1218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specific)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123158" y="5668262"/>
            <a:ext cx="3648578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(Non-club</a:t>
            </a:r>
            <a:r>
              <a:rPr dirty="0" sz="1100" spc="1161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analytical,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1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social</a:t>
            </a:r>
            <a:r>
              <a:rPr dirty="0" sz="11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responsibility</a:t>
            </a:r>
            <a:r>
              <a:rPr dirty="0" sz="11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skills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among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015727" y="5668262"/>
            <a:ext cx="292100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17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902938" y="5835902"/>
            <a:ext cx="1357753" cy="192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management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PTMLWQ+TimesNewRomanPSMT"/>
                <a:cs typeface="PTMLWQ+TimesNewRomanPSMT"/>
              </a:rPr>
              <a:t>students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3635" y="1885207"/>
            <a:ext cx="6717794" cy="10787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Any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other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item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with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permission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</a:p>
          <a:p>
            <a:pPr marL="2574925" marR="0">
              <a:lnSpc>
                <a:spcPts val="3543"/>
              </a:lnSpc>
              <a:spcBef>
                <a:spcPts val="1156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Chairperson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1995" y="911355"/>
            <a:ext cx="10211942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Action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taken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report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proposals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spc="17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</a:t>
            </a:r>
            <a:r>
              <a:rPr dirty="0" sz="3150" baseline="30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nd</a:t>
            </a:r>
            <a:r>
              <a:rPr dirty="0" sz="3150" baseline="30000" spc="275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IQAC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meeting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004" y="1611673"/>
            <a:ext cx="10803866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1.</a:t>
            </a:r>
            <a:r>
              <a:rPr dirty="0" sz="2400" spc="415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NAAC</a:t>
            </a:r>
            <a:r>
              <a:rPr dirty="0" sz="2400" spc="434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accreditation</a:t>
            </a:r>
            <a:r>
              <a:rPr dirty="0" sz="2400" spc="373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criteria</a:t>
            </a:r>
            <a:r>
              <a:rPr dirty="0" sz="2400" spc="409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for</a:t>
            </a:r>
            <a:r>
              <a:rPr dirty="0" sz="2400" spc="37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transitioning</a:t>
            </a:r>
            <a:r>
              <a:rPr dirty="0" sz="2400" spc="423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from</a:t>
            </a:r>
            <a:r>
              <a:rPr dirty="0" sz="2400" spc="374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Autonomous</a:t>
            </a:r>
            <a:r>
              <a:rPr dirty="0" sz="2400" spc="434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Institute</a:t>
            </a:r>
            <a:r>
              <a:rPr dirty="0" sz="2400" spc="426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to</a:t>
            </a:r>
          </a:p>
          <a:p>
            <a:pPr marL="38100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Deemed-to-be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University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status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4365" y="2580869"/>
            <a:ext cx="404764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Teaching-Learning</a:t>
            </a:r>
            <a:r>
              <a:rPr dirty="0" sz="1600" spc="-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600" spc="-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Evaluation</a:t>
            </a:r>
            <a:r>
              <a:rPr dirty="0" sz="1600" spc="-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(200</a:t>
            </a:r>
            <a:r>
              <a:rPr dirty="0" sz="1600" spc="-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Marks)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0988" y="2911424"/>
            <a:ext cx="233772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Innovative</a:t>
            </a:r>
            <a:r>
              <a:rPr dirty="0" sz="1400" spc="-33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Teaching</a:t>
            </a:r>
            <a:r>
              <a:rPr dirty="0" sz="1400" spc="-33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Methods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80411" y="2911424"/>
            <a:ext cx="7652816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ICT-based</a:t>
            </a:r>
            <a:r>
              <a:rPr dirty="0" sz="1400" spc="7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teaching,</a:t>
            </a:r>
            <a:r>
              <a:rPr dirty="0" sz="1400" spc="18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Flipped</a:t>
            </a:r>
            <a:r>
              <a:rPr dirty="0" sz="1400" spc="1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classrooms,</a:t>
            </a:r>
            <a:r>
              <a:rPr dirty="0" sz="1400" spc="1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33cc"/>
                </a:solidFill>
                <a:latin typeface="Calibri"/>
                <a:cs typeface="Calibri"/>
              </a:rPr>
              <a:t>Virtual</a:t>
            </a:r>
            <a:r>
              <a:rPr dirty="0" sz="1400" spc="137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33cc"/>
                </a:solidFill>
                <a:latin typeface="Calibri"/>
                <a:cs typeface="Calibri"/>
              </a:rPr>
              <a:t>labs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1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PhET</a:t>
            </a:r>
            <a:r>
              <a:rPr dirty="0" sz="1400" spc="127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1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8000"/>
                </a:solidFill>
                <a:latin typeface="Calibri"/>
                <a:cs typeface="Calibri"/>
              </a:rPr>
              <a:t>Quizizz</a:t>
            </a:r>
            <a:r>
              <a:rPr dirty="0" sz="1400" spc="158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8000"/>
                </a:solidFill>
                <a:latin typeface="Calibri"/>
                <a:cs typeface="Calibri"/>
              </a:rPr>
              <a:t>–</a:t>
            </a:r>
            <a:r>
              <a:rPr dirty="0" sz="1400" b="1">
                <a:solidFill>
                  <a:srgbClr val="008000"/>
                </a:solidFill>
                <a:latin typeface="Calibri"/>
                <a:cs typeface="Calibri"/>
              </a:rPr>
              <a:t>Padlet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12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Flowchart</a:t>
            </a:r>
            <a:r>
              <a:rPr dirty="0" sz="1400" spc="10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Maker</a:t>
            </a:r>
            <a:r>
              <a:rPr dirty="0" sz="1400" spc="8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Thing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link,</a:t>
            </a:r>
            <a:r>
              <a:rPr dirty="0" sz="1400" spc="-17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Canva,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Brisk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Teaching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Napkin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0988" y="3460183"/>
            <a:ext cx="2463921" cy="734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Faculty</a:t>
            </a:r>
            <a:r>
              <a:rPr dirty="0" sz="1400" spc="-34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Quality</a:t>
            </a:r>
            <a:r>
              <a:rPr dirty="0" sz="1400" spc="-34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&amp;</a:t>
            </a:r>
            <a:r>
              <a:rPr dirty="0" sz="1400" spc="-34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Development</a:t>
            </a:r>
          </a:p>
          <a:p>
            <a:pPr marL="0" marR="0">
              <a:lnSpc>
                <a:spcPts val="1400"/>
              </a:lnSpc>
              <a:spcBef>
                <a:spcPts val="2680"/>
              </a:spcBef>
              <a:spcAft>
                <a:spcPts val="0"/>
              </a:spcAft>
            </a:pP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Experiential</a:t>
            </a:r>
            <a:r>
              <a:rPr dirty="0" sz="1400" spc="-34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Learning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80411" y="3460183"/>
            <a:ext cx="7655890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Encourage</a:t>
            </a:r>
            <a:r>
              <a:rPr dirty="0" sz="1400" spc="9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faculty</a:t>
            </a:r>
            <a:r>
              <a:rPr dirty="0" sz="1400" spc="10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certifications</a:t>
            </a:r>
            <a:r>
              <a:rPr dirty="0" sz="1400" spc="100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0033cc"/>
                </a:solidFill>
                <a:latin typeface="Calibri"/>
                <a:cs typeface="Calibri"/>
              </a:rPr>
              <a:t>e-Content</a:t>
            </a:r>
            <a:r>
              <a:rPr dirty="0" sz="1400" spc="1007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33cc"/>
                </a:solidFill>
                <a:latin typeface="Calibri"/>
                <a:cs typeface="Calibri"/>
              </a:rPr>
              <a:t>development</a:t>
            </a:r>
            <a:r>
              <a:rPr dirty="0" sz="1400" spc="1019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33cc"/>
                </a:solidFill>
                <a:latin typeface="Calibri"/>
                <a:cs typeface="Calibri"/>
              </a:rPr>
              <a:t>for</a:t>
            </a:r>
            <a:r>
              <a:rPr dirty="0" sz="1400" spc="989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33cc"/>
                </a:solidFill>
                <a:latin typeface="Calibri"/>
                <a:cs typeface="Calibri"/>
              </a:rPr>
              <a:t>MOOCs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98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AICTE/UGC-approved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FDPs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),promote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PhD-qualified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faculty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80411" y="3978343"/>
            <a:ext cx="7647905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Hands-on</a:t>
            </a:r>
            <a:r>
              <a:rPr dirty="0" sz="1400" spc="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1400" spc="6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400" spc="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Virtual</a:t>
            </a:r>
            <a:r>
              <a:rPr dirty="0" sz="1400" spc="8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Labs,</a:t>
            </a:r>
            <a:r>
              <a:rPr dirty="0" sz="1400" spc="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AI</a:t>
            </a:r>
            <a:r>
              <a:rPr dirty="0" sz="1400" spc="6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tools</a:t>
            </a:r>
            <a:r>
              <a:rPr dirty="0" sz="1400" spc="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400" spc="6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dirty="0" sz="1400" spc="6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plan,</a:t>
            </a:r>
            <a:r>
              <a:rPr dirty="0" sz="1400" spc="7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Literature</a:t>
            </a:r>
            <a:r>
              <a:rPr dirty="0" sz="1400" spc="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survey,</a:t>
            </a:r>
            <a:r>
              <a:rPr dirty="0" sz="14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Review</a:t>
            </a:r>
            <a:r>
              <a:rPr dirty="0" sz="1400" spc="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 spc="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400" spc="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article,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Spoken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Tutorial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Project,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Napkin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Crossword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Labs</a:t>
            </a:r>
            <a:r>
              <a:rPr dirty="0" sz="1400" spc="-9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33cc"/>
                </a:solidFill>
                <a:latin typeface="Calibri"/>
                <a:cs typeface="Calibri"/>
              </a:rPr>
              <a:t>AI</a:t>
            </a:r>
            <a:r>
              <a:rPr dirty="0" sz="1400" spc="-33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33cc"/>
                </a:solidFill>
                <a:latin typeface="Calibri"/>
                <a:cs typeface="Calibri"/>
              </a:rPr>
              <a:t>in</a:t>
            </a:r>
            <a:r>
              <a:rPr dirty="0" sz="1400" spc="-34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33cc"/>
                </a:solidFill>
                <a:latin typeface="Calibri"/>
                <a:cs typeface="Calibri"/>
              </a:rPr>
              <a:t>Education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0988" y="4496503"/>
            <a:ext cx="2567300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Student</a:t>
            </a:r>
            <a:r>
              <a:rPr dirty="0" sz="1400" spc="-34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Performance</a:t>
            </a:r>
            <a:r>
              <a:rPr dirty="0" sz="1400" spc="-34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&amp;</a:t>
            </a:r>
            <a:r>
              <a:rPr dirty="0" sz="1400" spc="-34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Learning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Outcomes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80411" y="4496503"/>
            <a:ext cx="7585754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Conduct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regular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assessments,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mechanisms,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peer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learning,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continuous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internal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evaluation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(CIE)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800000"/>
                </a:solidFill>
                <a:latin typeface="Calibri"/>
                <a:cs typeface="Calibri"/>
              </a:rPr>
              <a:t>Rubistar</a:t>
            </a:r>
            <a:r>
              <a:rPr dirty="0" sz="1400" spc="-46" b="1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b="1">
                <a:solidFill>
                  <a:srgbClr val="00b050"/>
                </a:solidFill>
                <a:latin typeface="Calibri"/>
                <a:cs typeface="Calibri"/>
              </a:rPr>
              <a:t>Brisk</a:t>
            </a:r>
            <a:r>
              <a:rPr dirty="0" sz="1400" spc="-34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b050"/>
                </a:solidFill>
                <a:latin typeface="Calibri"/>
                <a:cs typeface="Calibri"/>
              </a:rPr>
              <a:t>Teaching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Techniques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Diversity</a:t>
            </a:r>
            <a:r>
              <a:rPr dirty="0" sz="1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AcadCal24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0988" y="5079045"/>
            <a:ext cx="2325059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Use</a:t>
            </a:r>
            <a:r>
              <a:rPr dirty="0" sz="1400" spc="-33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of</a:t>
            </a:r>
            <a:r>
              <a:rPr dirty="0" sz="1400" spc="-33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Learning</a:t>
            </a:r>
            <a:r>
              <a:rPr dirty="0" sz="1400" spc="-33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Management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Systems</a:t>
            </a:r>
            <a:r>
              <a:rPr dirty="0" sz="1400" spc="-34" b="1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31859c"/>
                </a:solidFill>
                <a:latin typeface="Calibri"/>
                <a:cs typeface="Calibri"/>
              </a:rPr>
              <a:t>(LMS)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80411" y="5079045"/>
            <a:ext cx="7648675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Implement</a:t>
            </a:r>
            <a:r>
              <a:rPr dirty="0" sz="1400" spc="28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Moodle,</a:t>
            </a:r>
            <a:r>
              <a:rPr dirty="0" sz="1400" spc="2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Google</a:t>
            </a:r>
            <a:r>
              <a:rPr dirty="0" sz="1400" spc="29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Classroom</a:t>
            </a:r>
            <a:r>
              <a:rPr dirty="0" sz="1400" spc="26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400" spc="27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track</a:t>
            </a:r>
            <a:r>
              <a:rPr dirty="0" sz="1400" spc="2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student</a:t>
            </a:r>
            <a:r>
              <a:rPr dirty="0" sz="1400" spc="27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engagement</a:t>
            </a:r>
            <a:r>
              <a:rPr dirty="0" sz="1400" spc="2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 spc="28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progress</a:t>
            </a:r>
            <a:r>
              <a:rPr dirty="0" sz="1400" spc="2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33cc"/>
                </a:solidFill>
                <a:latin typeface="Calibri"/>
                <a:cs typeface="Calibri"/>
              </a:rPr>
              <a:t>Ekumbh</a:t>
            </a:r>
            <a:r>
              <a:rPr dirty="0" sz="1400" spc="238" b="1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33cc"/>
                </a:solidFill>
                <a:latin typeface="Calibri"/>
                <a:cs typeface="Calibri"/>
              </a:rPr>
              <a:t>(AICTE)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Optimational</a:t>
            </a:r>
            <a:r>
              <a:rPr dirty="0" sz="1400" spc="-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Blog</a:t>
            </a:r>
            <a:r>
              <a:rPr dirty="0" sz="1400" spc="-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connect.</a:t>
            </a:r>
            <a:r>
              <a:rPr dirty="0" sz="1400" spc="-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geant.org,</a:t>
            </a:r>
            <a:r>
              <a:rPr dirty="0" sz="1400" spc="-7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3399"/>
                </a:solidFill>
                <a:latin typeface="Calibri"/>
                <a:cs typeface="Calibri"/>
              </a:rPr>
              <a:t>OER</a:t>
            </a:r>
            <a:r>
              <a:rPr dirty="0" sz="1400" spc="-34" b="1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3399"/>
                </a:solidFill>
                <a:latin typeface="Calibri"/>
                <a:cs typeface="Calibri"/>
              </a:rPr>
              <a:t>Toolkit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1995" y="950214"/>
            <a:ext cx="10211942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Action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taken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report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proposals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spc="17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</a:t>
            </a:r>
            <a:r>
              <a:rPr dirty="0" sz="3150" baseline="30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nd</a:t>
            </a:r>
            <a:r>
              <a:rPr dirty="0" sz="3150" baseline="30000" spc="275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IQAC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meeting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5562" y="1527420"/>
            <a:ext cx="10803866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1.</a:t>
            </a:r>
            <a:r>
              <a:rPr dirty="0" sz="2400" spc="415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NAAC</a:t>
            </a:r>
            <a:r>
              <a:rPr dirty="0" sz="2400" spc="434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accreditation</a:t>
            </a:r>
            <a:r>
              <a:rPr dirty="0" sz="2400" spc="373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criteria</a:t>
            </a:r>
            <a:r>
              <a:rPr dirty="0" sz="2400" spc="409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for</a:t>
            </a:r>
            <a:r>
              <a:rPr dirty="0" sz="2400" spc="37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transitioning</a:t>
            </a:r>
            <a:r>
              <a:rPr dirty="0" sz="2400" spc="423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from</a:t>
            </a:r>
            <a:r>
              <a:rPr dirty="0" sz="2400" spc="374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Autonomous</a:t>
            </a:r>
            <a:r>
              <a:rPr dirty="0" sz="2400" spc="434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Institute</a:t>
            </a:r>
            <a:r>
              <a:rPr dirty="0" sz="2400" spc="426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to</a:t>
            </a:r>
          </a:p>
          <a:p>
            <a:pPr marL="38100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Deemed-to-be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University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31859c"/>
                </a:solidFill>
                <a:latin typeface="NAPOVL+TimesNewRomanPS-BoldMT"/>
                <a:cs typeface="NAPOVL+TimesNewRomanPS-BoldMT"/>
              </a:rPr>
              <a:t>status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0250" y="2501638"/>
            <a:ext cx="4675482" cy="1996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Research,</a:t>
            </a:r>
            <a:r>
              <a:rPr dirty="0" sz="2000" spc="324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Innovations</a:t>
            </a:r>
            <a:r>
              <a:rPr dirty="0" sz="2000" spc="336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&amp;</a:t>
            </a:r>
            <a:r>
              <a:rPr dirty="0" sz="2000" spc="346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Extension</a:t>
            </a:r>
            <a:r>
              <a:rPr dirty="0" sz="2000" spc="347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0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(250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Marks)</a:t>
            </a:r>
          </a:p>
          <a:p>
            <a:pPr marL="0" marR="0">
              <a:lnSpc>
                <a:spcPts val="2066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Role</a:t>
            </a:r>
            <a:r>
              <a:rPr dirty="0" sz="1800" spc="18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800" spc="18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50"/>
                </a:solidFill>
                <a:latin typeface="PTMLWQ+TimesNewRomanPSMT"/>
                <a:cs typeface="PTMLWQ+TimesNewRomanPSMT"/>
              </a:rPr>
              <a:t>interdisciplinary</a:t>
            </a:r>
            <a:r>
              <a:rPr dirty="0" sz="1800" spc="188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b050"/>
                </a:solidFill>
                <a:latin typeface="PTMLWQ+TimesNewRomanPSMT"/>
                <a:cs typeface="PTMLWQ+TimesNewRomanPSMT"/>
              </a:rPr>
              <a:t>research</a:t>
            </a:r>
            <a:r>
              <a:rPr dirty="0" sz="1800" spc="187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</a:t>
            </a:r>
          </a:p>
          <a:p>
            <a:pPr marL="285750" marR="0">
              <a:lnSpc>
                <a:spcPts val="199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addressing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complex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global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challenges.</a:t>
            </a:r>
          </a:p>
          <a:p>
            <a:pPr marL="0" marR="0">
              <a:lnSpc>
                <a:spcPts val="2066"/>
              </a:lnSpc>
              <a:spcBef>
                <a:spcPts val="9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Establishing</a:t>
            </a:r>
            <a:r>
              <a:rPr dirty="0" sz="180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c000"/>
                </a:solidFill>
                <a:latin typeface="PTMLWQ+TimesNewRomanPSMT"/>
                <a:cs typeface="PTMLWQ+TimesNewRomanPSMT"/>
              </a:rPr>
              <a:t>research</a:t>
            </a:r>
            <a:r>
              <a:rPr dirty="0" sz="1800" spc="1332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c000"/>
                </a:solidFill>
                <a:latin typeface="PTMLWQ+TimesNewRomanPSMT"/>
                <a:cs typeface="PTMLWQ+TimesNewRomanPSMT"/>
              </a:rPr>
              <a:t>incubation</a:t>
            </a:r>
            <a:r>
              <a:rPr dirty="0" sz="1800" spc="1331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c000"/>
                </a:solidFill>
                <a:latin typeface="PTMLWQ+TimesNewRomanPSMT"/>
                <a:cs typeface="PTMLWQ+TimesNewRomanPSMT"/>
              </a:rPr>
              <a:t>centers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,</a:t>
            </a:r>
          </a:p>
          <a:p>
            <a:pPr marL="285750" marR="0">
              <a:lnSpc>
                <a:spcPts val="1993"/>
              </a:lnSpc>
              <a:spcBef>
                <a:spcPts val="16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centers</a:t>
            </a:r>
            <a:r>
              <a:rPr dirty="0" sz="18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8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excellence,</a:t>
            </a:r>
            <a:r>
              <a:rPr dirty="0" sz="18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fostering</a:t>
            </a:r>
            <a:r>
              <a:rPr dirty="0" sz="18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academic-</a:t>
            </a:r>
          </a:p>
          <a:p>
            <a:pPr marL="28575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industry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collaborations.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0250" y="4471961"/>
            <a:ext cx="4674999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58ed5"/>
                </a:solidFill>
                <a:latin typeface="MAALJP+ArialMT"/>
                <a:cs typeface="MAALJP+ArialMT"/>
              </a:rPr>
              <a:t>•</a:t>
            </a:r>
            <a:r>
              <a:rPr dirty="0" sz="1850" spc="1088">
                <a:solidFill>
                  <a:srgbClr val="558ed5"/>
                </a:solidFill>
                <a:latin typeface="MAALJP+ArialMT"/>
                <a:cs typeface="MAALJP+ArialMT"/>
              </a:rPr>
              <a:t> </a:t>
            </a:r>
            <a:r>
              <a:rPr dirty="0" sz="1800">
                <a:solidFill>
                  <a:srgbClr val="558ed5"/>
                </a:solidFill>
                <a:latin typeface="PTMLWQ+TimesNewRomanPSMT"/>
                <a:cs typeface="PTMLWQ+TimesNewRomanPSMT"/>
              </a:rPr>
              <a:t>Faculty</a:t>
            </a:r>
            <a:r>
              <a:rPr dirty="0" sz="1800" spc="823">
                <a:solidFill>
                  <a:srgbClr val="558ed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58ed5"/>
                </a:solidFill>
                <a:latin typeface="PTMLWQ+TimesNewRomanPSMT"/>
                <a:cs typeface="PTMLWQ+TimesNewRomanPSMT"/>
              </a:rPr>
              <a:t>development</a:t>
            </a:r>
            <a:r>
              <a:rPr dirty="0" sz="1800" spc="827">
                <a:solidFill>
                  <a:srgbClr val="558ed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58ed5"/>
                </a:solidFill>
                <a:latin typeface="PTMLWQ+TimesNewRomanPSMT"/>
                <a:cs typeface="PTMLWQ+TimesNewRomanPSMT"/>
              </a:rPr>
              <a:t>programs</a:t>
            </a:r>
            <a:r>
              <a:rPr dirty="0" sz="1800" spc="819">
                <a:solidFill>
                  <a:srgbClr val="558ed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  <a:r>
              <a:rPr dirty="0" sz="1800" spc="8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support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6000" y="4755266"/>
            <a:ext cx="91376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research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19886" y="4749398"/>
            <a:ext cx="3418592" cy="12384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Organized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one-day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workshop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on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“World</a:t>
            </a:r>
            <a:r>
              <a:rPr dirty="0" sz="16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IPR</a:t>
            </a:r>
            <a:r>
              <a:rPr dirty="0" sz="16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Day”</a:t>
            </a:r>
            <a:r>
              <a:rPr dirty="0" sz="1600" spc="310" b="1">
                <a:solidFill>
                  <a:srgbClr val="cc3399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1600" spc="4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26.04.2025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session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delivered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by</a:t>
            </a:r>
            <a:r>
              <a:rPr dirty="0" sz="1600" spc="1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Mr.</a:t>
            </a:r>
            <a:r>
              <a:rPr dirty="0" sz="16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Kiran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Pothula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,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IP&amp;R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section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Chief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Minister</a:t>
            </a:r>
          </a:p>
          <a:p>
            <a:pPr marL="0" marR="0">
              <a:lnSpc>
                <a:spcPts val="177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office,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Andhra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77933c"/>
                </a:solidFill>
                <a:latin typeface="NAPOVL+TimesNewRomanPS-BoldMT"/>
                <a:cs typeface="NAPOVL+TimesNewRomanPS-BoldMT"/>
              </a:rPr>
              <a:t>Pradesh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0250" y="5020601"/>
            <a:ext cx="4674859" cy="848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MAALJP+ArialMT"/>
                <a:cs typeface="MAALJP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MAALJP+ArialMT"/>
                <a:cs typeface="MAALJP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Creation</a:t>
            </a:r>
            <a:r>
              <a:rPr dirty="0" sz="1800" spc="1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800" spc="1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institutional</a:t>
            </a:r>
            <a:r>
              <a:rPr dirty="0" sz="1800" spc="1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frameworks</a:t>
            </a:r>
            <a:r>
              <a:rPr dirty="0" sz="1800" spc="1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to</a:t>
            </a:r>
          </a:p>
          <a:p>
            <a:pPr marL="285750" marR="0">
              <a:lnSpc>
                <a:spcPts val="199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800">
                <a:solidFill>
                  <a:srgbClr val="cc3399"/>
                </a:solidFill>
                <a:latin typeface="PTMLWQ+TimesNewRomanPSMT"/>
                <a:cs typeface="PTMLWQ+TimesNewRomanPSMT"/>
              </a:rPr>
              <a:t>promote</a:t>
            </a:r>
            <a:r>
              <a:rPr dirty="0" sz="1800" spc="1094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cc3399"/>
                </a:solidFill>
                <a:latin typeface="PTMLWQ+TimesNewRomanPSMT"/>
                <a:cs typeface="PTMLWQ+TimesNewRomanPSMT"/>
              </a:rPr>
              <a:t>research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,</a:t>
            </a:r>
            <a:r>
              <a:rPr dirty="0" sz="1800" spc="10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collaboration,</a:t>
            </a:r>
            <a:r>
              <a:rPr dirty="0" sz="1800" spc="1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and</a:t>
            </a:r>
            <a:r>
              <a:rPr dirty="0" sz="1800" spc="10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the</a:t>
            </a:r>
          </a:p>
          <a:p>
            <a:pPr marL="28575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adoption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best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practices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for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PTMLWQ+TimesNewRomanPSMT"/>
                <a:cs typeface="PTMLWQ+TimesNewRomanPSMT"/>
              </a:rPr>
              <a:t>innovation.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7949" y="682898"/>
            <a:ext cx="10211942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Action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taken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report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proposals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spc="17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</a:t>
            </a:r>
            <a:r>
              <a:rPr dirty="0" sz="3150" baseline="30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nd</a:t>
            </a:r>
            <a:r>
              <a:rPr dirty="0" sz="3150" baseline="30000" spc="275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IQAC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meeting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645" y="1254427"/>
            <a:ext cx="10768165" cy="635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1.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NAAC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accreditation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criteria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-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Transitioning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from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Autonomous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Institute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to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Deemed-to-be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University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status</a:t>
            </a:r>
          </a:p>
          <a:p>
            <a:pPr marL="67007" marR="0">
              <a:lnSpc>
                <a:spcPts val="1993"/>
              </a:lnSpc>
              <a:spcBef>
                <a:spcPts val="720"/>
              </a:spcBef>
              <a:spcAft>
                <a:spcPts val="0"/>
              </a:spcAft>
            </a:pP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Research,</a:t>
            </a: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Innovations</a:t>
            </a: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&amp;</a:t>
            </a: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Extension</a:t>
            </a: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(250</a:t>
            </a: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800" b="1">
                <a:solidFill>
                  <a:srgbClr val="7030a0"/>
                </a:solidFill>
                <a:latin typeface="NAPOVL+TimesNewRomanPS-BoldMT"/>
                <a:cs typeface="NAPOVL+TimesNewRomanPS-BoldMT"/>
              </a:rPr>
              <a:t>Marks)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0227" y="2021211"/>
            <a:ext cx="363848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Number</a:t>
            </a:r>
            <a:r>
              <a:rPr dirty="0" sz="1600" spc="323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-37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projects</a:t>
            </a:r>
            <a:r>
              <a:rPr dirty="0" sz="1600" spc="-38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received</a:t>
            </a:r>
            <a:r>
              <a:rPr dirty="0" sz="1600" spc="-38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R&amp;D</a:t>
            </a:r>
            <a:r>
              <a:rPr dirty="0" sz="1600" spc="-37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Grants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21725" y="2073585"/>
            <a:ext cx="250991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76092"/>
                </a:solidFill>
                <a:latin typeface="Calibri"/>
                <a:cs typeface="Calibri"/>
              </a:rPr>
              <a:t>Number</a:t>
            </a:r>
            <a:r>
              <a:rPr dirty="0" sz="1600" spc="-37" b="1">
                <a:solidFill>
                  <a:srgbClr val="376092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76092"/>
                </a:solidFill>
                <a:latin typeface="Calibri"/>
                <a:cs typeface="Calibri"/>
              </a:rPr>
              <a:t>of</a:t>
            </a:r>
            <a:r>
              <a:rPr dirty="0" sz="1600" spc="-37" b="1">
                <a:solidFill>
                  <a:srgbClr val="376092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76092"/>
                </a:solidFill>
                <a:latin typeface="Calibri"/>
                <a:cs typeface="Calibri"/>
              </a:rPr>
              <a:t>functional</a:t>
            </a:r>
            <a:r>
              <a:rPr dirty="0" sz="1600" spc="-37" b="1">
                <a:solidFill>
                  <a:srgbClr val="376092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376092"/>
                </a:solidFill>
                <a:latin typeface="Calibri"/>
                <a:cs typeface="Calibri"/>
              </a:rPr>
              <a:t>MoUs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64811" y="2214460"/>
            <a:ext cx="8361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No.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Projects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23631" y="2202884"/>
            <a:ext cx="386804" cy="1277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300</a:t>
            </a:r>
          </a:p>
          <a:p>
            <a:pPr marL="0" marR="0">
              <a:lnSpc>
                <a:spcPts val="1200"/>
              </a:lnSpc>
              <a:spcBef>
                <a:spcPts val="1653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200</a:t>
            </a:r>
          </a:p>
          <a:p>
            <a:pPr marL="0" marR="0">
              <a:lnSpc>
                <a:spcPts val="1200"/>
              </a:lnSpc>
              <a:spcBef>
                <a:spcPts val="1603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100</a:t>
            </a:r>
          </a:p>
          <a:p>
            <a:pPr marL="157162" marR="0">
              <a:lnSpc>
                <a:spcPts val="1200"/>
              </a:lnSpc>
              <a:spcBef>
                <a:spcPts val="1653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74251" y="2377421"/>
            <a:ext cx="1810494" cy="513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559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R&amp;D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Grant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received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(Rs.Crores)</a:t>
            </a:r>
          </a:p>
          <a:p>
            <a:pPr marL="0" marR="0">
              <a:lnSpc>
                <a:spcPts val="120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Target</a:t>
            </a:r>
          </a:p>
          <a:p>
            <a:pPr marL="113407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598832" y="2422097"/>
            <a:ext cx="81683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Target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195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04999" y="2563053"/>
            <a:ext cx="308223" cy="96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30</a:t>
            </a:r>
          </a:p>
          <a:p>
            <a:pPr marL="0" marR="0">
              <a:lnSpc>
                <a:spcPts val="1200"/>
              </a:lnSpc>
              <a:spcBef>
                <a:spcPts val="843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</a:t>
            </a:r>
          </a:p>
          <a:p>
            <a:pPr marL="0" marR="0">
              <a:lnSpc>
                <a:spcPts val="1200"/>
              </a:lnSpc>
              <a:spcBef>
                <a:spcPts val="893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  <a:p>
            <a:pPr marL="78581" marR="0">
              <a:lnSpc>
                <a:spcPts val="1200"/>
              </a:lnSpc>
              <a:spcBef>
                <a:spcPts val="843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546287" y="2603290"/>
            <a:ext cx="38412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145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85977" y="2712005"/>
            <a:ext cx="38412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115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12475" y="2894940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32433" y="2972810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93757" y="2960433"/>
            <a:ext cx="29400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Calibri"/>
                <a:cs typeface="Calibri"/>
              </a:rPr>
              <a:t>50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33447" y="3014791"/>
            <a:ext cx="29400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05741" y="3050680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973138" y="3072772"/>
            <a:ext cx="29400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27045" y="3115312"/>
            <a:ext cx="42259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2.51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46774" y="3139712"/>
            <a:ext cx="42259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1.57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966839" y="3476728"/>
            <a:ext cx="66250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2023-24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945565" y="3476728"/>
            <a:ext cx="1241863" cy="403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158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2024-25</a:t>
            </a:r>
          </a:p>
          <a:p>
            <a:pPr marL="0" marR="0">
              <a:lnSpc>
                <a:spcPts val="1400"/>
              </a:lnSpc>
              <a:spcBef>
                <a:spcPts val="277"/>
              </a:spcBef>
              <a:spcAft>
                <a:spcPts val="0"/>
              </a:spcAft>
            </a:pPr>
            <a:r>
              <a:rPr dirty="0" sz="1400" b="1">
                <a:solidFill>
                  <a:srgbClr val="7030a0"/>
                </a:solidFill>
                <a:latin typeface="Calibri"/>
                <a:cs typeface="Calibri"/>
              </a:rPr>
              <a:t>Academic</a:t>
            </a:r>
            <a:r>
              <a:rPr dirty="0" sz="1400" spc="-33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7030a0"/>
                </a:solidFill>
                <a:latin typeface="Calibri"/>
                <a:cs typeface="Calibri"/>
              </a:rPr>
              <a:t>Year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487458" y="3476728"/>
            <a:ext cx="66250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2025-26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29606" y="3528443"/>
            <a:ext cx="66250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2023-24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136777" y="3528443"/>
            <a:ext cx="1217001" cy="403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099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2024-25</a:t>
            </a:r>
          </a:p>
          <a:p>
            <a:pPr marL="0" marR="0">
              <a:lnSpc>
                <a:spcPts val="1400"/>
              </a:lnSpc>
              <a:spcBef>
                <a:spcPts val="277"/>
              </a:spcBef>
              <a:spcAft>
                <a:spcPts val="0"/>
              </a:spcAft>
            </a:pPr>
            <a:r>
              <a:rPr dirty="0" sz="1400">
                <a:solidFill>
                  <a:srgbClr val="4bacc6"/>
                </a:solidFill>
                <a:latin typeface="Calibri"/>
                <a:cs typeface="Calibri"/>
              </a:rPr>
              <a:t>Academic</a:t>
            </a:r>
            <a:r>
              <a:rPr dirty="0" sz="1400">
                <a:solidFill>
                  <a:srgbClr val="4bacc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4bacc6"/>
                </a:solidFill>
                <a:latin typeface="Calibri"/>
                <a:cs typeface="Calibri"/>
              </a:rPr>
              <a:t>Year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90147" y="3528443"/>
            <a:ext cx="66250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2025-26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416564" y="4218594"/>
            <a:ext cx="3616853" cy="685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Revenue</a:t>
            </a:r>
            <a:r>
              <a:rPr dirty="0" sz="1600" spc="-37" b="1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generated</a:t>
            </a:r>
            <a:r>
              <a:rPr dirty="0" sz="1600" spc="-38" b="1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from</a:t>
            </a:r>
            <a:r>
              <a:rPr dirty="0" sz="1600" spc="-37" b="1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consultancy</a:t>
            </a:r>
            <a:r>
              <a:rPr dirty="0" sz="1600" spc="-37" b="1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in</a:t>
            </a:r>
          </a:p>
          <a:p>
            <a:pPr marL="1211361" marR="0">
              <a:lnSpc>
                <a:spcPts val="16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1600" b="1">
                <a:solidFill>
                  <a:srgbClr val="ff6600"/>
                </a:solidFill>
                <a:latin typeface="Calibri"/>
                <a:cs typeface="Calibri"/>
              </a:rPr>
              <a:t>(Rs.Crores)</a:t>
            </a:r>
          </a:p>
          <a:p>
            <a:pPr marL="2838724" marR="0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Target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2.5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701134" y="4317538"/>
            <a:ext cx="195236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33cc"/>
                </a:solidFill>
                <a:latin typeface="Calibri"/>
                <a:cs typeface="Calibri"/>
              </a:rPr>
              <a:t>Research</a:t>
            </a:r>
            <a:r>
              <a:rPr dirty="0" sz="1600">
                <a:solidFill>
                  <a:srgbClr val="ff33cc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33cc"/>
                </a:solidFill>
                <a:latin typeface="Calibri"/>
                <a:cs typeface="Calibri"/>
              </a:rPr>
              <a:t>Publications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29613" y="4487519"/>
            <a:ext cx="465385" cy="13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1500</a:t>
            </a:r>
          </a:p>
          <a:p>
            <a:pPr marL="0" marR="0">
              <a:lnSpc>
                <a:spcPts val="1200"/>
              </a:lnSpc>
              <a:spcBef>
                <a:spcPts val="1813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1000</a:t>
            </a:r>
          </a:p>
          <a:p>
            <a:pPr marL="78581" marR="0">
              <a:lnSpc>
                <a:spcPts val="1200"/>
              </a:lnSpc>
              <a:spcBef>
                <a:spcPts val="1813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500</a:t>
            </a:r>
          </a:p>
          <a:p>
            <a:pPr marL="235743" marR="0">
              <a:lnSpc>
                <a:spcPts val="1200"/>
              </a:lnSpc>
              <a:spcBef>
                <a:spcPts val="1813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88471" y="4486769"/>
            <a:ext cx="5505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MAALJP+ArialMT"/>
                <a:cs typeface="MAALJP+ArialMT"/>
              </a:rPr>
              <a:t>Targe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55840" y="4708966"/>
            <a:ext cx="53726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&gt;1000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168007" y="4746558"/>
            <a:ext cx="229641" cy="962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200"/>
              </a:lnSpc>
              <a:spcBef>
                <a:spcPts val="826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200"/>
              </a:lnSpc>
              <a:spcBef>
                <a:spcPts val="876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200"/>
              </a:lnSpc>
              <a:spcBef>
                <a:spcPts val="826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804555" y="4826084"/>
            <a:ext cx="38412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847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687281" y="4817583"/>
            <a:ext cx="1467952" cy="1253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7030a0"/>
                </a:solidFill>
                <a:latin typeface="MAALJP+ArialMT"/>
                <a:cs typeface="MAALJP+ArialMT"/>
              </a:rPr>
              <a:t>•</a:t>
            </a:r>
            <a:r>
              <a:rPr dirty="0" sz="1650" spc="1214">
                <a:solidFill>
                  <a:srgbClr val="7030a0"/>
                </a:solidFill>
                <a:latin typeface="MAALJP+ArialMT"/>
                <a:cs typeface="MAALJP+ArialMT"/>
              </a:rPr>
              <a:t> </a:t>
            </a:r>
            <a:r>
              <a:rPr dirty="0" sz="1600" b="1">
                <a:solidFill>
                  <a:srgbClr val="7030a0"/>
                </a:solidFill>
                <a:latin typeface="Calibri"/>
                <a:cs typeface="Calibri"/>
              </a:rPr>
              <a:t>R&amp;D</a:t>
            </a:r>
            <a:r>
              <a:rPr dirty="0" sz="1600" spc="-37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7030a0"/>
                </a:solidFill>
                <a:latin typeface="Calibri"/>
                <a:cs typeface="Calibri"/>
              </a:rPr>
              <a:t>Grant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b050"/>
                </a:solidFill>
                <a:latin typeface="MAALJP+ArialMT"/>
                <a:cs typeface="MAALJP+ArialMT"/>
              </a:rPr>
              <a:t>•</a:t>
            </a:r>
            <a:r>
              <a:rPr dirty="0" sz="1650" spc="1214">
                <a:solidFill>
                  <a:srgbClr val="00b050"/>
                </a:solidFill>
                <a:latin typeface="MAALJP+ArialMT"/>
                <a:cs typeface="MAALJP+ArialMT"/>
              </a:rPr>
              <a:t> </a:t>
            </a:r>
            <a:r>
              <a:rPr dirty="0" sz="1600" b="1">
                <a:solidFill>
                  <a:srgbClr val="00b050"/>
                </a:solidFill>
                <a:latin typeface="Calibri"/>
                <a:cs typeface="Calibri"/>
              </a:rPr>
              <a:t>Research</a:t>
            </a:r>
          </a:p>
          <a:p>
            <a:pPr marL="2857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b="1">
                <a:solidFill>
                  <a:srgbClr val="00b050"/>
                </a:solidFill>
                <a:latin typeface="Calibri"/>
                <a:cs typeface="Calibri"/>
              </a:rPr>
              <a:t>Publications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800000"/>
                </a:solidFill>
                <a:latin typeface="MAALJP+ArialMT"/>
                <a:cs typeface="MAALJP+ArialMT"/>
              </a:rPr>
              <a:t>•</a:t>
            </a:r>
            <a:r>
              <a:rPr dirty="0" sz="1650" spc="1214">
                <a:solidFill>
                  <a:srgbClr val="800000"/>
                </a:solidFill>
                <a:latin typeface="MAALJP+ArialMT"/>
                <a:cs typeface="MAALJP+ArialMT"/>
              </a:rPr>
              <a:t> </a:t>
            </a:r>
            <a:r>
              <a:rPr dirty="0" sz="1600" b="1">
                <a:solidFill>
                  <a:srgbClr val="800000"/>
                </a:solidFill>
                <a:latin typeface="Calibri"/>
                <a:cs typeface="Calibri"/>
              </a:rPr>
              <a:t>Consultancy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ffc000"/>
                </a:solidFill>
                <a:latin typeface="MAALJP+ArialMT"/>
                <a:cs typeface="MAALJP+ArialMT"/>
              </a:rPr>
              <a:t>•</a:t>
            </a:r>
            <a:r>
              <a:rPr dirty="0" sz="1650" spc="1214">
                <a:solidFill>
                  <a:srgbClr val="ffc000"/>
                </a:solidFill>
                <a:latin typeface="MAALJP+ArialMT"/>
                <a:cs typeface="MAALJP+ArialMT"/>
              </a:rPr>
              <a:t> </a:t>
            </a:r>
            <a:r>
              <a:rPr dirty="0" sz="1600" b="1">
                <a:solidFill>
                  <a:srgbClr val="ffc000"/>
                </a:solidFill>
                <a:latin typeface="Calibri"/>
                <a:cs typeface="Calibri"/>
              </a:rPr>
              <a:t>MoUs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775483" y="4845221"/>
            <a:ext cx="38412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822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880311" y="4966197"/>
            <a:ext cx="42259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1.52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151838" y="5051134"/>
            <a:ext cx="422597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1.19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759661" y="5705402"/>
            <a:ext cx="66250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2023-24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749605" y="5705402"/>
            <a:ext cx="1241863" cy="403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158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2024-25</a:t>
            </a:r>
          </a:p>
          <a:p>
            <a:pPr marL="0" marR="0">
              <a:lnSpc>
                <a:spcPts val="1400"/>
              </a:lnSpc>
              <a:spcBef>
                <a:spcPts val="277"/>
              </a:spcBef>
              <a:spcAft>
                <a:spcPts val="0"/>
              </a:spcAft>
            </a:pPr>
            <a:r>
              <a:rPr dirty="0" sz="1400" b="1">
                <a:solidFill>
                  <a:srgbClr val="7030a0"/>
                </a:solidFill>
                <a:latin typeface="Calibri"/>
                <a:cs typeface="Calibri"/>
              </a:rPr>
              <a:t>Academic</a:t>
            </a:r>
            <a:r>
              <a:rPr dirty="0" sz="1400" spc="-33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7030a0"/>
                </a:solidFill>
                <a:latin typeface="Calibri"/>
                <a:cs typeface="Calibri"/>
              </a:rPr>
              <a:t>Year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302715" y="5705402"/>
            <a:ext cx="66250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2025-26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635783" y="5822420"/>
            <a:ext cx="66250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2023-24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391756" y="5822420"/>
            <a:ext cx="1217001" cy="403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099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2024-25</a:t>
            </a:r>
          </a:p>
          <a:p>
            <a:pPr marL="0" marR="0">
              <a:lnSpc>
                <a:spcPts val="1400"/>
              </a:lnSpc>
              <a:spcBef>
                <a:spcPts val="277"/>
              </a:spcBef>
              <a:spcAft>
                <a:spcPts val="0"/>
              </a:spcAft>
            </a:pPr>
            <a:r>
              <a:rPr dirty="0" sz="1400">
                <a:solidFill>
                  <a:srgbClr val="9933ff"/>
                </a:solidFill>
                <a:latin typeface="Calibri"/>
                <a:cs typeface="Calibri"/>
              </a:rPr>
              <a:t>Academic</a:t>
            </a:r>
            <a:r>
              <a:rPr dirty="0" sz="1400">
                <a:solidFill>
                  <a:srgbClr val="9933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933ff"/>
                </a:solidFill>
                <a:latin typeface="Calibri"/>
                <a:cs typeface="Calibri"/>
              </a:rPr>
              <a:t>Year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693928" y="5822420"/>
            <a:ext cx="66250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2025-26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3673" y="699082"/>
            <a:ext cx="10211942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Action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taken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report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proposals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spc="17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</a:t>
            </a:r>
            <a:r>
              <a:rPr dirty="0" sz="3150" baseline="30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nd</a:t>
            </a:r>
            <a:r>
              <a:rPr dirty="0" sz="3150" baseline="30000" spc="275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IQAC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meeting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731" y="1294952"/>
            <a:ext cx="10872537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2.</a:t>
            </a:r>
            <a:r>
              <a:rPr dirty="0" sz="2400" spc="281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Enhancing</a:t>
            </a:r>
            <a:r>
              <a:rPr dirty="0" sz="2400" spc="294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Teaching-Learning</a:t>
            </a:r>
            <a:r>
              <a:rPr dirty="0" sz="2400" spc="7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Methods</a:t>
            </a:r>
            <a:r>
              <a:rPr dirty="0" sz="2400" spc="291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Aligned</a:t>
            </a:r>
            <a:r>
              <a:rPr dirty="0" sz="2400" spc="288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with</a:t>
            </a:r>
            <a:r>
              <a:rPr dirty="0" sz="2400" spc="288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Pedagogical</a:t>
            </a:r>
            <a:r>
              <a:rPr dirty="0" sz="2400" spc="275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Innovations</a:t>
            </a:r>
          </a:p>
          <a:p>
            <a:pPr marL="45720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NEP-2020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6954" y="2150757"/>
            <a:ext cx="10624544" cy="7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b050"/>
                </a:solidFill>
                <a:latin typeface="NAPOVL+TimesNewRomanPS-BoldMT"/>
                <a:cs typeface="NAPOVL+TimesNewRomanPS-BoldMT"/>
              </a:rPr>
              <a:t>Conducted</a:t>
            </a:r>
            <a:r>
              <a:rPr dirty="0" sz="2400" spc="318" b="1">
                <a:solidFill>
                  <a:srgbClr val="00b05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NAPOVL+TimesNewRomanPS-BoldMT"/>
                <a:cs typeface="NAPOVL+TimesNewRomanPS-BoldMT"/>
              </a:rPr>
              <a:t>5-DAY</a:t>
            </a:r>
            <a:r>
              <a:rPr dirty="0" sz="2400" b="1">
                <a:solidFill>
                  <a:srgbClr val="0070c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NAPOVL+TimesNewRomanPS-BoldMT"/>
                <a:cs typeface="NAPOVL+TimesNewRomanPS-BoldMT"/>
              </a:rPr>
              <a:t>Faculty</a:t>
            </a:r>
            <a:r>
              <a:rPr dirty="0" sz="2400" spc="300" b="1">
                <a:solidFill>
                  <a:srgbClr val="0070c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NAPOVL+TimesNewRomanPS-BoldMT"/>
                <a:cs typeface="NAPOVL+TimesNewRomanPS-BoldMT"/>
              </a:rPr>
              <a:t>Development</a:t>
            </a:r>
            <a:r>
              <a:rPr dirty="0" sz="2400" spc="309" b="1">
                <a:solidFill>
                  <a:srgbClr val="0070c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NAPOVL+TimesNewRomanPS-BoldMT"/>
                <a:cs typeface="NAPOVL+TimesNewRomanPS-BoldMT"/>
              </a:rPr>
              <a:t>Program</a:t>
            </a:r>
            <a:r>
              <a:rPr dirty="0" sz="2400" spc="255" b="1">
                <a:solidFill>
                  <a:srgbClr val="0070c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2400" spc="302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“NEP</a:t>
            </a:r>
            <a:r>
              <a:rPr dirty="0" sz="2400" spc="172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Implementation</a:t>
            </a:r>
            <a:r>
              <a:rPr dirty="0" sz="2400" spc="31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in</a:t>
            </a:r>
          </a:p>
          <a:p>
            <a:pPr marL="0" marR="0">
              <a:lnSpc>
                <a:spcPts val="2657"/>
              </a:lnSpc>
              <a:spcBef>
                <a:spcPts val="373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Teaching-Learning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Process"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3771" y="3066675"/>
            <a:ext cx="1290811" cy="618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Conducted</a:t>
            </a:r>
          </a:p>
          <a:p>
            <a:pPr marL="0" marR="0">
              <a:lnSpc>
                <a:spcPts val="2000"/>
              </a:lnSpc>
              <a:spcBef>
                <a:spcPts val="567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Dates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0791" y="3066675"/>
            <a:ext cx="285898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21-04-2025</a:t>
            </a:r>
            <a:r>
              <a:rPr dirty="0" sz="2000" spc="-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-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25-04-2025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76264" y="3091029"/>
            <a:ext cx="264693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66"/>
                </a:solidFill>
                <a:latin typeface="Calibri"/>
                <a:cs typeface="Calibri"/>
              </a:rPr>
              <a:t>Inauguration</a:t>
            </a:r>
            <a:r>
              <a:rPr dirty="0" sz="1800" spc="-43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66"/>
                </a:solidFill>
                <a:latin typeface="Calibri"/>
                <a:cs typeface="Calibri"/>
              </a:rPr>
              <a:t>of</a:t>
            </a:r>
            <a:r>
              <a:rPr dirty="0" sz="1800" spc="-43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66"/>
                </a:solidFill>
                <a:latin typeface="Calibri"/>
                <a:cs typeface="Calibri"/>
              </a:rPr>
              <a:t>5-Day</a:t>
            </a:r>
            <a:r>
              <a:rPr dirty="0" sz="1800" spc="-43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66"/>
                </a:solidFill>
                <a:latin typeface="Calibri"/>
                <a:cs typeface="Calibri"/>
              </a:rPr>
              <a:t>FDP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3771" y="3718947"/>
            <a:ext cx="1666908" cy="6182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2000" spc="-4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40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Faculty</a:t>
            </a:r>
          </a:p>
          <a:p>
            <a:pPr marL="0" marR="0">
              <a:lnSpc>
                <a:spcPts val="2000"/>
              </a:lnSpc>
              <a:spcBef>
                <a:spcPts val="568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attended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19532" y="3718947"/>
            <a:ext cx="40987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84620" y="4331375"/>
            <a:ext cx="27940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TMLWQ+TimesNewRomanPSMT"/>
                <a:cs typeface="PTMLWQ+TimesNewRomanPSMT"/>
              </a:rPr>
              <a:t>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3771" y="4371220"/>
            <a:ext cx="1653775" cy="618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2000" spc="-4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4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Schools</a:t>
            </a:r>
          </a:p>
          <a:p>
            <a:pPr marL="0" marR="0">
              <a:lnSpc>
                <a:spcPts val="2000"/>
              </a:lnSpc>
              <a:spcBef>
                <a:spcPts val="567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Involved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00791" y="5042227"/>
            <a:ext cx="3521888" cy="668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31859c"/>
                </a:solidFill>
                <a:latin typeface="NQPINQ+SymbolMT"/>
                <a:cs typeface="NQPINQ+SymbolMT"/>
              </a:rPr>
              <a:t></a:t>
            </a:r>
            <a:r>
              <a:rPr dirty="0" sz="2050" spc="1244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VR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Siddhartha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School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Engg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31859c"/>
                </a:solidFill>
                <a:latin typeface="NQPINQ+SymbolMT"/>
                <a:cs typeface="NQPINQ+SymbolMT"/>
              </a:rPr>
              <a:t></a:t>
            </a:r>
            <a:r>
              <a:rPr dirty="0" sz="2050" spc="1244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School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Sciences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3771" y="5557853"/>
            <a:ext cx="1462384" cy="618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dirty="0" sz="2000" spc="-4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4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2000"/>
              </a:lnSpc>
              <a:spcBef>
                <a:spcPts val="567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Schools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00791" y="5651827"/>
            <a:ext cx="1914358" cy="363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31859c"/>
                </a:solidFill>
                <a:latin typeface="NQPINQ+SymbolMT"/>
                <a:cs typeface="NQPINQ+SymbolMT"/>
              </a:rPr>
              <a:t></a:t>
            </a:r>
            <a:r>
              <a:rPr dirty="0" sz="2050" spc="1244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School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859c"/>
                </a:solidFill>
                <a:latin typeface="Calibri"/>
                <a:cs typeface="Calibri"/>
              </a:rPr>
              <a:t>Law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00791" y="5964147"/>
            <a:ext cx="3413721" cy="661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31859c"/>
                </a:solidFill>
                <a:latin typeface="NQPINQ+SymbolMT"/>
                <a:cs typeface="NQPINQ+SymbolMT"/>
              </a:rPr>
              <a:t></a:t>
            </a:r>
            <a:r>
              <a:rPr dirty="0" sz="2050" spc="1244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PTMLWQ+TimesNewRomanPSMT"/>
                <a:cs typeface="PTMLWQ+TimesNewRomanPSMT"/>
              </a:rPr>
              <a:t>School</a:t>
            </a:r>
            <a:r>
              <a:rPr dirty="0" sz="2000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2000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PTMLWQ+TimesNewRomanPSMT"/>
                <a:cs typeface="PTMLWQ+TimesNewRomanPSMT"/>
              </a:rPr>
              <a:t>Management</a:t>
            </a:r>
          </a:p>
          <a:p>
            <a:pPr marL="0" marR="0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31859c"/>
                </a:solidFill>
                <a:latin typeface="NQPINQ+SymbolMT"/>
                <a:cs typeface="NQPINQ+SymbolMT"/>
              </a:rPr>
              <a:t></a:t>
            </a:r>
            <a:r>
              <a:rPr dirty="0" sz="2050" spc="1244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PTMLWQ+TimesNewRomanPSMT"/>
                <a:cs typeface="PTMLWQ+TimesNewRomanPSMT"/>
              </a:rPr>
              <a:t>School</a:t>
            </a:r>
            <a:r>
              <a:rPr dirty="0" sz="2000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2000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PTMLWQ+TimesNewRomanPSMT"/>
                <a:cs typeface="PTMLWQ+TimesNewRomanPSMT"/>
              </a:rPr>
              <a:t>Arts</a:t>
            </a:r>
            <a:r>
              <a:rPr dirty="0" sz="2000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PTMLWQ+TimesNewRomanPSMT"/>
                <a:cs typeface="PTMLWQ+TimesNewRomanPSMT"/>
              </a:rPr>
              <a:t>&amp;</a:t>
            </a:r>
            <a:r>
              <a:rPr dirty="0" sz="2000">
                <a:solidFill>
                  <a:srgbClr val="31859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1859c"/>
                </a:solidFill>
                <a:latin typeface="PTMLWQ+TimesNewRomanPSMT"/>
                <a:cs typeface="PTMLWQ+TimesNewRomanPSMT"/>
              </a:rPr>
              <a:t>Commerce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3673" y="699082"/>
            <a:ext cx="10211942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Action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taken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report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proposals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spc="17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</a:t>
            </a:r>
            <a:r>
              <a:rPr dirty="0" sz="3150" baseline="30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nd</a:t>
            </a:r>
            <a:r>
              <a:rPr dirty="0" sz="3150" baseline="30000" spc="275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IQAC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meeting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435" y="1306974"/>
            <a:ext cx="10893668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Enhancing</a:t>
            </a:r>
            <a:r>
              <a:rPr dirty="0" sz="2400" spc="286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Teaching-Learning</a:t>
            </a:r>
            <a:r>
              <a:rPr dirty="0" sz="2400" spc="64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Methods</a:t>
            </a:r>
            <a:r>
              <a:rPr dirty="0" sz="2400" spc="284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Aligned</a:t>
            </a:r>
            <a:r>
              <a:rPr dirty="0" sz="2400" spc="28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with</a:t>
            </a:r>
            <a:r>
              <a:rPr dirty="0" sz="2400" spc="28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Pedagogical</a:t>
            </a:r>
            <a:r>
              <a:rPr dirty="0" sz="2400" spc="269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Innovations</a:t>
            </a:r>
            <a:r>
              <a:rPr dirty="0" sz="2400" spc="29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NEP-2020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7232" y="2161088"/>
            <a:ext cx="4176654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Hands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Training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to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Faculty</a:t>
            </a:r>
            <a:r>
              <a:rPr dirty="0" sz="1600" spc="-116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in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implementing</a:t>
            </a:r>
          </a:p>
          <a:p>
            <a:pPr marL="981471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active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learning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APOVL+TimesNewRomanPS-BoldMT"/>
                <a:cs typeface="NAPOVL+TimesNewRomanPS-BoldMT"/>
              </a:rPr>
              <a:t>methods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0741" y="2207073"/>
            <a:ext cx="5809646" cy="50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Talk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by</a:t>
            </a:r>
            <a:r>
              <a:rPr dirty="0" sz="1600" spc="-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Prof.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Salman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Abdul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spc="-23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Moiz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,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Department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CSE,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Univ.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Hyderabad</a:t>
            </a:r>
            <a:r>
              <a:rPr dirty="0" sz="1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Inclusivity,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Ethics,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Global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NAPOVL+TimesNewRomanPS-BoldMT"/>
                <a:cs typeface="NAPOVL+TimesNewRomanPS-BoldMT"/>
              </a:rPr>
              <a:t>Perspectives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5811" y="690989"/>
            <a:ext cx="10211943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Action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taken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report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on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the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proposals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spc="17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2</a:t>
            </a:r>
            <a:r>
              <a:rPr dirty="0" sz="3150" baseline="300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nd</a:t>
            </a:r>
            <a:r>
              <a:rPr dirty="0" sz="3150" baseline="30000" spc="275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IQAC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meeting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683" y="1298974"/>
            <a:ext cx="10670745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Enhancing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Teaching-Learning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Methods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Aligned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with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Pedagogical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Innovations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of</a:t>
            </a:r>
          </a:p>
          <a:p>
            <a:pPr marL="4588172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NAPOVL+TimesNewRomanPS-BoldMT"/>
                <a:cs typeface="NAPOVL+TimesNewRomanPS-BoldMT"/>
              </a:rPr>
              <a:t>NEP-2020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2456" y="2235958"/>
            <a:ext cx="5262689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Talk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by</a:t>
            </a:r>
            <a:r>
              <a:rPr dirty="0" sz="14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Prof.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S.Viswandha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Raju</a:t>
            </a:r>
            <a:r>
              <a:rPr dirty="0" sz="1400" spc="-91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,Senior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Professor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CSE,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JNTUH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55164" y="2235958"/>
            <a:ext cx="4703995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Talk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by</a:t>
            </a:r>
            <a:r>
              <a:rPr dirty="0" sz="14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Prof.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P.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Malliga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HOD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of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CSE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at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NITTTR,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Chennai</a:t>
            </a:r>
            <a:r>
              <a:rPr dirty="0"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PTMLWQ+TimesNewRomanPSMT"/>
                <a:cs typeface="PTMLWQ+TimesNewRomanPSMT"/>
              </a:rPr>
              <a:t>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3129" y="2449318"/>
            <a:ext cx="3553207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NEP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2020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–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Transforming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Higher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0033cc"/>
                </a:solidFill>
                <a:latin typeface="NAPOVL+TimesNewRomanPS-BoldMT"/>
                <a:cs typeface="NAPOVL+TimesNewRomanPS-BoldMT"/>
              </a:rPr>
              <a:t>Education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26180" y="2449318"/>
            <a:ext cx="4195393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Pedagogical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Innovations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and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Technology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in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 </a:t>
            </a:r>
            <a:r>
              <a:rPr dirty="0" sz="1400" b="1">
                <a:solidFill>
                  <a:srgbClr val="cc0066"/>
                </a:solidFill>
                <a:latin typeface="NAPOVL+TimesNewRomanPS-BoldMT"/>
                <a:cs typeface="NAPOVL+TimesNewRomanPS-BoldMT"/>
              </a:rPr>
              <a:t>Teaching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2025-06-26T00:11:47-05:00</dcterms:modified>
</cp:coreProperties>
</file>