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9" r:id="rId3"/>
    <p:sldId id="340" r:id="rId4"/>
    <p:sldId id="518" r:id="rId5"/>
    <p:sldId id="486" r:id="rId6"/>
    <p:sldId id="543" r:id="rId7"/>
    <p:sldId id="519" r:id="rId8"/>
    <p:sldId id="521" r:id="rId9"/>
    <p:sldId id="520" r:id="rId10"/>
    <p:sldId id="522" r:id="rId11"/>
    <p:sldId id="523" r:id="rId12"/>
    <p:sldId id="524" r:id="rId13"/>
    <p:sldId id="547" r:id="rId14"/>
    <p:sldId id="544" r:id="rId15"/>
    <p:sldId id="545" r:id="rId16"/>
    <p:sldId id="553" r:id="rId17"/>
    <p:sldId id="554" r:id="rId18"/>
    <p:sldId id="555" r:id="rId19"/>
    <p:sldId id="488" r:id="rId20"/>
    <p:sldId id="537" r:id="rId21"/>
    <p:sldId id="536" r:id="rId22"/>
    <p:sldId id="541" r:id="rId23"/>
    <p:sldId id="540" r:id="rId24"/>
    <p:sldId id="539" r:id="rId25"/>
    <p:sldId id="485" r:id="rId26"/>
    <p:sldId id="538" r:id="rId27"/>
    <p:sldId id="550" r:id="rId28"/>
    <p:sldId id="532" r:id="rId29"/>
    <p:sldId id="529" r:id="rId30"/>
    <p:sldId id="531" r:id="rId31"/>
    <p:sldId id="530" r:id="rId32"/>
    <p:sldId id="534" r:id="rId33"/>
    <p:sldId id="535" r:id="rId34"/>
    <p:sldId id="533" r:id="rId35"/>
    <p:sldId id="542" r:id="rId36"/>
    <p:sldId id="461" r:id="rId37"/>
    <p:sldId id="462" r:id="rId38"/>
  </p:sldIdLst>
  <p:sldSz cx="12192000" cy="6858000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2211FF"/>
    <a:srgbClr val="303F9E"/>
    <a:srgbClr val="B42118"/>
    <a:srgbClr val="791811"/>
    <a:srgbClr val="E0FF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243" autoAdjust="0"/>
    <p:restoredTop sz="94689" autoAdjust="0"/>
  </p:normalViewPr>
  <p:slideViewPr>
    <p:cSldViewPr>
      <p:cViewPr>
        <p:scale>
          <a:sx n="120" d="100"/>
          <a:sy n="120" d="100"/>
        </p:scale>
        <p:origin x="90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50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95095-7CC9-4DF0-A1B9-88BBA9D5FE1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50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2901-81D4-4CE3-9F7D-E7BF59411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902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871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962" y="0"/>
            <a:ext cx="4308871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E911D-61EE-4A21-8BB7-1A23F432CC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08000"/>
            <a:ext cx="450373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580" y="3211326"/>
            <a:ext cx="7955355" cy="304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22652"/>
            <a:ext cx="4308871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962" y="6422652"/>
            <a:ext cx="4308871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BEFC-A62E-4CC2-8952-AC5F1D794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82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42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97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8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0831" y="580644"/>
            <a:ext cx="11065764" cy="5731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0"/>
                </a:moveTo>
                <a:lnTo>
                  <a:pt x="10972800" y="0"/>
                </a:lnTo>
                <a:lnTo>
                  <a:pt x="109728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82729" y="0"/>
            <a:ext cx="606425" cy="753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782729" y="6097262"/>
            <a:ext cx="606425" cy="753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96174" y="242147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96" y="0"/>
                </a:lnTo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0392" y="983259"/>
            <a:ext cx="10171214" cy="104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7476" y="1507070"/>
            <a:ext cx="10097046" cy="418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328329" y="1540929"/>
            <a:ext cx="7543800" cy="3835400"/>
          </a:xfrm>
          <a:custGeom>
            <a:avLst/>
            <a:gdLst/>
            <a:ahLst/>
            <a:cxnLst/>
            <a:rect l="l" t="t" r="r" b="b"/>
            <a:pathLst>
              <a:path w="7543800" h="3835400">
                <a:moveTo>
                  <a:pt x="0" y="0"/>
                </a:moveTo>
                <a:lnTo>
                  <a:pt x="7543800" y="0"/>
                </a:lnTo>
                <a:lnTo>
                  <a:pt x="7543800" y="3835400"/>
                </a:lnTo>
                <a:lnTo>
                  <a:pt x="0" y="38354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5617" y="88"/>
            <a:ext cx="612597" cy="1669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75617" y="5235447"/>
            <a:ext cx="612597" cy="1622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2400" y="3522129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670" y="0"/>
                </a:lnTo>
              </a:path>
            </a:pathLst>
          </a:custGeom>
          <a:ln w="1905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80941" y="342862"/>
            <a:ext cx="464820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WELCOME</a:t>
            </a:r>
            <a:endParaRPr sz="7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2200" y="1989147"/>
            <a:ext cx="76200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479040" algn="l"/>
              </a:tabLst>
            </a:pPr>
            <a:r>
              <a:rPr lang="en-IN" sz="44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IN" sz="4400" b="1" baseline="300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IN" sz="44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Regular </a:t>
            </a:r>
            <a:r>
              <a:rPr lang="en-IN" sz="44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Meeting </a:t>
            </a:r>
            <a:endParaRPr lang="en-US" sz="44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37843" cy="13106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84499" y="3718496"/>
            <a:ext cx="5831840" cy="1017905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5661799" y="0"/>
                </a:moveTo>
                <a:lnTo>
                  <a:pt x="169659" y="0"/>
                </a:lnTo>
                <a:lnTo>
                  <a:pt x="124557" y="6060"/>
                </a:lnTo>
                <a:lnTo>
                  <a:pt x="84028" y="23163"/>
                </a:lnTo>
                <a:lnTo>
                  <a:pt x="49691" y="49691"/>
                </a:lnTo>
                <a:lnTo>
                  <a:pt x="23163" y="84028"/>
                </a:lnTo>
                <a:lnTo>
                  <a:pt x="6060" y="124557"/>
                </a:lnTo>
                <a:lnTo>
                  <a:pt x="0" y="169659"/>
                </a:lnTo>
                <a:lnTo>
                  <a:pt x="0" y="848258"/>
                </a:lnTo>
                <a:lnTo>
                  <a:pt x="6060" y="893360"/>
                </a:lnTo>
                <a:lnTo>
                  <a:pt x="23163" y="933888"/>
                </a:lnTo>
                <a:lnTo>
                  <a:pt x="49691" y="968225"/>
                </a:lnTo>
                <a:lnTo>
                  <a:pt x="84028" y="994754"/>
                </a:lnTo>
                <a:lnTo>
                  <a:pt x="124557" y="1011857"/>
                </a:lnTo>
                <a:lnTo>
                  <a:pt x="169659" y="1017917"/>
                </a:lnTo>
                <a:lnTo>
                  <a:pt x="5661799" y="1017917"/>
                </a:lnTo>
                <a:lnTo>
                  <a:pt x="5706901" y="1011857"/>
                </a:lnTo>
                <a:lnTo>
                  <a:pt x="5747430" y="994754"/>
                </a:lnTo>
                <a:lnTo>
                  <a:pt x="5781767" y="968225"/>
                </a:lnTo>
                <a:lnTo>
                  <a:pt x="5808295" y="933888"/>
                </a:lnTo>
                <a:lnTo>
                  <a:pt x="5825398" y="893360"/>
                </a:lnTo>
                <a:lnTo>
                  <a:pt x="5831459" y="848258"/>
                </a:lnTo>
                <a:lnTo>
                  <a:pt x="5831459" y="169659"/>
                </a:lnTo>
                <a:lnTo>
                  <a:pt x="5825398" y="124557"/>
                </a:lnTo>
                <a:lnTo>
                  <a:pt x="5808295" y="84028"/>
                </a:lnTo>
                <a:lnTo>
                  <a:pt x="5781767" y="49691"/>
                </a:lnTo>
                <a:lnTo>
                  <a:pt x="5747430" y="23163"/>
                </a:lnTo>
                <a:lnTo>
                  <a:pt x="5706901" y="6060"/>
                </a:lnTo>
                <a:lnTo>
                  <a:pt x="566179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4499" y="3718496"/>
            <a:ext cx="5831840" cy="1017905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0" y="169659"/>
                </a:moveTo>
                <a:lnTo>
                  <a:pt x="6060" y="124557"/>
                </a:lnTo>
                <a:lnTo>
                  <a:pt x="23163" y="84028"/>
                </a:lnTo>
                <a:lnTo>
                  <a:pt x="49691" y="49691"/>
                </a:lnTo>
                <a:lnTo>
                  <a:pt x="84028" y="23163"/>
                </a:lnTo>
                <a:lnTo>
                  <a:pt x="124557" y="6060"/>
                </a:lnTo>
                <a:lnTo>
                  <a:pt x="169659" y="0"/>
                </a:lnTo>
                <a:lnTo>
                  <a:pt x="5661799" y="0"/>
                </a:lnTo>
                <a:lnTo>
                  <a:pt x="5706901" y="6060"/>
                </a:lnTo>
                <a:lnTo>
                  <a:pt x="5747430" y="23163"/>
                </a:lnTo>
                <a:lnTo>
                  <a:pt x="5781767" y="49691"/>
                </a:lnTo>
                <a:lnTo>
                  <a:pt x="5808295" y="84028"/>
                </a:lnTo>
                <a:lnTo>
                  <a:pt x="5825398" y="124557"/>
                </a:lnTo>
                <a:lnTo>
                  <a:pt x="5831459" y="169659"/>
                </a:lnTo>
                <a:lnTo>
                  <a:pt x="5831459" y="848258"/>
                </a:lnTo>
                <a:lnTo>
                  <a:pt x="5825398" y="893360"/>
                </a:lnTo>
                <a:lnTo>
                  <a:pt x="5808295" y="933888"/>
                </a:lnTo>
                <a:lnTo>
                  <a:pt x="5781767" y="968225"/>
                </a:lnTo>
                <a:lnTo>
                  <a:pt x="5747430" y="994754"/>
                </a:lnTo>
                <a:lnTo>
                  <a:pt x="5706901" y="1011857"/>
                </a:lnTo>
                <a:lnTo>
                  <a:pt x="5661799" y="1017917"/>
                </a:lnTo>
                <a:lnTo>
                  <a:pt x="169659" y="1017917"/>
                </a:lnTo>
                <a:lnTo>
                  <a:pt x="124557" y="1011857"/>
                </a:lnTo>
                <a:lnTo>
                  <a:pt x="84028" y="994754"/>
                </a:lnTo>
                <a:lnTo>
                  <a:pt x="49691" y="968225"/>
                </a:lnTo>
                <a:lnTo>
                  <a:pt x="23163" y="933888"/>
                </a:lnTo>
                <a:lnTo>
                  <a:pt x="6060" y="893360"/>
                </a:lnTo>
                <a:lnTo>
                  <a:pt x="0" y="848258"/>
                </a:lnTo>
                <a:lnTo>
                  <a:pt x="0" y="169659"/>
                </a:lnTo>
                <a:close/>
              </a:path>
            </a:pathLst>
          </a:custGeom>
          <a:ln w="1905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33800" y="4002151"/>
            <a:ext cx="4953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Wednesday,</a:t>
            </a:r>
            <a:r>
              <a:rPr lang="e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2800" b="1" baseline="30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Dec. 2</a:t>
            </a:r>
            <a:r>
              <a:rPr lang="e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020</a:t>
            </a:r>
            <a:endParaRPr lang="e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7634" y="6615569"/>
            <a:ext cx="55135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-5" dirty="0" smtClean="0">
                <a:latin typeface="Garamond"/>
                <a:cs typeface="Garamond"/>
              </a:rPr>
              <a:t>21</a:t>
            </a:r>
            <a:r>
              <a:rPr sz="1200" b="1" spc="-7" baseline="25000" dirty="0" smtClean="0">
                <a:latin typeface="Garamond"/>
                <a:cs typeface="Garamond"/>
              </a:rPr>
              <a:t>th  </a:t>
            </a:r>
            <a:r>
              <a:rPr sz="1200" b="1" spc="-5" dirty="0">
                <a:latin typeface="Times New Roman"/>
                <a:cs typeface="Times New Roman"/>
              </a:rPr>
              <a:t>IQAC </a:t>
            </a:r>
            <a:r>
              <a:rPr sz="1200" b="1" spc="-5" dirty="0">
                <a:latin typeface="Garamond"/>
                <a:cs typeface="Garamond"/>
              </a:rPr>
              <a:t>meeting, </a:t>
            </a:r>
            <a:r>
              <a:rPr lang="en-IN" sz="1200" b="1" spc="-5" dirty="0" smtClean="0">
                <a:latin typeface="Garamond"/>
                <a:cs typeface="Garamond"/>
              </a:rPr>
              <a:t>30</a:t>
            </a:r>
            <a:r>
              <a:rPr lang="en-US" sz="1200" b="1" spc="-5" baseline="30000" dirty="0" err="1" smtClean="0">
                <a:latin typeface="Garamond"/>
                <a:cs typeface="Garamond"/>
              </a:rPr>
              <a:t>th</a:t>
            </a:r>
            <a:r>
              <a:rPr lang="en-US" sz="1200" b="1" spc="-5" baseline="30000" dirty="0" smtClean="0">
                <a:latin typeface="Garamond"/>
                <a:cs typeface="Garamond"/>
              </a:rPr>
              <a:t> </a:t>
            </a:r>
            <a:r>
              <a:rPr lang="en-US" sz="1200" b="1" spc="-5" dirty="0" smtClean="0">
                <a:latin typeface="Garamond"/>
                <a:cs typeface="Garamond"/>
              </a:rPr>
              <a:t> Dec </a:t>
            </a:r>
            <a:r>
              <a:rPr sz="1200" b="1" spc="-5" dirty="0" smtClean="0">
                <a:latin typeface="Garamond"/>
                <a:cs typeface="Garamond"/>
              </a:rPr>
              <a:t> 20</a:t>
            </a:r>
            <a:r>
              <a:rPr lang="en-IN" sz="1200" b="1" spc="-5" dirty="0" smtClean="0">
                <a:latin typeface="Garamond"/>
                <a:cs typeface="Garamond"/>
              </a:rPr>
              <a:t>20</a:t>
            </a:r>
            <a:r>
              <a:rPr sz="1200" b="1" spc="-5" dirty="0" smtClean="0">
                <a:latin typeface="Garamond"/>
                <a:cs typeface="Garamond"/>
              </a:rPr>
              <a:t>. </a:t>
            </a:r>
            <a:r>
              <a:rPr sz="1200" b="1" dirty="0">
                <a:latin typeface="Garamond"/>
                <a:cs typeface="Garamond"/>
              </a:rPr>
              <a:t>V R Siddhartha </a:t>
            </a:r>
            <a:r>
              <a:rPr sz="1200" b="1" spc="-5" dirty="0" smtClean="0">
                <a:latin typeface="Garamond"/>
                <a:cs typeface="Garamond"/>
              </a:rPr>
              <a:t>Engineering</a:t>
            </a:r>
            <a:r>
              <a:rPr lang="en-IN" sz="1200" b="1" spc="-5" dirty="0" smtClean="0">
                <a:latin typeface="Garamond"/>
                <a:cs typeface="Garamond"/>
              </a:rPr>
              <a:t> College</a:t>
            </a:r>
            <a:endParaRPr sz="1200" b="1" dirty="0">
              <a:latin typeface="Garamond"/>
              <a:cs typeface="Garamon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500" dirty="0" smtClean="0">
                <a:latin typeface="Garamond"/>
                <a:cs typeface="Garamond"/>
              </a:rPr>
              <a:t>                                                  WELCOME </a:t>
            </a:r>
            <a:endParaRPr lang="en-US" sz="1500" dirty="0">
              <a:latin typeface="Garamond"/>
              <a:cs typeface="Garamon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66293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10061" y="25"/>
            <a:ext cx="1381925" cy="12660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2692400" y="2895600"/>
            <a:ext cx="6816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V.R.SIDDHARTHA ENGINEERING COLLEGE</a:t>
            </a:r>
            <a:endParaRPr lang="en-US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896600" cy="2523768"/>
          </a:xfrm>
        </p:spPr>
        <p:txBody>
          <a:bodyPr/>
          <a:lstStyle/>
          <a:p>
            <a:pPr marL="631825" marR="0" lvl="0" indent="-6318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kern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lang="en-US" sz="27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600" b="1" spc="-5" dirty="0">
                <a:solidFill>
                  <a:prstClr val="black"/>
                </a:solidFill>
                <a:latin typeface="Garamond"/>
                <a:cs typeface="Garamond"/>
              </a:rPr>
              <a:t>NIRF Ranking</a:t>
            </a:r>
            <a:endParaRPr lang="en-IN" sz="16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solidFill>
                  <a:prstClr val="black"/>
                </a:solidFill>
                <a:latin typeface="Garamond"/>
                <a:cs typeface="Garamond"/>
              </a:rPr>
              <a:t>th 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Dec  2020.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057400"/>
            <a:ext cx="10439400" cy="414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Measures initiated for the improvement in NIRF Ranking: 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Perception</a:t>
            </a:r>
            <a:r>
              <a:rPr lang="en-US" sz="24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 smtClean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sz="2400" b="1" dirty="0">
                <a:latin typeface="Times New Roman"/>
                <a:ea typeface="Times New Roman"/>
                <a:cs typeface="Times New Roman"/>
              </a:rPr>
              <a:t>Rankings / Achievements / Recognitions of the </a:t>
            </a:r>
            <a:r>
              <a:rPr lang="en-IN" sz="2400" b="1" dirty="0" smtClean="0">
                <a:latin typeface="Times New Roman"/>
                <a:ea typeface="Times New Roman"/>
                <a:cs typeface="Times New Roman"/>
              </a:rPr>
              <a:t>Institute &amp; </a:t>
            </a:r>
            <a:r>
              <a:rPr lang="en-IN" sz="2400" b="1" dirty="0">
                <a:latin typeface="Times New Roman"/>
                <a:ea typeface="Times New Roman"/>
                <a:cs typeface="Times New Roman"/>
              </a:rPr>
              <a:t>Departments</a:t>
            </a:r>
            <a:endParaRPr lang="en-IN" sz="2400" b="1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sz="2400" b="1" dirty="0">
                <a:latin typeface="Times New Roman"/>
                <a:ea typeface="Times New Roman"/>
                <a:cs typeface="Times New Roman"/>
              </a:rPr>
              <a:t>Major achievements of students including high end placements</a:t>
            </a:r>
            <a:endParaRPr lang="en-IN" sz="2400" b="1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sz="2400" b="1" dirty="0">
                <a:latin typeface="Times New Roman"/>
                <a:ea typeface="Times New Roman"/>
                <a:cs typeface="Times New Roman"/>
              </a:rPr>
              <a:t>Continuous up-gradation of Curriculum to meets the current trends in Industry &amp; Society  </a:t>
            </a:r>
            <a:endParaRPr lang="en-IN" sz="2400" b="1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sz="2400" b="1" dirty="0">
                <a:latin typeface="Times New Roman"/>
                <a:ea typeface="Times New Roman"/>
                <a:cs typeface="Times New Roman"/>
              </a:rPr>
              <a:t>Modernization of </a:t>
            </a:r>
            <a:r>
              <a:rPr lang="en-IN" sz="2400" b="1" dirty="0" smtClean="0">
                <a:latin typeface="Times New Roman"/>
                <a:ea typeface="Times New Roman"/>
                <a:cs typeface="Times New Roman"/>
              </a:rPr>
              <a:t>Laboratories,  </a:t>
            </a:r>
            <a:r>
              <a:rPr lang="en-IN" sz="2400" b="1" dirty="0">
                <a:latin typeface="Times New Roman"/>
                <a:ea typeface="Times New Roman"/>
                <a:cs typeface="Times New Roman"/>
              </a:rPr>
              <a:t>Collaborative </a:t>
            </a:r>
            <a:r>
              <a:rPr lang="en-IN" sz="2400" b="1" dirty="0" smtClean="0">
                <a:latin typeface="Times New Roman"/>
                <a:ea typeface="Times New Roman"/>
                <a:cs typeface="Times New Roman"/>
              </a:rPr>
              <a:t>Lab,  </a:t>
            </a:r>
            <a:r>
              <a:rPr lang="en-IN" sz="2400" b="1" dirty="0">
                <a:latin typeface="Times New Roman"/>
                <a:ea typeface="Times New Roman"/>
                <a:cs typeface="Times New Roman"/>
              </a:rPr>
              <a:t>Centres of Excellence </a:t>
            </a:r>
            <a:endParaRPr lang="en-IN" sz="2400" b="1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sz="2400" b="1" dirty="0">
                <a:latin typeface="Times New Roman"/>
                <a:ea typeface="Times New Roman"/>
                <a:cs typeface="Times New Roman"/>
              </a:rPr>
              <a:t>Up-gradation of Infrastructure / New facilities </a:t>
            </a:r>
            <a:endParaRPr lang="en-IN" sz="2400" b="1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400" b="1" dirty="0">
                <a:latin typeface="Times New Roman"/>
                <a:ea typeface="Times New Roman"/>
                <a:cs typeface="Times New Roman"/>
              </a:rPr>
              <a:t>Maintenance of Eco friendly campus</a:t>
            </a:r>
            <a:endParaRPr lang="en-IN" sz="2400" b="1" dirty="0">
              <a:ea typeface="Times New Roman"/>
              <a:cs typeface="Times New Roman"/>
            </a:endParaRPr>
          </a:p>
          <a:p>
            <a:endParaRPr lang="en-US" dirty="0" smtClean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7852" y="762000"/>
            <a:ext cx="10404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Action Taken Report on resolutions of  20</a:t>
            </a:r>
            <a:r>
              <a:rPr lang="en-US" sz="3200" baseline="30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378118"/>
            <a:ext cx="8712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Strategies for the improvement of NIRF ranking</a:t>
            </a:r>
            <a:endParaRPr lang="en-IN" sz="32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2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896600" cy="2523768"/>
          </a:xfrm>
        </p:spPr>
        <p:txBody>
          <a:bodyPr/>
          <a:lstStyle/>
          <a:p>
            <a:pPr marL="631825" marR="0" lvl="0" indent="-6318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kern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lang="en-US" sz="27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600" b="1" spc="-5" dirty="0">
                <a:solidFill>
                  <a:prstClr val="black"/>
                </a:solidFill>
                <a:latin typeface="Garamond"/>
                <a:cs typeface="Garamond"/>
              </a:rPr>
              <a:t>NIRF Ranking</a:t>
            </a:r>
            <a:endParaRPr lang="en-IN" sz="16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solidFill>
                  <a:prstClr val="black"/>
                </a:solidFill>
                <a:latin typeface="Garamond"/>
                <a:cs typeface="Garamond"/>
              </a:rPr>
              <a:t>th 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Dec  2020.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6593" y="1657290"/>
            <a:ext cx="9267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easures initiated for the improvement in NIRF Ranking: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Perception</a:t>
            </a:r>
            <a:r>
              <a:rPr lang="en-US" sz="24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7852" y="609600"/>
            <a:ext cx="10404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Action Taken Report on resolutions of  20</a:t>
            </a:r>
            <a:r>
              <a:rPr lang="en-US" sz="3200" baseline="30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1418" y="1101773"/>
            <a:ext cx="8712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Strategies for the improvement of NIRF ranking</a:t>
            </a:r>
            <a:endParaRPr lang="en-IN" sz="32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IQAC\21st IQAC\Cap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76450"/>
            <a:ext cx="2952528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IQAC\21st IQAC\Cap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66925"/>
            <a:ext cx="2947549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30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ATAL Innovations Ranking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999" y="1099933"/>
            <a:ext cx="10650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ATAL Ranking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Institutions on </a:t>
            </a:r>
            <a:r>
              <a:rPr lang="en-US" sz="2800" b="1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Innovations </a:t>
            </a:r>
            <a:r>
              <a:rPr lang="en-US" sz="2800" b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Achievements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ARIIA</a:t>
            </a:r>
            <a:r>
              <a:rPr lang="en-US" sz="2800" b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" y="1882653"/>
            <a:ext cx="1089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“Band A” - Rank between 6-25 in the category of Private / self- financed Institutes 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7852" y="609600"/>
            <a:ext cx="10404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Action Taken Report on resolutions of  20</a:t>
            </a:r>
            <a:r>
              <a:rPr lang="en-US" sz="3200" baseline="30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2754868"/>
            <a:ext cx="6019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Further it also </a:t>
            </a:r>
            <a:r>
              <a:rPr lang="en-IN" sz="2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depends on </a:t>
            </a:r>
            <a:r>
              <a:rPr lang="mr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</a:t>
            </a:r>
            <a:endParaRPr lang="en-IN" sz="2400" b="1" dirty="0" smtClean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Establishment </a:t>
            </a:r>
            <a:r>
              <a:rPr lang="en-IN" sz="2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incubation centres, </a:t>
            </a:r>
          </a:p>
          <a:p>
            <a:pPr marL="342900" indent="-342900">
              <a:buFont typeface="Arial" charset="0"/>
              <a:buChar char="•"/>
            </a:pPr>
            <a:r>
              <a:rPr lang="en-IN" sz="2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Partnership with outside Industries, </a:t>
            </a:r>
          </a:p>
          <a:p>
            <a:pPr marL="342900" indent="-342900">
              <a:buFont typeface="Arial" charset="0"/>
              <a:buChar char="•"/>
            </a:pPr>
            <a:r>
              <a:rPr lang="en-IN" sz="2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Income generation from incubation </a:t>
            </a:r>
            <a:r>
              <a:rPr lang="en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IN" sz="2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IN" sz="2400" b="1" dirty="0" smtClean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Commercialization </a:t>
            </a:r>
            <a:r>
              <a:rPr lang="en-IN" sz="2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start-ups </a:t>
            </a:r>
            <a:endParaRPr lang="en-IN" sz="24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5952" y="2734800"/>
            <a:ext cx="3308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metrics for above ranking </a:t>
            </a:r>
            <a:r>
              <a:rPr lang="en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mr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  <a:endParaRPr lang="en-IN" sz="2400" b="1" dirty="0" smtClean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Innovations</a:t>
            </a:r>
            <a:r>
              <a:rPr lang="en-IN" sz="2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IN" sz="2400" b="1" dirty="0" smtClean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Start-ups and</a:t>
            </a:r>
          </a:p>
          <a:p>
            <a:pPr marL="342900" indent="-342900">
              <a:buFont typeface="Arial" charset="0"/>
              <a:buChar char="•"/>
            </a:pPr>
            <a:r>
              <a:rPr lang="en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Entrepreneurship</a:t>
            </a:r>
            <a:r>
              <a:rPr lang="en-IN" sz="24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374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ATAL Innovations Ranking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999" y="1099933"/>
            <a:ext cx="10650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ATAL Ranking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Institutions on </a:t>
            </a:r>
            <a:r>
              <a:rPr lang="en-US" sz="2800" b="1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Innovations </a:t>
            </a:r>
            <a:r>
              <a:rPr lang="en-US" sz="2800" b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Achievements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ARIIA</a:t>
            </a:r>
            <a:r>
              <a:rPr lang="en-US" sz="2800" b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7852" y="609600"/>
            <a:ext cx="10404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Action Taken Report on resolutions of  20</a:t>
            </a:r>
            <a:r>
              <a:rPr lang="en-US" sz="3200" baseline="30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7852" y="2482368"/>
            <a:ext cx="10231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it is felt that the primary responsibility of the Institute is </a:t>
            </a:r>
            <a:r>
              <a:rPr lang="mr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Changing the attitude &amp; mind set of the faculty &amp; students.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Make them ready by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incu</a:t>
            </a:r>
            <a:r>
              <a:rPr lang="en-IN" sz="2400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lcating</a:t>
            </a:r>
            <a:r>
              <a:rPr lang="en-IN" sz="24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the knowledge, skills and interest by         persistent teachings.</a:t>
            </a:r>
          </a:p>
          <a:p>
            <a:pPr marL="342900" indent="-342900">
              <a:buFont typeface="Arial" charset="0"/>
              <a:buChar char="•"/>
            </a:pPr>
            <a:endParaRPr lang="en-IN" sz="2400" dirty="0" smtClean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N" sz="24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For which Institute Innovation Cell (IIC) was established and many programmes are being organised on regular basis</a:t>
            </a:r>
          </a:p>
          <a:p>
            <a:pPr marL="342900" indent="-342900">
              <a:buFont typeface="Arial" charset="0"/>
              <a:buChar char="•"/>
            </a:pPr>
            <a:endParaRPr lang="en-IN" sz="2400" dirty="0" smtClean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N" sz="24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Dr G </a:t>
            </a:r>
            <a:r>
              <a:rPr lang="en-IN" sz="2400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Srinivasa</a:t>
            </a:r>
            <a:r>
              <a:rPr lang="en-IN" sz="24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Rao &amp; team is working to realise the above objectives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2999" y="1559450"/>
            <a:ext cx="9906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4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IN" sz="2400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Innovation </a:t>
            </a:r>
            <a:r>
              <a:rPr lang="en-IN" sz="2400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IN" sz="2400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Transformation / new idea / new product / new method’</a:t>
            </a:r>
          </a:p>
          <a:p>
            <a:r>
              <a:rPr lang="en-IN" sz="24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It </a:t>
            </a:r>
            <a:r>
              <a:rPr lang="en-IN" sz="2400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will not happen with conventional mind set and instantly </a:t>
            </a:r>
          </a:p>
        </p:txBody>
      </p:sp>
    </p:spTree>
    <p:extLst>
      <p:ext uri="{BB962C8B-B14F-4D97-AF65-F5344CB8AC3E}">
        <p14:creationId xmlns:p14="http://schemas.microsoft.com/office/powerpoint/2010/main" xmlns="" val="15222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ATAL Innovations Ranking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92422"/>
            <a:ext cx="1074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ATAL </a:t>
            </a:r>
            <a:r>
              <a:rPr lang="en-US" sz="2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Innovations</a:t>
            </a:r>
            <a:r>
              <a:rPr lang="mr-IN" sz="2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IN" sz="2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Activities organised through IIC from the date of 20</a:t>
            </a:r>
            <a:r>
              <a:rPr lang="en-IN" sz="2200" b="1" baseline="300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</a:t>
            </a:r>
            <a:r>
              <a:rPr lang="en-IN" sz="2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meeting</a:t>
            </a:r>
            <a:endParaRPr lang="en-IN" sz="22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848" y="588888"/>
            <a:ext cx="10404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Action Taken Report on resolutions of  20</a:t>
            </a:r>
            <a:r>
              <a:rPr lang="en-US" sz="2800" baseline="30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  <a:endParaRPr lang="en-IN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9903814"/>
              </p:ext>
            </p:extLst>
          </p:nvPr>
        </p:nvGraphicFramePr>
        <p:xfrm>
          <a:off x="761999" y="1523309"/>
          <a:ext cx="10806741" cy="4539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523"/>
                <a:gridCol w="3482765"/>
                <a:gridCol w="2643375"/>
                <a:gridCol w="2254644"/>
                <a:gridCol w="727294"/>
                <a:gridCol w="672140"/>
              </a:tblGrid>
              <a:tr h="2317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S.</a:t>
                      </a:r>
                      <a:endParaRPr lang="en-GB" sz="1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No</a:t>
                      </a:r>
                      <a:endParaRPr lang="en-GB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Program title</a:t>
                      </a:r>
                      <a:endParaRPr lang="en-GB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Resource person</a:t>
                      </a:r>
                      <a:endParaRPr lang="en-GB" sz="1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GB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effectLst/>
                        </a:rPr>
                        <a:t>Innovation / Start-ups</a:t>
                      </a:r>
                      <a:endParaRPr lang="en-GB" sz="17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/ Entrepreneurship </a:t>
                      </a:r>
                      <a:endParaRPr lang="en-GB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Participation</a:t>
                      </a:r>
                      <a:endParaRPr lang="en-GB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Faculty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95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</a:t>
                      </a:r>
                      <a:endParaRPr lang="en-GB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Rural Entrepreneurship Development Cell Action plan in HEI -Workshop</a:t>
                      </a:r>
                      <a:endParaRPr lang="en-GB" sz="17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Mr. J. Sai Sudheer Kumar 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Innovation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40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10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31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</a:t>
                      </a:r>
                      <a:endParaRPr lang="en-GB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Innovation day – 15</a:t>
                      </a:r>
                      <a:r>
                        <a:rPr lang="en-US" sz="1700" b="1" baseline="30000">
                          <a:effectLst/>
                        </a:rPr>
                        <a:t>th</a:t>
                      </a:r>
                      <a:r>
                        <a:rPr lang="en-US" sz="1700" b="1">
                          <a:effectLst/>
                        </a:rPr>
                        <a:t> Oct. 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Sri L </a:t>
                      </a:r>
                      <a:r>
                        <a:rPr lang="en-US" sz="1700" b="1" dirty="0" err="1">
                          <a:effectLst/>
                        </a:rPr>
                        <a:t>Srinu</a:t>
                      </a:r>
                      <a:r>
                        <a:rPr lang="en-US" sz="1700" b="1" dirty="0">
                          <a:effectLst/>
                        </a:rPr>
                        <a:t>, ITS</a:t>
                      </a:r>
                      <a:endParaRPr lang="en-GB" sz="17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Innovation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200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70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95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</a:t>
                      </a:r>
                      <a:endParaRPr lang="en-GB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My Story- Motivational Session by Successful Entrepreneur</a:t>
                      </a:r>
                      <a:endParaRPr lang="en-GB" sz="17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effectLst/>
                        </a:rPr>
                        <a:t>Mr.Koka</a:t>
                      </a:r>
                      <a:r>
                        <a:rPr lang="en-US" sz="1700" b="1" dirty="0">
                          <a:effectLst/>
                        </a:rPr>
                        <a:t> </a:t>
                      </a:r>
                      <a:r>
                        <a:rPr lang="en-US" sz="1700" b="1" dirty="0" err="1">
                          <a:effectLst/>
                        </a:rPr>
                        <a:t>Vinesh</a:t>
                      </a:r>
                      <a:r>
                        <a:rPr lang="en-US" sz="1700" b="1" dirty="0">
                          <a:effectLst/>
                        </a:rPr>
                        <a:t/>
                      </a:r>
                      <a:br>
                        <a:rPr lang="en-US" sz="1700" b="1" dirty="0">
                          <a:effectLst/>
                        </a:rPr>
                      </a:br>
                      <a:r>
                        <a:rPr lang="en-US" sz="1700" b="1" dirty="0">
                          <a:effectLst/>
                        </a:rPr>
                        <a:t>Managing Partner at V S Automation</a:t>
                      </a:r>
                      <a:endParaRPr lang="en-GB" sz="17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</a:rPr>
                        <a:t>Entrepreneurship</a:t>
                      </a:r>
                      <a:endParaRPr lang="en-GB" sz="17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52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5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27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</a:t>
                      </a:r>
                      <a:endParaRPr lang="en-GB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Launch of KAPILA: Kalam Program for IP Literacy and Awareness of Intellectual Property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Experts from MHRD Innovation Cell. </a:t>
                      </a:r>
                      <a:endParaRPr lang="en-GB" sz="17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IPR</a:t>
                      </a:r>
                      <a:endParaRPr lang="en-GB" sz="17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700</a:t>
                      </a:r>
                      <a:endParaRPr lang="en-GB" sz="17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70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27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</a:t>
                      </a:r>
                      <a:endParaRPr lang="en-GB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Orientation session on Methods of Exploring &amp; Capturing Values From Indian Agriculture &amp; Health sector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Experts from MHRD Innovation Cell &amp; AICTE</a:t>
                      </a:r>
                      <a:endParaRPr lang="en-GB" sz="17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Innovation</a:t>
                      </a:r>
                      <a:endParaRPr lang="en-GB" sz="17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650</a:t>
                      </a:r>
                      <a:endParaRPr lang="en-GB" sz="17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50</a:t>
                      </a:r>
                      <a:endParaRPr lang="en-GB" sz="17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51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ATAL Innovations Ranking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9" y="1092422"/>
            <a:ext cx="10730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ATAL Innovations</a:t>
            </a:r>
            <a:r>
              <a:rPr lang="mr-IN" sz="2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IN" sz="2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Activities organised through IIC from the date of 20</a:t>
            </a:r>
            <a:r>
              <a:rPr lang="en-IN" sz="2200" b="1" baseline="300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2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849" y="588888"/>
            <a:ext cx="935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Action Taken Report on resolutions of  20</a:t>
            </a:r>
            <a:r>
              <a:rPr lang="en-US" sz="2800" baseline="30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  <a:endParaRPr lang="en-IN" sz="28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9031260"/>
              </p:ext>
            </p:extLst>
          </p:nvPr>
        </p:nvGraphicFramePr>
        <p:xfrm>
          <a:off x="800099" y="1653742"/>
          <a:ext cx="10591802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430"/>
                <a:gridCol w="3736972"/>
                <a:gridCol w="3810000"/>
                <a:gridCol w="1371600"/>
                <a:gridCol w="533400"/>
                <a:gridCol w="53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Implementation of New Education Policy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R.NataRajan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, Former Chairman, AICTE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Innovation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IUCE -Global Entrepreneurship Education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Sandhya </a:t>
                      </a:r>
                      <a:r>
                        <a:rPr lang="en-US" sz="1600" b="1" dirty="0" err="1">
                          <a:effectLst/>
                        </a:rPr>
                        <a:t>Bala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subramanian</a:t>
                      </a:r>
                      <a:r>
                        <a:rPr lang="en-US" sz="1600" b="1" dirty="0">
                          <a:effectLst/>
                        </a:rPr>
                        <a:t/>
                      </a:r>
                      <a:br>
                        <a:rPr lang="en-US" sz="1600" b="1" dirty="0">
                          <a:effectLst/>
                        </a:rPr>
                      </a:b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Entrepreneur-ship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150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30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International workshop on Development of Intelligent Systems &amp; Smart Devices for Societal Problems (EPICS)”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Experts from UGC, </a:t>
                      </a:r>
                      <a:br>
                        <a:rPr lang="en-US" sz="1600" b="1">
                          <a:effectLst/>
                        </a:rPr>
                      </a:br>
                      <a:r>
                        <a:rPr lang="en-US" sz="1600" b="1">
                          <a:effectLst/>
                        </a:rPr>
                        <a:t>Director of EPICS, PURDUE University, USA, National Institute of Plant Health Management (NIPHM), ISRO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Innovation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184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40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Atma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Nirbhar</a:t>
                      </a:r>
                      <a:r>
                        <a:rPr lang="en-US" sz="1600" b="1" dirty="0">
                          <a:effectLst/>
                        </a:rPr>
                        <a:t> Bharat: The Role of </a:t>
                      </a:r>
                      <a:r>
                        <a:rPr lang="en-US" sz="1600" b="1" dirty="0" err="1">
                          <a:effectLst/>
                        </a:rPr>
                        <a:t>Collabrations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Prof. </a:t>
                      </a:r>
                      <a:r>
                        <a:rPr lang="en-US" sz="1600" b="1" dirty="0" err="1">
                          <a:effectLst/>
                        </a:rPr>
                        <a:t>B.S.Murthy</a:t>
                      </a:r>
                      <a:r>
                        <a:rPr lang="en-US" sz="1600" b="1" dirty="0">
                          <a:effectLst/>
                        </a:rPr>
                        <a:t>, Director, IIT Hyderabad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Innovation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110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20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IoT</a:t>
                      </a:r>
                      <a:r>
                        <a:rPr lang="en-US" sz="1600" b="1" dirty="0">
                          <a:effectLst/>
                        </a:rPr>
                        <a:t> Based Technologies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S.GangadharaRao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Boppana</a:t>
                      </a:r>
                      <a:endParaRPr lang="en-GB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Co-Founder and CEO of STABILITY, Hyderabad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Entrepreneur-ship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168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28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Design Thinking-1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Dr. G. </a:t>
                      </a:r>
                      <a:r>
                        <a:rPr lang="en-US" sz="1600" b="1" dirty="0" err="1">
                          <a:effectLst/>
                        </a:rPr>
                        <a:t>SrinivasaRao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Innovation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348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24</a:t>
                      </a:r>
                      <a:endParaRPr lang="en-GB" sz="16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IUCEE-UML Global Entrepreneurship   Webinar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Chesley</a:t>
                      </a:r>
                      <a:r>
                        <a:rPr lang="en-US" sz="1600" b="1" dirty="0">
                          <a:effectLst/>
                        </a:rPr>
                        <a:t> Chen shares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Entrepreneur-ship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150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39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14395"/>
            <a:ext cx="112877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e-Content development – Recording/Lecturing capturing facility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689" y="783865"/>
            <a:ext cx="11216640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b="1" u="sng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Current Status: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 number – 123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CSE department which has enough space and suitable acoustics has been identified for establishment of the facility.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proposals are invited from external companies regarding internal decoration, procurement of infrastructure and integration of the resources. Budget provisions are currently under review.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are being motivated to prepare e-Content for their respective subjects and save their recordings so that they can be uploaded once the channel goes public.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for easier management of these videos, it is suggested to create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channel for every department such as CSE VRSEC, IT VRSEC as it becomes easier for the students to browse the required content easily.</a:t>
            </a:r>
          </a:p>
        </p:txBody>
      </p:sp>
    </p:spTree>
    <p:extLst>
      <p:ext uri="{BB962C8B-B14F-4D97-AF65-F5344CB8AC3E}">
        <p14:creationId xmlns:p14="http://schemas.microsoft.com/office/powerpoint/2010/main" xmlns="" val="26442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437" y="685800"/>
            <a:ext cx="11013440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of now, we have the following software's available for the faculty to create the lecture videos:</a:t>
            </a:r>
          </a:p>
          <a:p>
            <a:pPr marL="971550" lvl="2" indent="-514350" algn="just">
              <a:lnSpc>
                <a:spcPct val="120000"/>
              </a:lnSpc>
              <a:spcBef>
                <a:spcPts val="600"/>
              </a:spcBef>
              <a:buClr>
                <a:srgbClr val="0000FF"/>
              </a:buClr>
              <a:buFont typeface="+mj-lt"/>
              <a:buAutoNum type="alphaLcParenR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recording software</a:t>
            </a:r>
          </a:p>
          <a:p>
            <a:pPr marL="971550" lvl="2" indent="-514350" algn="just">
              <a:lnSpc>
                <a:spcPct val="120000"/>
              </a:lnSpc>
              <a:spcBef>
                <a:spcPts val="600"/>
              </a:spcBef>
              <a:buClr>
                <a:srgbClr val="0000FF"/>
              </a:buClr>
              <a:buFont typeface="+mj-lt"/>
              <a:buAutoNum type="alphaLcParenR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platform</a:t>
            </a:r>
          </a:p>
          <a:p>
            <a:pPr marL="971550" lvl="2" indent="-514350" algn="just">
              <a:lnSpc>
                <a:spcPct val="120000"/>
              </a:lnSpc>
              <a:spcBef>
                <a:spcPts val="600"/>
              </a:spcBef>
              <a:buClr>
                <a:srgbClr val="0000FF"/>
              </a:buClr>
              <a:buFont typeface="+mj-lt"/>
              <a:buAutoNum type="alphaLcParenR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WACOM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by CTL-672/K0-CX Medium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8.5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5.3-inch Graphic Tablet </a:t>
            </a:r>
          </a:p>
          <a:p>
            <a:pPr marL="971550" lvl="2" indent="-514350" algn="just">
              <a:lnSpc>
                <a:spcPct val="120000"/>
              </a:lnSpc>
              <a:spcBef>
                <a:spcPts val="600"/>
              </a:spcBef>
              <a:buClr>
                <a:srgbClr val="0000FF"/>
              </a:buClr>
              <a:buFont typeface="+mj-lt"/>
              <a:buAutoNum type="alphaLcParenR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just">
              <a:lnSpc>
                <a:spcPct val="120000"/>
              </a:lnSpc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proposed to constitute a committee involving both teaching and non-teaching faculty of CSE &amp; IT departments to implement the objectives discussed in the previous IQAC meeting.</a:t>
            </a:r>
          </a:p>
          <a:p>
            <a:pPr lvl="1" indent="-457200" algn="just">
              <a:lnSpc>
                <a:spcPct val="120000"/>
              </a:lnSpc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trail run, one of the faculty member of CSE have created 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channel. The link for this channel is:</a:t>
            </a:r>
          </a:p>
          <a:p>
            <a:pPr marL="0" lvl="1" algn="ctr">
              <a:lnSpc>
                <a:spcPct val="120000"/>
              </a:lnSpc>
              <a:spcBef>
                <a:spcPts val="600"/>
              </a:spcBef>
              <a:buClr>
                <a:srgbClr val="0000FF"/>
              </a:buClr>
            </a:pPr>
            <a:r>
              <a:rPr lang="en-US" sz="2200" b="1" i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https://www.youtube.com/channel/UCqQ6FQ62fpld40Jp9BFHtDg</a:t>
            </a:r>
          </a:p>
        </p:txBody>
      </p:sp>
    </p:spTree>
    <p:extLst>
      <p:ext uri="{BB962C8B-B14F-4D97-AF65-F5344CB8AC3E}">
        <p14:creationId xmlns:p14="http://schemas.microsoft.com/office/powerpoint/2010/main" xmlns="" val="2269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304801"/>
            <a:ext cx="5994400" cy="268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1111" r="24430" b="9524"/>
          <a:stretch>
            <a:fillRect/>
          </a:stretch>
        </p:blipFill>
        <p:spPr bwMode="auto">
          <a:xfrm>
            <a:off x="406400" y="3505201"/>
            <a:ext cx="5588000" cy="278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200" y="304800"/>
            <a:ext cx="558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97600" y="3505201"/>
            <a:ext cx="5689600" cy="27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722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1371600"/>
            <a:ext cx="7772400" cy="1023139"/>
          </a:xfrm>
          <a:prstGeom prst="rect">
            <a:avLst/>
          </a:prstGeom>
        </p:spPr>
        <p:txBody>
          <a:bodyPr vert="horz" wrap="square" lIns="0" tIns="281724" rIns="0" bIns="0" rtlCol="0">
            <a:spAutoFit/>
          </a:bodyPr>
          <a:lstStyle/>
          <a:p>
            <a:pPr algn="ctr" defTabSz="457200" rtl="0">
              <a:lnSpc>
                <a:spcPct val="100000"/>
              </a:lnSpc>
              <a:spcBef>
                <a:spcPct val="0"/>
              </a:spcBef>
            </a:pPr>
            <a:r>
              <a:rPr lang="en-US" sz="4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B) Issues </a:t>
            </a:r>
            <a:r>
              <a:rPr lang="en-US" sz="4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open for </a:t>
            </a:r>
            <a:r>
              <a:rPr lang="en-US" sz="4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discussion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2000" y="2452461"/>
            <a:ext cx="10699955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Review </a:t>
            </a: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Performance Based Appraisal System 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PBAS) </a:t>
            </a:r>
          </a:p>
          <a:p>
            <a:pPr marL="623888" indent="-623888">
              <a:spcAft>
                <a:spcPts val="1200"/>
              </a:spcAft>
            </a:pP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2) </a:t>
            </a:r>
            <a:r>
              <a:rPr lang="en-GB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  identification </a:t>
            </a:r>
            <a:r>
              <a:rPr lang="en-GB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diplomatic involvement 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R&amp;D, Consultancy, etc. 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3)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Any other item with the permission of Chairperson.</a:t>
            </a:r>
          </a:p>
          <a:p>
            <a:pPr marL="914400" marR="5080" lvl="1" indent="-901700" algn="just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endParaRPr lang="en-US" sz="28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5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  <a:endParaRPr sz="1500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9"/>
          <p:cNvSpPr txBox="1"/>
          <p:nvPr/>
        </p:nvSpPr>
        <p:spPr>
          <a:xfrm>
            <a:off x="277634" y="6615569"/>
            <a:ext cx="55135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-5" dirty="0">
                <a:latin typeface="Garamond"/>
                <a:cs typeface="Garamond"/>
              </a:rPr>
              <a:t>21</a:t>
            </a:r>
            <a:r>
              <a:rPr lang="en-US" sz="1200" b="1" spc="-7" baseline="25000" dirty="0">
                <a:latin typeface="Garamond"/>
                <a:cs typeface="Garamond"/>
              </a:rPr>
              <a:t>th  </a:t>
            </a:r>
            <a:r>
              <a:rPr lang="en-US" sz="1200" b="1" spc="-5" dirty="0"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latin typeface="Garamond"/>
                <a:cs typeface="Garamond"/>
              </a:rPr>
              <a:t>meeting, 30</a:t>
            </a:r>
            <a:r>
              <a:rPr lang="en-US" sz="1200" b="1" spc="-5" baseline="30000" dirty="0">
                <a:latin typeface="Garamond"/>
                <a:cs typeface="Garamond"/>
              </a:rPr>
              <a:t>th </a:t>
            </a:r>
            <a:r>
              <a:rPr lang="en-US" sz="1200" b="1" spc="-5" dirty="0">
                <a:latin typeface="Garamond"/>
                <a:cs typeface="Garamond"/>
              </a:rPr>
              <a:t> Dec  2020. </a:t>
            </a:r>
            <a:r>
              <a:rPr lang="en-US" sz="1200" b="1" dirty="0"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latin typeface="Garamond"/>
                <a:cs typeface="Garamond"/>
              </a:rPr>
              <a:t>Engineering College</a:t>
            </a:r>
            <a:endParaRPr lang="en-US" sz="12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3208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400" y="381000"/>
            <a:ext cx="5257800" cy="1023139"/>
          </a:xfrm>
          <a:prstGeom prst="rect">
            <a:avLst/>
          </a:prstGeom>
        </p:spPr>
        <p:txBody>
          <a:bodyPr vert="horz" wrap="square" lIns="0" tIns="281724" rIns="0" bIns="0" rtlCol="0">
            <a:spAutoFit/>
          </a:bodyPr>
          <a:lstStyle/>
          <a:p>
            <a:pPr algn="ctr" defTabSz="457200" rtl="0">
              <a:lnSpc>
                <a:spcPct val="100000"/>
              </a:lnSpc>
              <a:spcBef>
                <a:spcPct val="0"/>
              </a:spcBef>
            </a:pPr>
            <a:r>
              <a:rPr lang="en-US" sz="4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Agenda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" y="1371600"/>
            <a:ext cx="11049000" cy="5478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225"/>
              </a:spcBef>
              <a:buClr>
                <a:srgbClr val="0F6FC6"/>
              </a:buClr>
              <a:buSzPct val="113461"/>
              <a:buAutoNum type="alphaUcParenR"/>
              <a:tabLst>
                <a:tab pos="298450" algn="l"/>
              </a:tabLst>
            </a:pP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="1" baseline="300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</a:p>
          <a:p>
            <a:pPr marL="12700">
              <a:lnSpc>
                <a:spcPct val="100000"/>
              </a:lnSpc>
              <a:spcBef>
                <a:spcPts val="1225"/>
              </a:spcBef>
              <a:buClr>
                <a:srgbClr val="0F6FC6"/>
              </a:buClr>
              <a:buSzPct val="113461"/>
              <a:tabLst>
                <a:tab pos="298450" algn="l"/>
              </a:tabLst>
            </a:pP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1. NIRF &amp; ATAL Innovation – for better ranking</a:t>
            </a:r>
          </a:p>
          <a:p>
            <a:pPr marL="12700">
              <a:spcBef>
                <a:spcPts val="1225"/>
              </a:spcBef>
              <a:buClr>
                <a:srgbClr val="0F6FC6"/>
              </a:buClr>
              <a:buSzPct val="113461"/>
              <a:tabLst>
                <a:tab pos="298450" algn="l"/>
              </a:tabLst>
            </a:pP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2. e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– Content development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 capturing system</a:t>
            </a:r>
          </a:p>
          <a:p>
            <a:pPr marL="12700">
              <a:lnSpc>
                <a:spcPct val="100000"/>
              </a:lnSpc>
              <a:spcBef>
                <a:spcPts val="1225"/>
              </a:spcBef>
              <a:buClr>
                <a:srgbClr val="0F6FC6"/>
              </a:buClr>
              <a:buSzPct val="113461"/>
              <a:tabLst>
                <a:tab pos="298450" algn="l"/>
              </a:tabLst>
            </a:pPr>
            <a:endParaRPr lang="en-US" sz="2400" b="1" dirty="0" smtClean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Review of Performance Based Appraisal System (PBAS) </a:t>
            </a:r>
          </a:p>
          <a:p>
            <a:pPr marL="623888" indent="-623888">
              <a:spcAft>
                <a:spcPts val="1200"/>
              </a:spcAft>
            </a:pP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  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identification for their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diplomatic involvement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R&amp;D, Consultancy, etc. 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3888" indent="-623888">
              <a:spcAft>
                <a:spcPts val="1200"/>
              </a:spcAft>
            </a:pP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Any other item with the permission of Chairperson.</a:t>
            </a:r>
          </a:p>
          <a:p>
            <a:pPr marL="914400" marR="5080" lvl="1" indent="-901700" algn="just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sz="1500"/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9"/>
          <p:cNvSpPr txBox="1"/>
          <p:nvPr/>
        </p:nvSpPr>
        <p:spPr>
          <a:xfrm>
            <a:off x="277634" y="6615569"/>
            <a:ext cx="55135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-5" dirty="0">
                <a:latin typeface="Garamond"/>
                <a:cs typeface="Garamond"/>
              </a:rPr>
              <a:t>21</a:t>
            </a:r>
            <a:r>
              <a:rPr lang="en-US" sz="1200" b="1" spc="-7" baseline="25000" dirty="0">
                <a:latin typeface="Garamond"/>
                <a:cs typeface="Garamond"/>
              </a:rPr>
              <a:t>th  </a:t>
            </a:r>
            <a:r>
              <a:rPr lang="en-US" sz="1200" b="1" spc="-5" dirty="0"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latin typeface="Garamond"/>
                <a:cs typeface="Garamond"/>
              </a:rPr>
              <a:t>meeting, 30</a:t>
            </a:r>
            <a:r>
              <a:rPr lang="en-US" sz="1200" b="1" spc="-5" baseline="30000" dirty="0">
                <a:latin typeface="Garamond"/>
                <a:cs typeface="Garamond"/>
              </a:rPr>
              <a:t>th </a:t>
            </a:r>
            <a:r>
              <a:rPr lang="en-US" sz="1200" b="1" spc="-5" dirty="0">
                <a:latin typeface="Garamond"/>
                <a:cs typeface="Garamond"/>
              </a:rPr>
              <a:t> Dec  2020. </a:t>
            </a:r>
            <a:r>
              <a:rPr lang="en-US" sz="1200" b="1" dirty="0"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latin typeface="Garamond"/>
                <a:cs typeface="Garamond"/>
              </a:rPr>
              <a:t>Engineering College</a:t>
            </a:r>
            <a:endParaRPr lang="en-US" sz="1200" b="1" dirty="0">
              <a:latin typeface="Garamond"/>
              <a:cs typeface="Garamond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PBAS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 smtClean="0">
                <a:latin typeface="Garamond"/>
                <a:cs typeface="Garamond"/>
              </a:rPr>
              <a:t>   21</a:t>
            </a:r>
            <a:r>
              <a:rPr lang="en-US" sz="1400" b="1" spc="-7" baseline="25000" dirty="0" smtClean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85800"/>
            <a:ext cx="918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Review of Performance Based Appraisal System (PBAS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0005" y="120902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About  VRSEC-PBAS</a:t>
            </a:r>
            <a:endParaRPr lang="en-US" sz="28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1810" y="2777328"/>
            <a:ext cx="99567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latin typeface="Times" charset="0"/>
                <a:ea typeface="Times New Roman" charset="0"/>
              </a:rPr>
              <a:t>Objectives </a:t>
            </a:r>
            <a:r>
              <a:rPr lang="en-GB" sz="2000" b="1" dirty="0">
                <a:latin typeface="Times" charset="0"/>
                <a:ea typeface="Times New Roman" charset="0"/>
              </a:rPr>
              <a:t>of the </a:t>
            </a:r>
            <a:r>
              <a:rPr lang="en-GB" sz="2000" b="1" dirty="0" smtClean="0">
                <a:latin typeface="Times" charset="0"/>
                <a:ea typeface="Times New Roman" charset="0"/>
              </a:rPr>
              <a:t>Practice </a:t>
            </a:r>
            <a:endParaRPr lang="en-GB" sz="2000" b="1" dirty="0">
              <a:latin typeface="Times New Roman" charset="0"/>
              <a:ea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GB" sz="2000" dirty="0">
                <a:latin typeface="Times" charset="0"/>
                <a:ea typeface="Times New Roman" charset="0"/>
              </a:rPr>
              <a:t>To </a:t>
            </a:r>
            <a:r>
              <a:rPr lang="en-GB" sz="2000" b="1" dirty="0">
                <a:latin typeface="Times" charset="0"/>
                <a:ea typeface="Times New Roman" charset="0"/>
              </a:rPr>
              <a:t>identify &amp; distinguish the merit </a:t>
            </a:r>
            <a:r>
              <a:rPr lang="en-GB" sz="2000" dirty="0" smtClean="0">
                <a:latin typeface="Times" charset="0"/>
                <a:ea typeface="Times New Roman" charset="0"/>
              </a:rPr>
              <a:t>and </a:t>
            </a:r>
            <a:r>
              <a:rPr lang="en-GB" sz="2000" dirty="0">
                <a:latin typeface="Times" charset="0"/>
                <a:ea typeface="Times New Roman" charset="0"/>
              </a:rPr>
              <a:t>its </a:t>
            </a:r>
            <a:r>
              <a:rPr lang="en-GB" sz="2000" b="1" dirty="0">
                <a:latin typeface="Times" charset="0"/>
                <a:ea typeface="Times New Roman" charset="0"/>
              </a:rPr>
              <a:t>encouragement</a:t>
            </a:r>
            <a:endParaRPr lang="en-GB" sz="2000" b="1" dirty="0">
              <a:latin typeface="Times New Roman" charset="0"/>
              <a:ea typeface="Times New Roman" charset="0"/>
            </a:endParaRPr>
          </a:p>
          <a:p>
            <a:pPr marL="285750" lvl="0" indent="-285750">
              <a:spcAft>
                <a:spcPts val="0"/>
              </a:spcAft>
              <a:buFont typeface="Wingdings" charset="2"/>
              <a:buChar char="Ø"/>
            </a:pPr>
            <a:r>
              <a:rPr lang="en-GB" sz="2000" dirty="0" smtClean="0">
                <a:latin typeface="Times" charset="0"/>
                <a:ea typeface="Times New Roman" charset="0"/>
              </a:rPr>
              <a:t>To </a:t>
            </a:r>
            <a:r>
              <a:rPr lang="en-GB" sz="2000" dirty="0">
                <a:latin typeface="Times" charset="0"/>
                <a:ea typeface="Times New Roman" charset="0"/>
              </a:rPr>
              <a:t>measure the </a:t>
            </a:r>
            <a:r>
              <a:rPr lang="en-GB" sz="2000" b="1" dirty="0">
                <a:latin typeface="Times" charset="0"/>
                <a:ea typeface="Times New Roman" charset="0"/>
              </a:rPr>
              <a:t>performance of employees </a:t>
            </a:r>
            <a:r>
              <a:rPr lang="en-GB" sz="2000" dirty="0">
                <a:latin typeface="Times" charset="0"/>
                <a:ea typeface="Times New Roman" charset="0"/>
              </a:rPr>
              <a:t>and </a:t>
            </a:r>
            <a:r>
              <a:rPr lang="en-GB" sz="2000" dirty="0" smtClean="0">
                <a:latin typeface="Times" charset="0"/>
                <a:ea typeface="Times New Roman" charset="0"/>
              </a:rPr>
              <a:t>help </a:t>
            </a:r>
            <a:r>
              <a:rPr lang="en-GB" sz="2000" dirty="0">
                <a:latin typeface="Times" charset="0"/>
                <a:ea typeface="Times New Roman" charset="0"/>
              </a:rPr>
              <a:t>them to </a:t>
            </a:r>
            <a:r>
              <a:rPr lang="en-GB" sz="2000" b="1" dirty="0">
                <a:latin typeface="Times" charset="0"/>
                <a:ea typeface="Times New Roman" charset="0"/>
              </a:rPr>
              <a:t>improve their potential</a:t>
            </a:r>
            <a:r>
              <a:rPr lang="en-GB" sz="2000" dirty="0" smtClean="0">
                <a:latin typeface="Times" charset="0"/>
                <a:ea typeface="Times New Roman" charset="0"/>
              </a:rPr>
              <a:t>.</a:t>
            </a:r>
            <a:endParaRPr lang="en-GB" sz="2000" b="1" dirty="0">
              <a:latin typeface="Times New Roman" charset="0"/>
              <a:ea typeface="Times New Roman" charset="0"/>
            </a:endParaRPr>
          </a:p>
          <a:p>
            <a:pPr marL="285750" lvl="0" indent="-285750">
              <a:spcAft>
                <a:spcPts val="0"/>
              </a:spcAft>
              <a:buFont typeface="Wingdings" charset="2"/>
              <a:buChar char="Ø"/>
            </a:pPr>
            <a:r>
              <a:rPr lang="en-GB" sz="2000" dirty="0">
                <a:latin typeface="Times" charset="0"/>
                <a:ea typeface="Times New Roman" charset="0"/>
              </a:rPr>
              <a:t>To enhance faculty academic </a:t>
            </a:r>
            <a:r>
              <a:rPr lang="en-GB" sz="2000" b="1" dirty="0">
                <a:latin typeface="Times" charset="0"/>
                <a:ea typeface="Times New Roman" charset="0"/>
              </a:rPr>
              <a:t>qualifications, </a:t>
            </a:r>
            <a:r>
              <a:rPr lang="en-GB" sz="2000" b="1" dirty="0" smtClean="0">
                <a:latin typeface="Times" charset="0"/>
                <a:ea typeface="Times New Roman" charset="0"/>
              </a:rPr>
              <a:t>knowledge </a:t>
            </a:r>
            <a:r>
              <a:rPr lang="en-GB" sz="2000" b="1" dirty="0">
                <a:latin typeface="Times" charset="0"/>
                <a:ea typeface="Times New Roman" charset="0"/>
              </a:rPr>
              <a:t>&amp; </a:t>
            </a:r>
            <a:r>
              <a:rPr lang="en-GB" sz="2000" b="1" dirty="0" smtClean="0">
                <a:latin typeface="Times" charset="0"/>
                <a:ea typeface="Times New Roman" charset="0"/>
              </a:rPr>
              <a:t>skills </a:t>
            </a:r>
            <a:r>
              <a:rPr lang="en-GB" sz="2000" dirty="0" smtClean="0">
                <a:latin typeface="Times" charset="0"/>
                <a:ea typeface="Times New Roman" charset="0"/>
              </a:rPr>
              <a:t>thus </a:t>
            </a:r>
            <a:r>
              <a:rPr lang="en-GB" sz="2000" dirty="0">
                <a:latin typeface="Times" charset="0"/>
                <a:ea typeface="Times New Roman" charset="0"/>
              </a:rPr>
              <a:t>to provide </a:t>
            </a:r>
            <a:r>
              <a:rPr lang="en-GB" sz="2000" b="1" dirty="0">
                <a:latin typeface="Times" charset="0"/>
                <a:ea typeface="Times New Roman" charset="0"/>
              </a:rPr>
              <a:t>quality of teaching</a:t>
            </a:r>
            <a:r>
              <a:rPr lang="en-GB" sz="2000" dirty="0">
                <a:latin typeface="Times" charset="0"/>
                <a:ea typeface="Times New Roman" charset="0"/>
              </a:rPr>
              <a:t>. </a:t>
            </a:r>
            <a:endParaRPr lang="en-GB" sz="2000" dirty="0">
              <a:latin typeface="Times New Roman" charset="0"/>
              <a:ea typeface="Times New Roman" charset="0"/>
            </a:endParaRPr>
          </a:p>
          <a:p>
            <a:pPr marL="285750" lvl="0" indent="-285750">
              <a:spcAft>
                <a:spcPts val="0"/>
              </a:spcAft>
              <a:buFont typeface="Wingdings" charset="2"/>
              <a:buChar char="Ø"/>
            </a:pPr>
            <a:r>
              <a:rPr lang="en-GB" sz="2000" dirty="0">
                <a:latin typeface="Times" charset="0"/>
                <a:ea typeface="Times New Roman" charset="0"/>
              </a:rPr>
              <a:t>To enhance the </a:t>
            </a:r>
            <a:r>
              <a:rPr lang="en-GB" sz="2000" b="1" dirty="0">
                <a:latin typeface="Times" charset="0"/>
                <a:ea typeface="Times New Roman" charset="0"/>
              </a:rPr>
              <a:t>quality of student projects, model developments and </a:t>
            </a:r>
            <a:r>
              <a:rPr lang="en-GB" sz="2000" b="1" dirty="0" smtClean="0">
                <a:latin typeface="Times" charset="0"/>
                <a:ea typeface="Times New Roman" charset="0"/>
              </a:rPr>
              <a:t>Innovations.</a:t>
            </a:r>
          </a:p>
          <a:p>
            <a:pPr marL="285750" lvl="0" indent="-285750">
              <a:spcAft>
                <a:spcPts val="0"/>
              </a:spcAft>
              <a:buFont typeface="Wingdings" charset="2"/>
              <a:buChar char="Ø"/>
            </a:pPr>
            <a:r>
              <a:rPr lang="en-GB" sz="2000" dirty="0" smtClean="0">
                <a:latin typeface="Times" charset="0"/>
                <a:ea typeface="Times New Roman" charset="0"/>
              </a:rPr>
              <a:t>For </a:t>
            </a:r>
            <a:r>
              <a:rPr lang="en-GB" sz="2000" dirty="0">
                <a:latin typeface="Times" charset="0"/>
                <a:ea typeface="Times New Roman" charset="0"/>
              </a:rPr>
              <a:t>better Industrial and sponsored </a:t>
            </a:r>
            <a:r>
              <a:rPr lang="en-GB" sz="2000" b="1" dirty="0">
                <a:latin typeface="Times" charset="0"/>
                <a:ea typeface="Times New Roman" charset="0"/>
              </a:rPr>
              <a:t>research projects and quality </a:t>
            </a:r>
            <a:r>
              <a:rPr lang="en-GB" sz="2000" b="1" dirty="0" smtClean="0">
                <a:latin typeface="Times" charset="0"/>
                <a:ea typeface="Times New Roman" charset="0"/>
              </a:rPr>
              <a:t>publications</a:t>
            </a:r>
            <a:r>
              <a:rPr lang="en-GB" sz="2000" dirty="0" smtClean="0">
                <a:latin typeface="Times" charset="0"/>
                <a:ea typeface="Times New Roman" charset="0"/>
              </a:rPr>
              <a:t>.</a:t>
            </a:r>
          </a:p>
          <a:p>
            <a:pPr marL="285750" lvl="0" indent="-285750">
              <a:spcAft>
                <a:spcPts val="0"/>
              </a:spcAft>
              <a:buFont typeface="Wingdings" charset="2"/>
              <a:buChar char="Ø"/>
            </a:pPr>
            <a:r>
              <a:rPr lang="en-GB" sz="2000" dirty="0" smtClean="0">
                <a:latin typeface="Times" charset="0"/>
                <a:ea typeface="Times New Roman" charset="0"/>
              </a:rPr>
              <a:t>Participation </a:t>
            </a:r>
            <a:r>
              <a:rPr lang="en-GB" sz="2000" dirty="0">
                <a:latin typeface="Times" charset="0"/>
                <a:ea typeface="Times New Roman" charset="0"/>
              </a:rPr>
              <a:t>and </a:t>
            </a:r>
            <a:r>
              <a:rPr lang="en-GB" sz="2000" b="1" dirty="0">
                <a:latin typeface="Times" charset="0"/>
                <a:ea typeface="Times New Roman" charset="0"/>
              </a:rPr>
              <a:t>organisation of </a:t>
            </a:r>
            <a:r>
              <a:rPr lang="en-GB" sz="2000" b="1" dirty="0" smtClean="0">
                <a:latin typeface="Times" charset="0"/>
                <a:ea typeface="Times New Roman" charset="0"/>
              </a:rPr>
              <a:t>Conferences / STTP / FDP / Seminars / Workshops</a:t>
            </a:r>
            <a:r>
              <a:rPr lang="en-GB" sz="2000" dirty="0" smtClean="0">
                <a:latin typeface="Times" charset="0"/>
                <a:ea typeface="Times New Roman" charset="0"/>
              </a:rPr>
              <a:t>. </a:t>
            </a:r>
            <a:endParaRPr lang="en-GB" sz="2000" dirty="0">
              <a:latin typeface="Times New Roman" charset="0"/>
              <a:ea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000" dirty="0">
                <a:latin typeface="Times" charset="0"/>
                <a:ea typeface="Times New Roman" charset="0"/>
                <a:cs typeface="Times New Roman" charset="0"/>
              </a:rPr>
              <a:t>Participation in </a:t>
            </a:r>
            <a:r>
              <a:rPr lang="en-US" sz="2000" b="1" dirty="0">
                <a:latin typeface="Times" charset="0"/>
                <a:ea typeface="Times New Roman" charset="0"/>
                <a:cs typeface="Times New Roman" charset="0"/>
              </a:rPr>
              <a:t>Co-curricular, Extra-curricular and administrative activities</a:t>
            </a:r>
            <a:r>
              <a:rPr lang="en-US" sz="2000" dirty="0">
                <a:latin typeface="Times" charset="0"/>
                <a:ea typeface="Times New Roman" charset="0"/>
                <a:cs typeface="Times New Roman" charset="0"/>
              </a:rPr>
              <a:t>.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34605" y="1820611"/>
            <a:ext cx="9982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b="1" dirty="0">
                <a:latin typeface="+mj-lt"/>
                <a:ea typeface="Times New Roman" charset="0"/>
              </a:rPr>
              <a:t>D</a:t>
            </a:r>
            <a:r>
              <a:rPr lang="en-GB" b="1" dirty="0" smtClean="0">
                <a:latin typeface="+mj-lt"/>
                <a:ea typeface="Times New Roman" charset="0"/>
              </a:rPr>
              <a:t>esigned </a:t>
            </a:r>
            <a:r>
              <a:rPr lang="en-GB" b="1" dirty="0">
                <a:latin typeface="+mj-lt"/>
                <a:ea typeface="Times New Roman" charset="0"/>
              </a:rPr>
              <a:t>to assist both employer and employees in planning, managing, evaluating and realizing </a:t>
            </a:r>
          </a:p>
          <a:p>
            <a:pPr>
              <a:spcAft>
                <a:spcPts val="0"/>
              </a:spcAft>
            </a:pPr>
            <a:r>
              <a:rPr lang="en-GB" b="1" dirty="0" smtClean="0">
                <a:latin typeface="+mj-lt"/>
                <a:ea typeface="Times New Roman" charset="0"/>
              </a:rPr>
              <a:t>      performance </a:t>
            </a:r>
            <a:r>
              <a:rPr lang="en-GB" b="1" dirty="0">
                <a:latin typeface="+mj-lt"/>
                <a:ea typeface="Times New Roman" charset="0"/>
              </a:rPr>
              <a:t>&amp; improvement in organization with an aim of achieving organizational goals.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latin typeface="+mj-lt"/>
                <a:ea typeface="Times New Roman" charset="0"/>
              </a:rPr>
              <a:t>It is implemented since 2013-14 academic year, which is much a head of implementation by NBA </a:t>
            </a:r>
            <a:endParaRPr lang="en-GB" b="1" dirty="0">
              <a:effectLst/>
              <a:latin typeface="+mj-lt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0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PBAS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85800"/>
            <a:ext cx="918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Review of Performance Based Appraisal System (PBAS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371600"/>
            <a:ext cx="9583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Existing Structure of  VRSEC-PBAS</a:t>
            </a:r>
            <a:endParaRPr lang="en-US" sz="36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4532006"/>
              </p:ext>
            </p:extLst>
          </p:nvPr>
        </p:nvGraphicFramePr>
        <p:xfrm>
          <a:off x="1295399" y="2056031"/>
          <a:ext cx="9279148" cy="3980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080"/>
                <a:gridCol w="3232063"/>
                <a:gridCol w="1563902"/>
                <a:gridCol w="1902439"/>
                <a:gridCol w="1746664"/>
              </a:tblGrid>
              <a:tr h="34364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Parameters</a:t>
                      </a:r>
                      <a:endParaRPr lang="en-GB" sz="2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Max Score</a:t>
                      </a:r>
                      <a:endParaRPr lang="en-GB" sz="2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Asst.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Prof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Asso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Prof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Prof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41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    1</a:t>
                      </a:r>
                      <a:endParaRPr lang="en-GB" sz="2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Service in the College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75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41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    2</a:t>
                      </a:r>
                      <a:endParaRPr lang="en-GB" sz="2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Curricular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600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400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41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    3</a:t>
                      </a:r>
                      <a:endParaRPr lang="en-GB" sz="2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Co - Curricular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41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    4</a:t>
                      </a:r>
                      <a:endParaRPr lang="en-GB" sz="2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R &amp; D </a:t>
                      </a:r>
                      <a:r>
                        <a:rPr lang="en-US" sz="2000" b="1" dirty="0">
                          <a:effectLst/>
                        </a:rPr>
                        <a:t>* (Min. Requirement)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(30)/150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(50)/250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(60)/300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41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    5</a:t>
                      </a:r>
                      <a:endParaRPr lang="en-GB" sz="2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Extra-Curricular &amp; Admin. duties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100</a:t>
                      </a:r>
                      <a:endParaRPr lang="en-GB" sz="20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125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75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GRAND  TOTAL</a:t>
                      </a:r>
                      <a:endParaRPr lang="en-GB" sz="2000" b="1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550/1000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550/1000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550/1000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77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PBAS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3731" y="457200"/>
            <a:ext cx="9583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Existing Structure of  VRSEC-PBAS</a:t>
            </a:r>
            <a:endParaRPr lang="en-US" sz="32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0830991"/>
              </p:ext>
            </p:extLst>
          </p:nvPr>
        </p:nvGraphicFramePr>
        <p:xfrm>
          <a:off x="838200" y="975360"/>
          <a:ext cx="10210799" cy="5117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7170"/>
                <a:gridCol w="7038993"/>
                <a:gridCol w="1974636"/>
              </a:tblGrid>
              <a:tr h="2178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Part-I </a:t>
                      </a:r>
                      <a:r>
                        <a:rPr lang="en-US" sz="2000" dirty="0">
                          <a:effectLst/>
                        </a:rPr>
                        <a:t>CURRICULUM - TEACHING &amp; LEARNING </a:t>
                      </a:r>
                      <a:r>
                        <a:rPr lang="en-US" sz="2000" dirty="0" smtClean="0">
                          <a:effectLst/>
                        </a:rPr>
                        <a:t>PROCESSES - Professors</a:t>
                      </a:r>
                      <a:endParaRPr lang="en-GB" sz="2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S.No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effectLst/>
                        </a:rPr>
                        <a:t> Parameters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effectLst/>
                        </a:rPr>
                        <a:t>Max Score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1.1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Teaching Weekly Load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      </a:t>
                      </a:r>
                      <a:r>
                        <a:rPr lang="en-US" sz="1700" b="0" dirty="0" smtClean="0">
                          <a:effectLst/>
                        </a:rPr>
                        <a:t>           40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1.2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Lectures Taken/Lectures Planned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20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1.3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Course Files 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50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1.4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External Exam /Evaluation Duties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20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1.5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Internal Exam /Evaluation Duties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10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1.6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Innovative Teaching Methodologies 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50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1.7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</a:rPr>
                        <a:t>Remedial / Bridge / Content </a:t>
                      </a:r>
                      <a:r>
                        <a:rPr lang="en-US" sz="1700" b="1" dirty="0">
                          <a:effectLst/>
                        </a:rPr>
                        <a:t>Beyond Syllabus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20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1.8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Counseling Records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30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1.9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</a:rPr>
                        <a:t>Pass</a:t>
                      </a:r>
                      <a:r>
                        <a:rPr lang="en-US" sz="1700" b="1" baseline="0" dirty="0" smtClean="0">
                          <a:effectLst/>
                        </a:rPr>
                        <a:t> </a:t>
                      </a:r>
                      <a:r>
                        <a:rPr lang="en-US" sz="1700" b="1" dirty="0" smtClean="0">
                          <a:effectLst/>
                        </a:rPr>
                        <a:t>Percentage 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30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1.10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Student  Feedback on Teaching  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30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1.11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Project  Guidance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50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1.12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Feedback </a:t>
                      </a:r>
                      <a:r>
                        <a:rPr lang="en-US" sz="1700" b="1" dirty="0" smtClean="0">
                          <a:effectLst/>
                        </a:rPr>
                        <a:t>on </a:t>
                      </a:r>
                      <a:r>
                        <a:rPr lang="en-US" sz="1700" b="1" dirty="0">
                          <a:effectLst/>
                        </a:rPr>
                        <a:t>Project Guidance 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20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1.13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NPTEL… course with online Exam 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30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1.14</a:t>
                      </a:r>
                      <a:endParaRPr lang="en-GB" sz="17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Involvement of Faculty in syllabus framing    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30</a:t>
                      </a:r>
                      <a:endParaRPr lang="en-GB" sz="17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296605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PART – 1 TOTAL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350</a:t>
                      </a:r>
                      <a:endParaRPr lang="en-GB" sz="17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89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PBAS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77001"/>
            <a:ext cx="918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Review of Performance Based Appraisal System (PBAS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3731" y="873683"/>
            <a:ext cx="9583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Existing Structure of  VRSEC-PBAS</a:t>
            </a:r>
            <a:endParaRPr lang="en-US" sz="36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1982043"/>
              </p:ext>
            </p:extLst>
          </p:nvPr>
        </p:nvGraphicFramePr>
        <p:xfrm>
          <a:off x="1295399" y="1520014"/>
          <a:ext cx="9601201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494"/>
                <a:gridCol w="6738715"/>
                <a:gridCol w="1719992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Part </a:t>
                      </a:r>
                      <a:r>
                        <a:rPr lang="en-US" sz="2000" dirty="0">
                          <a:effectLst/>
                        </a:rPr>
                        <a:t>- 2  CO-CURRICULAR  -TEACHING &amp; LEARNING </a:t>
                      </a:r>
                      <a:r>
                        <a:rPr lang="en-US" sz="2000" dirty="0" smtClean="0">
                          <a:effectLst/>
                        </a:rPr>
                        <a:t>PROCESSES - Professors</a:t>
                      </a:r>
                      <a:endParaRPr lang="en-GB" sz="2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S.No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Parameters</a:t>
                      </a:r>
                      <a:endParaRPr lang="en-GB" sz="2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Max Score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Membership of professional societies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Contribution in providing Departmental </a:t>
                      </a:r>
                      <a:r>
                        <a:rPr lang="en-US" sz="2000" b="1" dirty="0">
                          <a:effectLst/>
                        </a:rPr>
                        <a:t>facilities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20</a:t>
                      </a:r>
                      <a:endParaRPr lang="en-GB" sz="2000" b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Participation in FDPs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Guest Lecturers attended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40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Accompanied Students on Industrial tours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Students Techno fest (AFOSEC)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Student </a:t>
                      </a:r>
                      <a:r>
                        <a:rPr lang="en-US" sz="2000" b="1" dirty="0" smtClean="0">
                          <a:effectLst/>
                        </a:rPr>
                        <a:t>Innovations </a:t>
                      </a:r>
                      <a:r>
                        <a:rPr lang="en-US" sz="2000" b="1" dirty="0">
                          <a:effectLst/>
                        </a:rPr>
                        <a:t>g</a:t>
                      </a:r>
                      <a:r>
                        <a:rPr lang="en-US" sz="2000" b="1" dirty="0" smtClean="0">
                          <a:effectLst/>
                        </a:rPr>
                        <a:t>uidance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Consultancy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40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Arranging Internships for </a:t>
                      </a:r>
                      <a:r>
                        <a:rPr lang="en-US" sz="2000" b="1" dirty="0" smtClean="0">
                          <a:effectLst/>
                        </a:rPr>
                        <a:t>students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Knowledge sharing with other </a:t>
                      </a:r>
                      <a:r>
                        <a:rPr lang="en-US" sz="2000" b="1" dirty="0" smtClean="0">
                          <a:effectLst/>
                        </a:rPr>
                        <a:t>departments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PART  - 2  TOTAL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150</a:t>
                      </a: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89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PBAS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85800"/>
            <a:ext cx="918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Review of Performance Based Appraisal System (PBAS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98" y="1209020"/>
            <a:ext cx="9583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Existing Structure of  VRSEC-PBAS</a:t>
            </a:r>
            <a:endParaRPr lang="en-US" sz="36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7708290"/>
              </p:ext>
            </p:extLst>
          </p:nvPr>
        </p:nvGraphicFramePr>
        <p:xfrm>
          <a:off x="1371600" y="1855351"/>
          <a:ext cx="9325873" cy="4106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251"/>
                <a:gridCol w="6410025"/>
                <a:gridCol w="1817597"/>
              </a:tblGrid>
              <a:tr h="37328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PART </a:t>
                      </a:r>
                      <a:r>
                        <a:rPr lang="en-US" sz="2000" dirty="0">
                          <a:effectLst/>
                        </a:rPr>
                        <a:t>- 3  </a:t>
                      </a:r>
                      <a:r>
                        <a:rPr lang="en-US" sz="2000" dirty="0" smtClean="0">
                          <a:effectLst/>
                        </a:rPr>
                        <a:t>R &amp; D </a:t>
                      </a:r>
                      <a:r>
                        <a:rPr lang="en-US" sz="2000" dirty="0">
                          <a:effectLst/>
                        </a:rPr>
                        <a:t>RELATED </a:t>
                      </a:r>
                      <a:r>
                        <a:rPr lang="en-US" sz="2000" dirty="0" smtClean="0">
                          <a:effectLst/>
                        </a:rPr>
                        <a:t>CONTRIBUTIONS - Professors</a:t>
                      </a:r>
                      <a:endParaRPr lang="en-GB" sz="2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S.No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Parameters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Max Score</a:t>
                      </a:r>
                      <a:endParaRPr lang="en-GB" sz="2000" b="1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3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Publications 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3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Sponsored Research Projects 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3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Papers </a:t>
                      </a:r>
                      <a:r>
                        <a:rPr lang="en-US" sz="2000" b="1" dirty="0" smtClean="0">
                          <a:effectLst/>
                        </a:rPr>
                        <a:t>presented</a:t>
                      </a:r>
                      <a:r>
                        <a:rPr lang="en-US" sz="2000" b="1" baseline="0" dirty="0" smtClean="0">
                          <a:effectLst/>
                        </a:rPr>
                        <a:t> in</a:t>
                      </a:r>
                      <a:r>
                        <a:rPr lang="en-US" sz="2000" b="1" dirty="0" smtClean="0">
                          <a:effectLst/>
                        </a:rPr>
                        <a:t> seminars/ </a:t>
                      </a:r>
                      <a:r>
                        <a:rPr lang="en-US" sz="2000" b="1" dirty="0">
                          <a:effectLst/>
                        </a:rPr>
                        <a:t>conferences 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3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Patents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3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Incubation centers established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3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Centre of excellence established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3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Ph</a:t>
                      </a:r>
                      <a:r>
                        <a:rPr lang="en-US" sz="2000" b="1" dirty="0">
                          <a:effectLst/>
                        </a:rPr>
                        <a:t> D Guidance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3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Project guidance to PG students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70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3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PART – 3 TOTAL</a:t>
                      </a:r>
                      <a:endParaRPr lang="en-GB" sz="2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300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30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PBAS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85800"/>
            <a:ext cx="918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Review of Performance Based Appraisal System (PBAS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371600"/>
            <a:ext cx="9583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Existing Structure of  VRSEC-PBAS</a:t>
            </a:r>
            <a:endParaRPr lang="en-US" sz="36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7325674"/>
              </p:ext>
            </p:extLst>
          </p:nvPr>
        </p:nvGraphicFramePr>
        <p:xfrm>
          <a:off x="1557786" y="2155828"/>
          <a:ext cx="8754373" cy="3505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948"/>
                <a:gridCol w="6017212"/>
                <a:gridCol w="1706213"/>
              </a:tblGrid>
              <a:tr h="53580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Part - 4  </a:t>
                      </a:r>
                      <a:r>
                        <a:rPr lang="en-US" sz="2000" dirty="0">
                          <a:effectLst/>
                        </a:rPr>
                        <a:t>ACADEMIC ADMINISTRATION, INSTITUTIONAL  </a:t>
                      </a:r>
                      <a:r>
                        <a:rPr lang="en-US" sz="2000" dirty="0" smtClean="0">
                          <a:effectLst/>
                        </a:rPr>
                        <a:t>DUTIES - Professors</a:t>
                      </a:r>
                      <a:endParaRPr lang="en-GB" sz="2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0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GB" sz="2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Department Administration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40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490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Institutional level administration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490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GB" sz="2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Institutional </a:t>
                      </a:r>
                      <a:r>
                        <a:rPr lang="en-US" sz="2000" b="1" dirty="0" smtClean="0">
                          <a:effectLst/>
                        </a:rPr>
                        <a:t>Events - </a:t>
                      </a:r>
                      <a:r>
                        <a:rPr lang="en-US" sz="2000" b="1" dirty="0">
                          <a:effectLst/>
                        </a:rPr>
                        <a:t>organization members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490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NSS / NCC </a:t>
                      </a:r>
                      <a:r>
                        <a:rPr lang="en-US" sz="2000" b="1" dirty="0" smtClean="0">
                          <a:effectLst/>
                        </a:rPr>
                        <a:t>Activities</a:t>
                      </a:r>
                      <a:r>
                        <a:rPr lang="en-US" sz="2000" b="1" baseline="0" dirty="0" smtClean="0">
                          <a:effectLst/>
                        </a:rPr>
                        <a:t> / Societal Contributions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490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Training &amp; Other Miscellaneous Activities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30</a:t>
                      </a:r>
                      <a:endParaRPr lang="en-GB" sz="2000" b="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51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PART-4 TOTAL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125</a:t>
                      </a:r>
                      <a:endParaRPr lang="en-GB" sz="20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93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PBAS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134" y="613182"/>
            <a:ext cx="918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Review of Performance Based Appraisal System (PBAS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5172" y="1145232"/>
            <a:ext cx="6634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Changes in PBAS to meet the current requirements</a:t>
            </a:r>
            <a:endParaRPr lang="en-US" sz="24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72" y="2724090"/>
            <a:ext cx="10546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proposed to remove / reduce the marks of the below metrics from ‘minimum marks requirement in R &amp; D’. But they are considered for ‘overall minimum marks requirement’.</a:t>
            </a:r>
            <a:endParaRPr lang="en-US" sz="20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645" y="3505200"/>
            <a:ext cx="687880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000" u="sng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Reviewer</a:t>
            </a:r>
            <a:r>
              <a:rPr lang="en-IN" sz="2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of journal Paper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Sponsored research Projects 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u="sng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submitted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en-US" sz="2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awaiting sanction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Joint Collaborative 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Projects - </a:t>
            </a:r>
            <a:r>
              <a:rPr lang="en-US" sz="2000" u="sng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submitted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but awaiting sanction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000" u="sng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Chairing sessions</a:t>
            </a:r>
            <a:r>
              <a:rPr lang="en-IN" sz="2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on invitation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000" u="sng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Invited </a:t>
            </a:r>
            <a:r>
              <a:rPr lang="en-IN" sz="2000" u="sng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speaker</a:t>
            </a:r>
            <a:r>
              <a:rPr lang="en-IN" sz="20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IN" sz="2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invitation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000" u="sng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Keynote Speaker</a:t>
            </a:r>
            <a:endParaRPr lang="en-IN" sz="2000" u="sng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1445" y="1828800"/>
            <a:ext cx="9325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b="1" dirty="0" smtClean="0">
                <a:latin typeface="+mj-lt"/>
                <a:ea typeface="Times New Roman" charset="0"/>
              </a:rPr>
              <a:t>IQAC is proposed to make some changes in PBAS according to the metrics of National quality certifying agencies,</a:t>
            </a:r>
            <a:r>
              <a:rPr lang="en-US" b="1" dirty="0">
                <a:latin typeface="+mj-lt"/>
                <a:ea typeface="Times New Roman" charset="0"/>
              </a:rPr>
              <a:t> </a:t>
            </a:r>
            <a:r>
              <a:rPr lang="en-US" b="1" dirty="0" smtClean="0">
                <a:latin typeface="+mj-lt"/>
                <a:ea typeface="Times New Roman" charset="0"/>
              </a:rPr>
              <a:t>by the </a:t>
            </a:r>
            <a:r>
              <a:rPr lang="en-US" b="1" dirty="0">
                <a:latin typeface="+mj-lt"/>
                <a:ea typeface="Times New Roman" charset="0"/>
              </a:rPr>
              <a:t>directions of </a:t>
            </a:r>
            <a:r>
              <a:rPr lang="en-US" b="1" dirty="0" smtClean="0">
                <a:latin typeface="+mj-lt"/>
                <a:ea typeface="Times New Roman" charset="0"/>
              </a:rPr>
              <a:t>Principal</a:t>
            </a:r>
            <a:r>
              <a:rPr lang="en-US" b="1" dirty="0">
                <a:latin typeface="+mj-lt"/>
                <a:ea typeface="Times New Roman" charset="0"/>
              </a:rPr>
              <a:t>.</a:t>
            </a:r>
            <a:r>
              <a:rPr lang="en-GB" b="1" dirty="0" smtClean="0">
                <a:latin typeface="+mj-lt"/>
                <a:ea typeface="Times New Roman" charset="0"/>
              </a:rPr>
              <a:t> </a:t>
            </a:r>
            <a:endParaRPr lang="en-GB" b="1" dirty="0">
              <a:effectLst/>
              <a:latin typeface="+mj-lt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3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PBAS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762000"/>
            <a:ext cx="1082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Changes in PBAS to meet the current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requirements</a:t>
            </a:r>
            <a:endParaRPr lang="en-US" sz="2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2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Every faculty should involve in at least </a:t>
            </a:r>
            <a:r>
              <a:rPr lang="en-US" sz="2200" u="sng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three</a:t>
            </a:r>
            <a:r>
              <a:rPr lang="en-US" sz="22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of the following, in every academic year</a:t>
            </a:r>
            <a:endParaRPr lang="en-US" sz="22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899578"/>
            <a:ext cx="10439400" cy="4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4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515733"/>
            <a:ext cx="6553200" cy="677108"/>
          </a:xfrm>
        </p:spPr>
        <p:txBody>
          <a:bodyPr/>
          <a:lstStyle/>
          <a:p>
            <a:pPr marL="171450" indent="-171450" algn="l"/>
            <a:r>
              <a:rPr lang="en-US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  <a:endParaRPr lang="en-US" sz="27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Alumni identification &amp; their diplomatic involvement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1082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GB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  identification </a:t>
            </a:r>
            <a:r>
              <a:rPr lang="en-GB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diplomatic involvement 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R&amp;D /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Consultancy / Placements / Internships </a:t>
            </a:r>
            <a:r>
              <a:rPr lang="mr-IN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.. 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6299" y="2321146"/>
            <a:ext cx="10439401" cy="4062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16206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304800" indent="-304800">
              <a:buFont typeface="Wingdings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Institute is searching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every corner for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resources to enhance the quality and participate in today’s competitive world.</a:t>
            </a:r>
          </a:p>
          <a:p>
            <a:pPr marL="304800" indent="-304800" algn="l">
              <a:buFont typeface="Wingdings" charset="2"/>
              <a:buChar char="Ø"/>
            </a:pPr>
            <a:endParaRPr lang="en-US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04800" indent="-304800" algn="l">
              <a:buFont typeface="Wingdings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biggest asset of the Institution is Alumni </a:t>
            </a:r>
          </a:p>
          <a:p>
            <a:pPr marL="304800" indent="-304800" algn="l">
              <a:buFont typeface="Wingdings" charset="2"/>
              <a:buChar char="Ø"/>
            </a:pPr>
            <a:endParaRPr lang="en-US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04800" indent="-304800" algn="l">
              <a:buFont typeface="Wingdings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VRSEC – Alumni cell is in operation,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N Ravi Kumar is looking after it.</a:t>
            </a:r>
          </a:p>
          <a:p>
            <a:pPr marL="317500" indent="-317500" algn="l"/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But the idea behind the agenda item is </a:t>
            </a:r>
            <a:r>
              <a:rPr lang="en-US" sz="2400" u="sng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further how best their services can be utilized.   </a:t>
            </a:r>
          </a:p>
          <a:p>
            <a:pPr marL="304800" indent="-304800" algn="l">
              <a:buFont typeface="Wingdings" charset="2"/>
              <a:buChar char="Ø"/>
            </a:pPr>
            <a:endParaRPr lang="en-US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04800" indent="-304800" algn="l">
              <a:buFont typeface="Wingdings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decided to identify the alumni and make use of them for the progress of Institution.    </a:t>
            </a:r>
            <a:endParaRPr lang="en-US" sz="24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3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Alumni identification &amp; their diplomatic involvement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9334" y="1433326"/>
            <a:ext cx="545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Some of the Prominent </a:t>
            </a:r>
            <a:r>
              <a:rPr lang="en-GB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 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5187663"/>
              </p:ext>
            </p:extLst>
          </p:nvPr>
        </p:nvGraphicFramePr>
        <p:xfrm>
          <a:off x="723900" y="1958011"/>
          <a:ext cx="10820399" cy="4214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3389"/>
                <a:gridCol w="3132456"/>
                <a:gridCol w="3221956"/>
                <a:gridCol w="3642598"/>
              </a:tblGrid>
              <a:tr h="436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S.NO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NAME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DESIGNATION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COMPANY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Mr. Mohan </a:t>
                      </a:r>
                      <a:r>
                        <a:rPr lang="en-US" sz="1600" b="1" dirty="0" err="1">
                          <a:effectLst/>
                        </a:rPr>
                        <a:t>Nannapaneni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Civil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600" b="1" baseline="0" dirty="0" err="1" smtClean="0">
                          <a:effectLst/>
                        </a:rPr>
                        <a:t>Engg</a:t>
                      </a:r>
                      <a:r>
                        <a:rPr lang="en-US" sz="1600" b="1" baseline="0" dirty="0" smtClean="0">
                          <a:effectLst/>
                        </a:rPr>
                        <a:t>.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Co-Founder and Chief Executive</a:t>
                      </a:r>
                      <a:endParaRPr lang="en-IN" sz="16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Officer, Sigma Systems.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TANA-Telugu Association of North America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Prof. </a:t>
                      </a:r>
                      <a:r>
                        <a:rPr lang="en-US" sz="1600" b="1" dirty="0" err="1">
                          <a:effectLst/>
                        </a:rPr>
                        <a:t>Ranganadha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Vemuri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ECE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Professor &amp; Head VLSI</a:t>
                      </a:r>
                      <a:endParaRPr lang="en-IN" sz="16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University of Cincinnati, USA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Dr. S. Srinivas Kumar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ECE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Vice Chancellor</a:t>
                      </a:r>
                      <a:endParaRPr lang="en-IN" sz="16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JNTU - </a:t>
                      </a:r>
                      <a:r>
                        <a:rPr lang="en-US" sz="1600" b="1" dirty="0" err="1" smtClean="0">
                          <a:effectLst/>
                        </a:rPr>
                        <a:t>Ananthapur</a:t>
                      </a:r>
                      <a:endParaRPr lang="en-IN" sz="1600" b="1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501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Krishnanand</a:t>
                      </a:r>
                      <a:endParaRPr lang="en-US" sz="1600" b="1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Mechanical </a:t>
                      </a:r>
                      <a:r>
                        <a:rPr lang="en-US" sz="16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Engg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Professor</a:t>
                      </a:r>
                      <a:endParaRPr lang="en-US" sz="16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 - Warangal</a:t>
                      </a:r>
                      <a:endParaRPr lang="en-US" sz="16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88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Dr. Y. K. D. V. Prasad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Mechanical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600" b="1" baseline="0" dirty="0" err="1" smtClean="0">
                          <a:effectLst/>
                        </a:rPr>
                        <a:t>Engg</a:t>
                      </a:r>
                      <a:r>
                        <a:rPr lang="en-US" sz="1600" b="1" baseline="0" dirty="0" smtClean="0">
                          <a:effectLst/>
                        </a:rPr>
                        <a:t>.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Professor in Smart Systems,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Project Director: Airports of the Future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Queensland University,</a:t>
                      </a:r>
                      <a:endParaRPr lang="en-IN" sz="16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Brisbane, Australia</a:t>
                      </a:r>
                      <a:endParaRPr lang="en-IN" sz="16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Mr. </a:t>
                      </a:r>
                      <a:r>
                        <a:rPr lang="en-US" sz="1600" b="1" dirty="0" err="1">
                          <a:effectLst/>
                        </a:rPr>
                        <a:t>Lagadapati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Madhusudhan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Mechanical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600" b="1" baseline="0" dirty="0" err="1" smtClean="0">
                          <a:effectLst/>
                        </a:rPr>
                        <a:t>Engg</a:t>
                      </a:r>
                      <a:r>
                        <a:rPr lang="en-US" sz="1600" b="1" baseline="0" dirty="0" smtClean="0">
                          <a:effectLst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Chairman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LANCO Group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672285"/>
            <a:ext cx="1082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  identification 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diplomatic involvement 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R&amp;D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/ Consultancy / Internships / Placements </a:t>
            </a:r>
            <a:r>
              <a:rPr lang="mr-IN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896600" cy="3447098"/>
          </a:xfrm>
        </p:spPr>
        <p:txBody>
          <a:bodyPr/>
          <a:lstStyle/>
          <a:p>
            <a:pPr marL="450850" marR="0" lvl="0" indent="-450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Action Taken Report on resolutions of  20</a:t>
            </a:r>
            <a:r>
              <a:rPr lang="en-US" sz="3200" kern="1200" baseline="30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NIRF &amp; ATAL Innovation – for better </a:t>
            </a: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ranking</a:t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Srinivas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Rao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G. </a:t>
            </a: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Srinivasa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Rao</a:t>
            </a:r>
            <a:r>
              <a:rPr lang="en-US" sz="16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e – Content development </a:t>
            </a: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 capturing system</a:t>
            </a: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</a:t>
            </a:r>
            <a:endParaRPr lang="en-US" sz="1600" spc="-5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Alumni identification &amp; their diplomatic involvement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8324673"/>
              </p:ext>
            </p:extLst>
          </p:nvPr>
        </p:nvGraphicFramePr>
        <p:xfrm>
          <a:off x="838200" y="1916017"/>
          <a:ext cx="10439400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396"/>
                <a:gridCol w="3022158"/>
                <a:gridCol w="3108507"/>
                <a:gridCol w="3514339"/>
              </a:tblGrid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Srinivas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Aravapalli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Sr. Vice President,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Head-Product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Development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Automotive Division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Mahindra &amp; Mahindra,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Channia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8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Mr. </a:t>
                      </a:r>
                      <a:r>
                        <a:rPr lang="en-US" sz="1600" b="1" dirty="0" err="1">
                          <a:effectLst/>
                        </a:rPr>
                        <a:t>Apparao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Venkata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Varre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Civil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Executive Vice President,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Global Delivery Head 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Banking, Financial Services &amp; Insurance HCL Technologies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9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Mr. Kaiser </a:t>
                      </a:r>
                      <a:r>
                        <a:rPr lang="en-US" sz="1600" b="1" dirty="0" err="1">
                          <a:effectLst/>
                        </a:rPr>
                        <a:t>Adeni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ECE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Senior Technical Advisor</a:t>
                      </a:r>
                      <a:endParaRPr lang="en-IN" sz="16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NASA Management Office(NMO)</a:t>
                      </a:r>
                      <a:endParaRPr lang="en-IN" sz="16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at the Jet Propulsion Laboratory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Mr. </a:t>
                      </a:r>
                      <a:r>
                        <a:rPr lang="en-US" sz="1600" b="1" dirty="0" err="1">
                          <a:effectLst/>
                        </a:rPr>
                        <a:t>Regi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Vergeese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EEE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Country Head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Delphi Systems India Pvt. Ltd.,</a:t>
                      </a:r>
                      <a:endParaRPr lang="en-IN" sz="16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New Delhi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Mr. </a:t>
                      </a:r>
                      <a:r>
                        <a:rPr lang="en-US" sz="1600" b="1" dirty="0" err="1">
                          <a:effectLst/>
                        </a:rPr>
                        <a:t>Sajja</a:t>
                      </a:r>
                      <a:r>
                        <a:rPr lang="en-US" sz="1600" b="1" dirty="0">
                          <a:effectLst/>
                        </a:rPr>
                        <a:t> Kishore </a:t>
                      </a:r>
                      <a:r>
                        <a:rPr lang="en-US" sz="1600" b="1" dirty="0" err="1">
                          <a:effectLst/>
                        </a:rPr>
                        <a:t>Babu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Chairman &amp; Managing Director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Power </a:t>
                      </a:r>
                      <a:r>
                        <a:rPr lang="en-US" sz="1600" b="1" dirty="0" err="1">
                          <a:effectLst/>
                        </a:rPr>
                        <a:t>Mech</a:t>
                      </a:r>
                      <a:r>
                        <a:rPr lang="en-US" sz="1600" b="1" dirty="0">
                          <a:effectLst/>
                        </a:rPr>
                        <a:t> Projects Limited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Madhapur</a:t>
                      </a:r>
                      <a:r>
                        <a:rPr lang="en-US" sz="1600" b="1" dirty="0">
                          <a:effectLst/>
                        </a:rPr>
                        <a:t>, Hyderabad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12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Mr. Siva </a:t>
                      </a:r>
                      <a:r>
                        <a:rPr lang="en-US" sz="1600" b="1" dirty="0" err="1">
                          <a:effectLst/>
                        </a:rPr>
                        <a:t>Linga</a:t>
                      </a:r>
                      <a:r>
                        <a:rPr lang="en-US" sz="1600" b="1" dirty="0">
                          <a:effectLst/>
                        </a:rPr>
                        <a:t> Prasad Panda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MLA for Calgary-Footthills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Edmonton, AB,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Canada T5K 1E7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13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Sri Rama </a:t>
                      </a:r>
                      <a:r>
                        <a:rPr lang="en-US" sz="1600" b="1" dirty="0" err="1">
                          <a:effectLst/>
                        </a:rPr>
                        <a:t>Malladi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EEE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University Professor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California University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25815" y="1333321"/>
            <a:ext cx="545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Some of the Prominent </a:t>
            </a:r>
            <a:r>
              <a:rPr lang="en-GB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 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72285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  identification 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diplomatic involvement 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R&amp;D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/ Consultancy / Internships / Placements </a:t>
            </a:r>
            <a:r>
              <a:rPr lang="mr-IN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Alumni identification &amp; their diplomatic involvement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3339922"/>
              </p:ext>
            </p:extLst>
          </p:nvPr>
        </p:nvGraphicFramePr>
        <p:xfrm>
          <a:off x="761999" y="1824039"/>
          <a:ext cx="10668001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1792"/>
                <a:gridCol w="3088337"/>
                <a:gridCol w="3176576"/>
                <a:gridCol w="3591296"/>
              </a:tblGrid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Venkat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R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Gajjala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B.Tech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Vice President, Head-Product Engineering Group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Tech Mahindra, Hyderabad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Mr. K. Veera </a:t>
                      </a:r>
                      <a:r>
                        <a:rPr lang="en-US" sz="1600" b="1" dirty="0" err="1">
                          <a:effectLst/>
                        </a:rPr>
                        <a:t>Raghava</a:t>
                      </a:r>
                      <a:r>
                        <a:rPr lang="en-US" sz="1600" b="1" dirty="0">
                          <a:effectLst/>
                        </a:rPr>
                        <a:t> Rao, IAS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CSE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District Collector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Madurai, </a:t>
                      </a:r>
                      <a:r>
                        <a:rPr lang="en-US" sz="1600" b="1" dirty="0" err="1">
                          <a:effectLst/>
                        </a:rPr>
                        <a:t>Tamilnadu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Mr. N. </a:t>
                      </a:r>
                      <a:r>
                        <a:rPr lang="en-US" sz="1600" b="1" dirty="0" err="1">
                          <a:effectLst/>
                        </a:rPr>
                        <a:t>Bala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Subramanyam</a:t>
                      </a:r>
                      <a:r>
                        <a:rPr lang="en-US" sz="1600" b="1" dirty="0">
                          <a:effectLst/>
                        </a:rPr>
                        <a:t>, IPS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EEE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Transport Commissioner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A.P.</a:t>
                      </a:r>
                      <a:endParaRPr lang="en-IN" sz="1600" b="1" dirty="0">
                        <a:solidFill>
                          <a:srgbClr val="E9EDF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17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Mr. </a:t>
                      </a:r>
                      <a:r>
                        <a:rPr lang="en-US" sz="1600" b="1" dirty="0" err="1">
                          <a:effectLst/>
                        </a:rPr>
                        <a:t>Lagadapati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Rajagopal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Ex. Member of Parliament 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Vijayawada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18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Mr. </a:t>
                      </a:r>
                      <a:r>
                        <a:rPr lang="en-US" sz="1600" b="1" dirty="0" err="1">
                          <a:effectLst/>
                        </a:rPr>
                        <a:t>Rajendra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Velagapudi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Sr. Vice President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Global Delivery Head-Aerospace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</a:rPr>
                        <a:t>Cyient</a:t>
                      </a:r>
                      <a:r>
                        <a:rPr lang="en-US" sz="1600" b="1" baseline="0" dirty="0" smtClean="0">
                          <a:effectLst/>
                        </a:rPr>
                        <a:t> Technologies</a:t>
                      </a:r>
                      <a:r>
                        <a:rPr lang="en-US" sz="1600" b="1" smtClean="0">
                          <a:effectLst/>
                        </a:rPr>
                        <a:t>, Hyderabad</a:t>
                      </a:r>
                      <a:r>
                        <a:rPr lang="en-US" sz="1600" b="1" dirty="0">
                          <a:effectLst/>
                        </a:rPr>
                        <a:t>.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19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Gopalam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Gopinath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CEO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Apollo Behavioral Health Hospital, Louisiana, USA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20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Venu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Priya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Nadendla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ECE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Founder &amp; CEO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Janyaa.org &amp;PMO </a:t>
                      </a:r>
                      <a:r>
                        <a:rPr lang="en-US" sz="1600" b="1" dirty="0" err="1">
                          <a:effectLst/>
                        </a:rPr>
                        <a:t>Paypal</a:t>
                      </a:r>
                      <a:r>
                        <a:rPr lang="en-US" sz="1600" b="1" dirty="0">
                          <a:effectLst/>
                        </a:rPr>
                        <a:t>,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San Francisco Bay Area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21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S. B. Sanjay Kumar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EEE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CEO&amp;MD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Elior</a:t>
                      </a:r>
                      <a:r>
                        <a:rPr lang="en-US" sz="1600" b="1" dirty="0">
                          <a:effectLst/>
                        </a:rPr>
                        <a:t> Companies India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IRMA, Bangalore, Karnataka, India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39629" y="1359741"/>
            <a:ext cx="545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Some of the Prominent </a:t>
            </a:r>
            <a:r>
              <a:rPr lang="en-GB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 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" y="672285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  identification 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diplomatic involvement 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R&amp;D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/ Consultancy / Internships / Placements </a:t>
            </a:r>
            <a:r>
              <a:rPr lang="mr-IN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Alumni identification &amp; their diplomatic involvement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9629" y="1452599"/>
            <a:ext cx="545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Some Alumni Contributions 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72285"/>
            <a:ext cx="108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  identification 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diplomatic involvement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R&amp;D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/ Consultancy / Internships / Placements </a:t>
            </a:r>
            <a:r>
              <a:rPr lang="mr-IN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4195" y="1906060"/>
            <a:ext cx="10744199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/>
              <a:t>PLACEMENTS 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IN" sz="2000" b="1" dirty="0" smtClean="0"/>
              <a:t>Sri </a:t>
            </a:r>
            <a:r>
              <a:rPr lang="en-IN" sz="2000" b="1" dirty="0" err="1" smtClean="0"/>
              <a:t>K.R.K.Raju</a:t>
            </a:r>
            <a:r>
              <a:rPr lang="en-IN" sz="2000" b="1" dirty="0"/>
              <a:t>, Chief Project Manager - Rail </a:t>
            </a:r>
            <a:r>
              <a:rPr lang="en-IN" sz="2000" b="1" dirty="0" err="1"/>
              <a:t>Vikas</a:t>
            </a:r>
            <a:r>
              <a:rPr lang="en-IN" sz="2000" b="1" dirty="0"/>
              <a:t> Nigam Limited - 9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IN" sz="2000" b="1" dirty="0" smtClean="0"/>
              <a:t>Sri V. </a:t>
            </a:r>
            <a:r>
              <a:rPr lang="en-IN" sz="2000" b="1" dirty="0" err="1" smtClean="0"/>
              <a:t>Visweswara</a:t>
            </a:r>
            <a:r>
              <a:rPr lang="en-IN" sz="2000" b="1" dirty="0" smtClean="0"/>
              <a:t> </a:t>
            </a:r>
            <a:r>
              <a:rPr lang="en-IN" sz="2000" b="1" dirty="0"/>
              <a:t>Rao -  </a:t>
            </a:r>
            <a:r>
              <a:rPr lang="en-IN" sz="2000" b="1" dirty="0" err="1"/>
              <a:t>Contech</a:t>
            </a:r>
            <a:r>
              <a:rPr lang="en-IN" sz="2000" b="1" dirty="0"/>
              <a:t> Syndicate Private Limited – 14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IN" sz="2000" b="1" dirty="0" smtClean="0"/>
              <a:t>Sri </a:t>
            </a:r>
            <a:r>
              <a:rPr lang="en-IN" sz="2000" b="1" dirty="0" err="1" smtClean="0"/>
              <a:t>Koya</a:t>
            </a:r>
            <a:r>
              <a:rPr lang="en-IN" sz="2000" b="1" dirty="0" smtClean="0"/>
              <a:t> </a:t>
            </a:r>
            <a:r>
              <a:rPr lang="en-IN" sz="2000" b="1" dirty="0" err="1"/>
              <a:t>Srinivasa</a:t>
            </a:r>
            <a:r>
              <a:rPr lang="en-IN" sz="2000" b="1" dirty="0"/>
              <a:t> Rao -  Amerigo Structural Engineers Private Limited - 15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IN" sz="2000" b="1" dirty="0" smtClean="0"/>
              <a:t>Sri </a:t>
            </a:r>
            <a:r>
              <a:rPr lang="en-IN" sz="2000" b="1" dirty="0" err="1" smtClean="0"/>
              <a:t>K.Sambasiva</a:t>
            </a:r>
            <a:r>
              <a:rPr lang="en-IN" sz="2000" b="1" dirty="0" smtClean="0"/>
              <a:t> </a:t>
            </a:r>
            <a:r>
              <a:rPr lang="en-IN" sz="2000" b="1" dirty="0"/>
              <a:t>Rao - R.N. Constructions - 5</a:t>
            </a:r>
            <a:endParaRPr lang="en-GB" sz="2000" b="1" dirty="0"/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smtClean="0">
                <a:latin typeface="Calibri" charset="0"/>
                <a:ea typeface="Calibri" charset="0"/>
                <a:cs typeface="Times New Roman" charset="0"/>
              </a:rPr>
              <a:t>Sri </a:t>
            </a:r>
            <a:r>
              <a:rPr lang="en-US" sz="2000" b="1" dirty="0" err="1" smtClean="0">
                <a:latin typeface="Calibri" charset="0"/>
                <a:ea typeface="Calibri" charset="0"/>
                <a:cs typeface="Times New Roman" charset="0"/>
              </a:rPr>
              <a:t>Sajja</a:t>
            </a:r>
            <a:r>
              <a:rPr lang="en-US" sz="2000" b="1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000" b="1" dirty="0">
                <a:latin typeface="Calibri" charset="0"/>
                <a:ea typeface="Calibri" charset="0"/>
                <a:cs typeface="Times New Roman" charset="0"/>
              </a:rPr>
              <a:t>Kishore </a:t>
            </a:r>
            <a:r>
              <a:rPr lang="en-US" sz="2000" b="1" dirty="0" err="1">
                <a:latin typeface="Calibri" charset="0"/>
                <a:ea typeface="Calibri" charset="0"/>
                <a:cs typeface="Times New Roman" charset="0"/>
              </a:rPr>
              <a:t>babu</a:t>
            </a:r>
            <a:r>
              <a:rPr lang="en-US" sz="2000" b="1" dirty="0">
                <a:latin typeface="Calibri" charset="0"/>
                <a:ea typeface="Calibri" charset="0"/>
                <a:cs typeface="Times New Roman" charset="0"/>
              </a:rPr>
              <a:t>-Power </a:t>
            </a:r>
            <a:r>
              <a:rPr lang="en-US" sz="2000" b="1" dirty="0" err="1">
                <a:latin typeface="Calibri" charset="0"/>
                <a:ea typeface="Calibri" charset="0"/>
                <a:cs typeface="Times New Roman" charset="0"/>
              </a:rPr>
              <a:t>Mech</a:t>
            </a:r>
            <a:r>
              <a:rPr lang="en-US" sz="2000" b="1" dirty="0">
                <a:latin typeface="Calibri" charset="0"/>
                <a:ea typeface="Calibri" charset="0"/>
                <a:cs typeface="Times New Roman" charset="0"/>
              </a:rPr>
              <a:t> Projects </a:t>
            </a:r>
            <a:r>
              <a:rPr lang="en-US" sz="2000" b="1" dirty="0" smtClean="0">
                <a:latin typeface="Calibri" charset="0"/>
                <a:ea typeface="Calibri" charset="0"/>
                <a:cs typeface="Times New Roman" charset="0"/>
              </a:rPr>
              <a:t>Limited - </a:t>
            </a:r>
            <a:r>
              <a:rPr lang="en-US" sz="2000" b="1" dirty="0">
                <a:latin typeface="Calibri" charset="0"/>
                <a:ea typeface="Calibri" charset="0"/>
                <a:cs typeface="Times New Roman" charset="0"/>
              </a:rPr>
              <a:t>30 </a:t>
            </a:r>
            <a:r>
              <a:rPr lang="en-US" sz="2000" b="1" dirty="0" smtClean="0">
                <a:latin typeface="Calibri" charset="0"/>
                <a:ea typeface="Calibri" charset="0"/>
                <a:cs typeface="Times New Roman" charset="0"/>
              </a:rPr>
              <a:t>(ME&amp;CE) </a:t>
            </a:r>
            <a:endParaRPr lang="en-GB" sz="2000" b="1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N" sz="2000" b="1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/>
              <a:t>Sri </a:t>
            </a:r>
            <a:r>
              <a:rPr lang="en-IN" sz="2000" b="1" dirty="0" err="1" smtClean="0"/>
              <a:t>Koya</a:t>
            </a:r>
            <a:r>
              <a:rPr lang="en-IN" sz="2000" b="1" dirty="0" smtClean="0"/>
              <a:t> </a:t>
            </a:r>
            <a:r>
              <a:rPr lang="en-IN" sz="2000" b="1" dirty="0" err="1"/>
              <a:t>Srinivasa</a:t>
            </a:r>
            <a:r>
              <a:rPr lang="en-IN" sz="2000" b="1" dirty="0"/>
              <a:t> Rao </a:t>
            </a:r>
            <a:r>
              <a:rPr lang="en-IN" sz="2000" b="1" dirty="0" smtClean="0"/>
              <a:t>- </a:t>
            </a:r>
            <a:r>
              <a:rPr lang="en-IN" sz="2000" b="1" dirty="0"/>
              <a:t>donated Rs.5 Lakhs for conducting endowment </a:t>
            </a:r>
            <a:r>
              <a:rPr lang="en-IN" sz="2000" b="1" dirty="0" smtClean="0"/>
              <a:t>lectures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564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Alumni identification &amp; their diplomatic involvement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-12700" y="65824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8515" y="1455697"/>
            <a:ext cx="545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Some Alumni Contributions 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1" y="672285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  identification 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diplomatic involvement 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R&amp;D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/ Consultancy / Internships / Placements </a:t>
            </a:r>
            <a:r>
              <a:rPr lang="mr-IN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1999" y="1978917"/>
            <a:ext cx="1074420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/>
              <a:t>R &amp; D PROJECTS / CONSULTANCY / INTERNSHIPS</a:t>
            </a:r>
            <a:endParaRPr lang="en-GB" sz="2400" dirty="0"/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IN" sz="2000" b="1" dirty="0" smtClean="0"/>
              <a:t>R &amp; D Projects </a:t>
            </a:r>
            <a:r>
              <a:rPr lang="mr-IN" b="1" dirty="0" smtClean="0"/>
              <a:t>–</a:t>
            </a:r>
            <a:r>
              <a:rPr lang="en-IN" b="1" dirty="0" smtClean="0"/>
              <a:t> 5 Lakhs - Received &amp; completed through Sri </a:t>
            </a:r>
            <a:r>
              <a:rPr lang="en-IN" b="1" dirty="0"/>
              <a:t>KRK Raju</a:t>
            </a:r>
            <a:r>
              <a:rPr lang="en-IN" b="1" dirty="0" smtClean="0"/>
              <a:t>, RVNL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IN" sz="2000" b="1" dirty="0"/>
              <a:t>R &amp; D Projects </a:t>
            </a:r>
            <a:r>
              <a:rPr lang="mr-IN" b="1" dirty="0" smtClean="0"/>
              <a:t>–</a:t>
            </a:r>
            <a:r>
              <a:rPr lang="en-IN" b="1" dirty="0" smtClean="0"/>
              <a:t> 4 Lakhs - Received </a:t>
            </a:r>
            <a:r>
              <a:rPr lang="en-IN" b="1" dirty="0"/>
              <a:t>&amp; completed through </a:t>
            </a:r>
            <a:r>
              <a:rPr lang="en-IN" b="1" dirty="0" smtClean="0"/>
              <a:t>Sri </a:t>
            </a:r>
            <a:r>
              <a:rPr lang="en-IN" b="1" dirty="0"/>
              <a:t>KRK Raju, RVNL  </a:t>
            </a:r>
            <a:endParaRPr lang="en-IN" b="1" dirty="0" smtClean="0"/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IN" sz="2000" b="1" dirty="0"/>
              <a:t>R &amp; D Projects </a:t>
            </a:r>
            <a:r>
              <a:rPr lang="mr-IN" b="1" dirty="0" smtClean="0"/>
              <a:t>–</a:t>
            </a:r>
            <a:r>
              <a:rPr lang="en-IN" b="1" dirty="0" smtClean="0"/>
              <a:t> 20 Lakhs - In the process of getting through Sri </a:t>
            </a:r>
            <a:r>
              <a:rPr lang="en-IN" b="1" dirty="0"/>
              <a:t>KRK Raju, </a:t>
            </a:r>
            <a:r>
              <a:rPr lang="en-IN" b="1" dirty="0" smtClean="0"/>
              <a:t>RVNL</a:t>
            </a:r>
            <a:endParaRPr lang="en-IN" b="1" dirty="0"/>
          </a:p>
          <a:p>
            <a:pPr>
              <a:lnSpc>
                <a:spcPct val="150000"/>
              </a:lnSpc>
            </a:pPr>
            <a:r>
              <a:rPr lang="en-IN" sz="2000" b="1" dirty="0" smtClean="0"/>
              <a:t>Consultancy</a:t>
            </a:r>
            <a:r>
              <a:rPr lang="en-IN" dirty="0" smtClean="0"/>
              <a:t> </a:t>
            </a:r>
            <a:r>
              <a:rPr lang="mr-IN" b="1" dirty="0" smtClean="0"/>
              <a:t>–</a:t>
            </a:r>
            <a:r>
              <a:rPr lang="en-IN" b="1" dirty="0" smtClean="0"/>
              <a:t> 4 Lakhs </a:t>
            </a:r>
            <a:r>
              <a:rPr lang="mr-IN" b="1" dirty="0" smtClean="0"/>
              <a:t>–</a:t>
            </a:r>
            <a:r>
              <a:rPr lang="en-IN" b="1" dirty="0" smtClean="0"/>
              <a:t> Sri </a:t>
            </a:r>
            <a:r>
              <a:rPr lang="en-IN" b="1" dirty="0" err="1" smtClean="0"/>
              <a:t>V.Visweswara</a:t>
            </a:r>
            <a:r>
              <a:rPr lang="en-IN" b="1" dirty="0" smtClean="0"/>
              <a:t> Rao</a:t>
            </a:r>
            <a:r>
              <a:rPr lang="en-GB" b="1" dirty="0" smtClean="0"/>
              <a:t>, </a:t>
            </a:r>
            <a:r>
              <a:rPr lang="en-IN" b="1" dirty="0" err="1" smtClean="0"/>
              <a:t>Contec</a:t>
            </a:r>
            <a:r>
              <a:rPr lang="en-IN" b="1" dirty="0" smtClean="0"/>
              <a:t> </a:t>
            </a:r>
            <a:r>
              <a:rPr lang="en-IN" b="1" dirty="0"/>
              <a:t>Syndicate Pvt </a:t>
            </a:r>
            <a:r>
              <a:rPr lang="en-IN" b="1" dirty="0" smtClean="0"/>
              <a:t>Ltd 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/>
              <a:t>Consultancy</a:t>
            </a:r>
            <a:r>
              <a:rPr lang="en-IN" dirty="0" smtClean="0"/>
              <a:t> </a:t>
            </a:r>
            <a:r>
              <a:rPr lang="mr-IN" dirty="0" smtClean="0"/>
              <a:t>–</a:t>
            </a:r>
            <a:r>
              <a:rPr lang="en-IN" dirty="0" smtClean="0"/>
              <a:t> </a:t>
            </a:r>
            <a:r>
              <a:rPr lang="en-IN" b="1" dirty="0" smtClean="0"/>
              <a:t>1 Lakh </a:t>
            </a:r>
            <a:r>
              <a:rPr lang="mr-IN" b="1" dirty="0" smtClean="0"/>
              <a:t>–</a:t>
            </a:r>
            <a:r>
              <a:rPr lang="en-IN" b="1" dirty="0" smtClean="0"/>
              <a:t> Sri </a:t>
            </a:r>
            <a:r>
              <a:rPr lang="en-IN" b="1" dirty="0" err="1" smtClean="0"/>
              <a:t>Nagabhushanam</a:t>
            </a:r>
            <a:r>
              <a:rPr lang="en-IN" b="1" dirty="0" smtClean="0"/>
              <a:t> </a:t>
            </a:r>
            <a:r>
              <a:rPr lang="en-GB" b="1" dirty="0" smtClean="0"/>
              <a:t>- </a:t>
            </a:r>
            <a:r>
              <a:rPr lang="en-IN" b="1" dirty="0" err="1" smtClean="0"/>
              <a:t>Nagabhushanam</a:t>
            </a:r>
            <a:r>
              <a:rPr lang="en-IN" b="1" dirty="0" smtClean="0"/>
              <a:t>  </a:t>
            </a:r>
            <a:r>
              <a:rPr lang="en-IN" b="1" dirty="0"/>
              <a:t>Company &amp; Co</a:t>
            </a:r>
            <a:r>
              <a:rPr lang="en-IN" b="1" dirty="0" smtClean="0"/>
              <a:t>. </a:t>
            </a:r>
          </a:p>
          <a:p>
            <a:pPr marL="1371600" indent="-1371600">
              <a:lnSpc>
                <a:spcPct val="150000"/>
              </a:lnSpc>
            </a:pPr>
            <a:r>
              <a:rPr lang="en-IN" sz="2000" b="1" dirty="0" smtClean="0"/>
              <a:t>Internships </a:t>
            </a:r>
            <a:r>
              <a:rPr lang="mr-IN" b="1" dirty="0" smtClean="0"/>
              <a:t>–</a:t>
            </a:r>
            <a:r>
              <a:rPr lang="en-IN" b="1" dirty="0" smtClean="0"/>
              <a:t> 35 - Sri </a:t>
            </a:r>
            <a:r>
              <a:rPr lang="en-IN" b="1" dirty="0" err="1" smtClean="0"/>
              <a:t>M.Subba</a:t>
            </a:r>
            <a:r>
              <a:rPr lang="en-IN" b="1" dirty="0" smtClean="0"/>
              <a:t> Rao</a:t>
            </a:r>
            <a:r>
              <a:rPr lang="en-GB" b="1" dirty="0"/>
              <a:t>,</a:t>
            </a:r>
            <a:r>
              <a:rPr lang="en-IN" b="1" dirty="0" err="1" smtClean="0"/>
              <a:t>Badri</a:t>
            </a:r>
            <a:r>
              <a:rPr lang="en-IN" b="1" dirty="0" smtClean="0"/>
              <a:t> Builders; Sri A</a:t>
            </a:r>
            <a:r>
              <a:rPr lang="en-IN" b="1" dirty="0"/>
              <a:t>. Siva Rama </a:t>
            </a:r>
            <a:r>
              <a:rPr lang="en-IN" b="1" dirty="0" smtClean="0"/>
              <a:t>Krishna</a:t>
            </a:r>
            <a:r>
              <a:rPr lang="en-GB" b="1" dirty="0" smtClean="0"/>
              <a:t>, </a:t>
            </a:r>
            <a:r>
              <a:rPr lang="en-IN" b="1" dirty="0" err="1" smtClean="0"/>
              <a:t>Vijaya</a:t>
            </a:r>
            <a:r>
              <a:rPr lang="en-IN" b="1" dirty="0" smtClean="0"/>
              <a:t> </a:t>
            </a:r>
            <a:r>
              <a:rPr lang="en-IN" b="1" dirty="0"/>
              <a:t>Raja </a:t>
            </a:r>
            <a:r>
              <a:rPr lang="en-IN" b="1" dirty="0" err="1"/>
              <a:t>Rajeswari</a:t>
            </a:r>
            <a:r>
              <a:rPr lang="en-IN" b="1" dirty="0"/>
              <a:t> </a:t>
            </a:r>
            <a:r>
              <a:rPr lang="en-IN" b="1" dirty="0" smtClean="0"/>
              <a:t>    Constructions; Sri </a:t>
            </a:r>
            <a:r>
              <a:rPr lang="en-IN" b="1" dirty="0" err="1" smtClean="0"/>
              <a:t>Sajja</a:t>
            </a:r>
            <a:r>
              <a:rPr lang="en-IN" b="1" dirty="0" smtClean="0"/>
              <a:t> </a:t>
            </a:r>
            <a:r>
              <a:rPr lang="en-IN" b="1" dirty="0"/>
              <a:t>Kishore </a:t>
            </a:r>
            <a:r>
              <a:rPr lang="en-IN" b="1" dirty="0" err="1" smtClean="0"/>
              <a:t>Babu</a:t>
            </a:r>
            <a:r>
              <a:rPr lang="en-GB" b="1" dirty="0" smtClean="0"/>
              <a:t>, </a:t>
            </a:r>
            <a:r>
              <a:rPr lang="en-IN" b="1" dirty="0" smtClean="0"/>
              <a:t>Power </a:t>
            </a:r>
            <a:r>
              <a:rPr lang="en-IN" b="1" dirty="0" err="1"/>
              <a:t>Mech</a:t>
            </a:r>
            <a:r>
              <a:rPr lang="en-IN" b="1" dirty="0"/>
              <a:t> Infra Ltd</a:t>
            </a:r>
            <a:r>
              <a:rPr lang="en-IN" b="1" dirty="0" smtClean="0"/>
              <a:t>.,</a:t>
            </a:r>
            <a:r>
              <a:rPr lang="en-IN" b="1" dirty="0"/>
              <a:t> Koya </a:t>
            </a:r>
            <a:r>
              <a:rPr lang="en-IN" b="1" dirty="0" smtClean="0"/>
              <a:t>Srinivas</a:t>
            </a:r>
            <a:r>
              <a:rPr lang="en-GB" b="1" dirty="0" smtClean="0"/>
              <a:t>, </a:t>
            </a:r>
            <a:r>
              <a:rPr lang="en-IN" b="1" dirty="0" smtClean="0"/>
              <a:t>Amerigo</a:t>
            </a:r>
            <a:r>
              <a:rPr lang="en-IN" b="1" dirty="0"/>
              <a:t>, </a:t>
            </a:r>
            <a:r>
              <a:rPr lang="en-IN" b="1" dirty="0" smtClean="0"/>
              <a:t>Bangalore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Alumni identification &amp; their diplomatic involvement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2852" y="1327128"/>
            <a:ext cx="712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Mechanism </a:t>
            </a:r>
            <a:r>
              <a:rPr lang="en-US" sz="2800" b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Identifying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" y="672285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  identification 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diplomatic involvement 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R&amp;D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/ Consultancy / Internships / Placements </a:t>
            </a:r>
            <a:r>
              <a:rPr lang="mr-IN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901" y="1931604"/>
            <a:ext cx="10744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Strengthening 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of </a:t>
            </a: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existing alumni 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cell at institute level </a:t>
            </a: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with a 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coordinator </a:t>
            </a: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and 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Principal as </a:t>
            </a: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chairman.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Strengthening of existing alumni 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cell at department level with a coordinator </a:t>
            </a: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and HOD    as chairperson.</a:t>
            </a:r>
          </a:p>
          <a:p>
            <a:pPr marL="266700" indent="-266700">
              <a:buFontTx/>
              <a:buAutoNum type="arabicPeriod" startAt="3"/>
            </a:pP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 Defining Responsibilities                                                                                                                                             - Batch wise collection &amp; maintenance of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ata bank with all necessary details.</a:t>
            </a:r>
            <a:r>
              <a:rPr lang="en-GB" sz="2400" dirty="0" smtClean="0">
                <a:latin typeface="Calibri" charset="0"/>
                <a:ea typeface="Calibri" charset="0"/>
                <a:cs typeface="Calibri" charset="0"/>
              </a:rPr>
              <a:t>                                                                                                                                                            - </a:t>
            </a: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Monthly 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schedule of various activities to be organized at department level and institute </a:t>
            </a: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level utilizing their services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. </a:t>
            </a: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                                                                                   - </a:t>
            </a:r>
            <a:r>
              <a:rPr lang="en-GB" sz="2400" dirty="0" smtClean="0">
                <a:latin typeface="Calibri" charset="0"/>
                <a:ea typeface="Calibri" charset="0"/>
                <a:cs typeface="Calibri" charset="0"/>
              </a:rPr>
              <a:t>Periodic 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communication of Institute information</a:t>
            </a: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                                                                                  - Setting monthly / Yearly 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targets at department level and institute </a:t>
            </a: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level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.</a:t>
            </a: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                                                                                                                                            </a:t>
            </a:r>
            <a:endParaRPr lang="en-GB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Alumni identification &amp; their diplomatic involvement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3201" y="1780856"/>
            <a:ext cx="735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Identification of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alumni-Mechanism</a:t>
            </a:r>
            <a:r>
              <a:rPr lang="en-GB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" y="672285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Alumni  identification 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diplomatic involvement 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R&amp;D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/ Consultancy / Internships / Placements </a:t>
            </a:r>
            <a:r>
              <a:rPr lang="mr-IN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2" y="2291376"/>
            <a:ext cx="106597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GB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Identification and segregation of alumni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as per the 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institute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requirement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Interaction 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with available </a:t>
            </a: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identified alumni by inviting them at various occasions of the Institute / by other ways </a:t>
            </a:r>
            <a:endParaRPr lang="en-GB" sz="24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buFont typeface="Arial" charset="0"/>
              <a:buChar char="•"/>
            </a:pPr>
            <a:endParaRPr lang="en-GB" sz="2400" dirty="0"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Periodical communication of college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information / achievements to maintain cordial relations</a:t>
            </a:r>
            <a:endParaRPr lang="en-GB" sz="24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Calibri" charset="0"/>
              <a:ea typeface="Calibri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Times New Roman" charset="0"/>
              </a:rPr>
              <a:t>Submitting 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monthly dept. level progress to Institute level Alumni Cell &amp; Principal.</a:t>
            </a:r>
            <a:endParaRPr lang="en-GB" sz="24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buFont typeface="Calibri" charset="0"/>
              <a:buChar char="-"/>
            </a:pPr>
            <a:endParaRPr lang="en-GB" sz="2400" dirty="0">
              <a:latin typeface="Calibri" charset="0"/>
              <a:ea typeface="Calibri" charset="0"/>
              <a:cs typeface="Calibri" charset="0"/>
            </a:endParaRPr>
          </a:p>
          <a:p>
            <a:endParaRPr lang="en-GB" sz="24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6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01570" y="3048000"/>
            <a:ext cx="7789545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6990" marR="5080" indent="-2574925">
              <a:lnSpc>
                <a:spcPts val="4650"/>
              </a:lnSpc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Any other item with the permission of  Chairman 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Any other item </a:t>
            </a:r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4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  <a:p>
            <a:pPr marL="12700"/>
            <a:endParaRPr lang="en-US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2974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6809003" y="0"/>
                </a:moveTo>
                <a:lnTo>
                  <a:pt x="271741" y="0"/>
                </a:lnTo>
                <a:lnTo>
                  <a:pt x="222896" y="4378"/>
                </a:lnTo>
                <a:lnTo>
                  <a:pt x="176923" y="17001"/>
                </a:lnTo>
                <a:lnTo>
                  <a:pt x="134589" y="37101"/>
                </a:lnTo>
                <a:lnTo>
                  <a:pt x="96663" y="63911"/>
                </a:lnTo>
                <a:lnTo>
                  <a:pt x="63911" y="96663"/>
                </a:lnTo>
                <a:lnTo>
                  <a:pt x="37101" y="134589"/>
                </a:lnTo>
                <a:lnTo>
                  <a:pt x="17001" y="176923"/>
                </a:lnTo>
                <a:lnTo>
                  <a:pt x="4378" y="222896"/>
                </a:lnTo>
                <a:lnTo>
                  <a:pt x="0" y="271741"/>
                </a:lnTo>
                <a:lnTo>
                  <a:pt x="0" y="1358658"/>
                </a:lnTo>
                <a:lnTo>
                  <a:pt x="4378" y="1407503"/>
                </a:lnTo>
                <a:lnTo>
                  <a:pt x="17001" y="1453477"/>
                </a:lnTo>
                <a:lnTo>
                  <a:pt x="37101" y="1495810"/>
                </a:lnTo>
                <a:lnTo>
                  <a:pt x="63911" y="1533737"/>
                </a:lnTo>
                <a:lnTo>
                  <a:pt x="96663" y="1566489"/>
                </a:lnTo>
                <a:lnTo>
                  <a:pt x="134589" y="1593299"/>
                </a:lnTo>
                <a:lnTo>
                  <a:pt x="176923" y="1613399"/>
                </a:lnTo>
                <a:lnTo>
                  <a:pt x="222896" y="1626022"/>
                </a:lnTo>
                <a:lnTo>
                  <a:pt x="271741" y="1630400"/>
                </a:lnTo>
                <a:lnTo>
                  <a:pt x="6809003" y="1630400"/>
                </a:lnTo>
                <a:lnTo>
                  <a:pt x="6857848" y="1626022"/>
                </a:lnTo>
                <a:lnTo>
                  <a:pt x="6903820" y="1613399"/>
                </a:lnTo>
                <a:lnTo>
                  <a:pt x="6946152" y="1593299"/>
                </a:lnTo>
                <a:lnTo>
                  <a:pt x="6984076" y="1566489"/>
                </a:lnTo>
                <a:lnTo>
                  <a:pt x="7016826" y="1533737"/>
                </a:lnTo>
                <a:lnTo>
                  <a:pt x="7043634" y="1495810"/>
                </a:lnTo>
                <a:lnTo>
                  <a:pt x="7063732" y="1453477"/>
                </a:lnTo>
                <a:lnTo>
                  <a:pt x="7076354" y="1407503"/>
                </a:lnTo>
                <a:lnTo>
                  <a:pt x="7080732" y="1358658"/>
                </a:lnTo>
                <a:lnTo>
                  <a:pt x="7080732" y="271741"/>
                </a:lnTo>
                <a:lnTo>
                  <a:pt x="7076354" y="222896"/>
                </a:lnTo>
                <a:lnTo>
                  <a:pt x="7063732" y="176923"/>
                </a:lnTo>
                <a:lnTo>
                  <a:pt x="7043634" y="134589"/>
                </a:lnTo>
                <a:lnTo>
                  <a:pt x="7016826" y="96663"/>
                </a:lnTo>
                <a:lnTo>
                  <a:pt x="6984076" y="63911"/>
                </a:lnTo>
                <a:lnTo>
                  <a:pt x="6946152" y="37101"/>
                </a:lnTo>
                <a:lnTo>
                  <a:pt x="6903820" y="17001"/>
                </a:lnTo>
                <a:lnTo>
                  <a:pt x="6857848" y="4378"/>
                </a:lnTo>
                <a:lnTo>
                  <a:pt x="6809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0" y="271741"/>
                </a:moveTo>
                <a:lnTo>
                  <a:pt x="4378" y="222896"/>
                </a:lnTo>
                <a:lnTo>
                  <a:pt x="17001" y="176923"/>
                </a:lnTo>
                <a:lnTo>
                  <a:pt x="37101" y="134589"/>
                </a:lnTo>
                <a:lnTo>
                  <a:pt x="63911" y="96663"/>
                </a:lnTo>
                <a:lnTo>
                  <a:pt x="96663" y="63911"/>
                </a:lnTo>
                <a:lnTo>
                  <a:pt x="134589" y="37101"/>
                </a:lnTo>
                <a:lnTo>
                  <a:pt x="176923" y="17001"/>
                </a:lnTo>
                <a:lnTo>
                  <a:pt x="222896" y="4378"/>
                </a:lnTo>
                <a:lnTo>
                  <a:pt x="271741" y="0"/>
                </a:lnTo>
                <a:lnTo>
                  <a:pt x="6809003" y="0"/>
                </a:lnTo>
                <a:lnTo>
                  <a:pt x="6857848" y="4378"/>
                </a:lnTo>
                <a:lnTo>
                  <a:pt x="6903820" y="17001"/>
                </a:lnTo>
                <a:lnTo>
                  <a:pt x="6946152" y="37101"/>
                </a:lnTo>
                <a:lnTo>
                  <a:pt x="6984076" y="63911"/>
                </a:lnTo>
                <a:lnTo>
                  <a:pt x="7016826" y="96663"/>
                </a:lnTo>
                <a:lnTo>
                  <a:pt x="7043634" y="134589"/>
                </a:lnTo>
                <a:lnTo>
                  <a:pt x="7063732" y="176923"/>
                </a:lnTo>
                <a:lnTo>
                  <a:pt x="7076354" y="222896"/>
                </a:lnTo>
                <a:lnTo>
                  <a:pt x="7080732" y="271741"/>
                </a:lnTo>
                <a:lnTo>
                  <a:pt x="7080732" y="1358658"/>
                </a:lnTo>
                <a:lnTo>
                  <a:pt x="7076354" y="1407503"/>
                </a:lnTo>
                <a:lnTo>
                  <a:pt x="7063732" y="1453477"/>
                </a:lnTo>
                <a:lnTo>
                  <a:pt x="7043634" y="1495810"/>
                </a:lnTo>
                <a:lnTo>
                  <a:pt x="7016826" y="1533737"/>
                </a:lnTo>
                <a:lnTo>
                  <a:pt x="6984076" y="1566489"/>
                </a:lnTo>
                <a:lnTo>
                  <a:pt x="6946152" y="1593299"/>
                </a:lnTo>
                <a:lnTo>
                  <a:pt x="6903820" y="1613399"/>
                </a:lnTo>
                <a:lnTo>
                  <a:pt x="6857848" y="1626022"/>
                </a:lnTo>
                <a:lnTo>
                  <a:pt x="6809003" y="1630400"/>
                </a:lnTo>
                <a:lnTo>
                  <a:pt x="271741" y="1630400"/>
                </a:lnTo>
                <a:lnTo>
                  <a:pt x="222896" y="1626022"/>
                </a:lnTo>
                <a:lnTo>
                  <a:pt x="176923" y="1613399"/>
                </a:lnTo>
                <a:lnTo>
                  <a:pt x="134589" y="1593299"/>
                </a:lnTo>
                <a:lnTo>
                  <a:pt x="96663" y="1566489"/>
                </a:lnTo>
                <a:lnTo>
                  <a:pt x="63911" y="1533737"/>
                </a:lnTo>
                <a:lnTo>
                  <a:pt x="37101" y="1495810"/>
                </a:lnTo>
                <a:lnTo>
                  <a:pt x="17001" y="1453477"/>
                </a:lnTo>
                <a:lnTo>
                  <a:pt x="4378" y="1407503"/>
                </a:lnTo>
                <a:lnTo>
                  <a:pt x="0" y="1358658"/>
                </a:lnTo>
                <a:lnTo>
                  <a:pt x="0" y="27174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0779" y="3837432"/>
            <a:ext cx="7444740" cy="1551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4200" y="3339160"/>
            <a:ext cx="6144296" cy="702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2211F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920" y="3565817"/>
            <a:ext cx="203835" cy="231775"/>
          </a:xfrm>
          <a:custGeom>
            <a:avLst/>
            <a:gdLst/>
            <a:ahLst/>
            <a:cxnLst/>
            <a:rect l="l" t="t" r="r" b="b"/>
            <a:pathLst>
              <a:path w="203835" h="231775">
                <a:moveTo>
                  <a:pt x="103162" y="0"/>
                </a:moveTo>
                <a:lnTo>
                  <a:pt x="0" y="231622"/>
                </a:lnTo>
                <a:lnTo>
                  <a:pt x="203352" y="231622"/>
                </a:lnTo>
                <a:lnTo>
                  <a:pt x="103162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8548" y="3375368"/>
            <a:ext cx="356235" cy="628650"/>
          </a:xfrm>
          <a:custGeom>
            <a:avLst/>
            <a:gdLst/>
            <a:ahLst/>
            <a:cxnLst/>
            <a:rect l="l" t="t" r="r" b="b"/>
            <a:pathLst>
              <a:path w="356234" h="628650">
                <a:moveTo>
                  <a:pt x="179539" y="0"/>
                </a:moveTo>
                <a:lnTo>
                  <a:pt x="136170" y="5889"/>
                </a:lnTo>
                <a:lnTo>
                  <a:pt x="98320" y="23556"/>
                </a:lnTo>
                <a:lnTo>
                  <a:pt x="65989" y="53004"/>
                </a:lnTo>
                <a:lnTo>
                  <a:pt x="39179" y="94233"/>
                </a:lnTo>
                <a:lnTo>
                  <a:pt x="14102" y="166918"/>
                </a:lnTo>
                <a:lnTo>
                  <a:pt x="6267" y="211356"/>
                </a:lnTo>
                <a:lnTo>
                  <a:pt x="1566" y="261190"/>
                </a:lnTo>
                <a:lnTo>
                  <a:pt x="0" y="316420"/>
                </a:lnTo>
                <a:lnTo>
                  <a:pt x="2420" y="381675"/>
                </a:lnTo>
                <a:lnTo>
                  <a:pt x="9680" y="439745"/>
                </a:lnTo>
                <a:lnTo>
                  <a:pt x="21781" y="490631"/>
                </a:lnTo>
                <a:lnTo>
                  <a:pt x="38721" y="534334"/>
                </a:lnTo>
                <a:lnTo>
                  <a:pt x="60502" y="570852"/>
                </a:lnTo>
                <a:lnTo>
                  <a:pt x="111091" y="614011"/>
                </a:lnTo>
                <a:lnTo>
                  <a:pt x="178549" y="628395"/>
                </a:lnTo>
                <a:lnTo>
                  <a:pt x="203033" y="626845"/>
                </a:lnTo>
                <a:lnTo>
                  <a:pt x="245686" y="614444"/>
                </a:lnTo>
                <a:lnTo>
                  <a:pt x="284467" y="585352"/>
                </a:lnTo>
                <a:lnTo>
                  <a:pt x="318438" y="534641"/>
                </a:lnTo>
                <a:lnTo>
                  <a:pt x="342434" y="464677"/>
                </a:lnTo>
                <a:lnTo>
                  <a:pt x="350031" y="421884"/>
                </a:lnTo>
                <a:lnTo>
                  <a:pt x="354588" y="373790"/>
                </a:lnTo>
                <a:lnTo>
                  <a:pt x="356107" y="320395"/>
                </a:lnTo>
                <a:lnTo>
                  <a:pt x="354557" y="257885"/>
                </a:lnTo>
                <a:lnTo>
                  <a:pt x="349907" y="203777"/>
                </a:lnTo>
                <a:lnTo>
                  <a:pt x="342156" y="158071"/>
                </a:lnTo>
                <a:lnTo>
                  <a:pt x="331304" y="120764"/>
                </a:lnTo>
                <a:lnTo>
                  <a:pt x="303093" y="64287"/>
                </a:lnTo>
                <a:lnTo>
                  <a:pt x="268071" y="27279"/>
                </a:lnTo>
                <a:lnTo>
                  <a:pt x="226715" y="6819"/>
                </a:lnTo>
                <a:lnTo>
                  <a:pt x="179539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3823" y="3353041"/>
            <a:ext cx="692785" cy="688975"/>
          </a:xfrm>
          <a:custGeom>
            <a:avLst/>
            <a:gdLst/>
            <a:ahLst/>
            <a:cxnLst/>
            <a:rect l="l" t="t" r="r" b="b"/>
            <a:pathLst>
              <a:path w="692784" h="688975">
                <a:moveTo>
                  <a:pt x="0" y="0"/>
                </a:moveTo>
                <a:lnTo>
                  <a:pt x="347179" y="0"/>
                </a:lnTo>
                <a:lnTo>
                  <a:pt x="347179" y="18351"/>
                </a:lnTo>
                <a:lnTo>
                  <a:pt x="329819" y="18351"/>
                </a:lnTo>
                <a:lnTo>
                  <a:pt x="311761" y="18863"/>
                </a:lnTo>
                <a:lnTo>
                  <a:pt x="269220" y="31019"/>
                </a:lnTo>
                <a:lnTo>
                  <a:pt x="250523" y="74277"/>
                </a:lnTo>
                <a:lnTo>
                  <a:pt x="248970" y="121018"/>
                </a:lnTo>
                <a:lnTo>
                  <a:pt x="248970" y="450342"/>
                </a:lnTo>
                <a:lnTo>
                  <a:pt x="249823" y="491666"/>
                </a:lnTo>
                <a:lnTo>
                  <a:pt x="256643" y="551431"/>
                </a:lnTo>
                <a:lnTo>
                  <a:pt x="280657" y="596657"/>
                </a:lnTo>
                <a:lnTo>
                  <a:pt x="324149" y="626937"/>
                </a:lnTo>
                <a:lnTo>
                  <a:pt x="363578" y="636609"/>
                </a:lnTo>
                <a:lnTo>
                  <a:pt x="386359" y="637819"/>
                </a:lnTo>
                <a:lnTo>
                  <a:pt x="412631" y="636285"/>
                </a:lnTo>
                <a:lnTo>
                  <a:pt x="459132" y="624012"/>
                </a:lnTo>
                <a:lnTo>
                  <a:pt x="497366" y="599830"/>
                </a:lnTo>
                <a:lnTo>
                  <a:pt x="526131" y="565978"/>
                </a:lnTo>
                <a:lnTo>
                  <a:pt x="545243" y="519994"/>
                </a:lnTo>
                <a:lnTo>
                  <a:pt x="554787" y="444855"/>
                </a:lnTo>
                <a:lnTo>
                  <a:pt x="555980" y="395287"/>
                </a:lnTo>
                <a:lnTo>
                  <a:pt x="555980" y="121018"/>
                </a:lnTo>
                <a:lnTo>
                  <a:pt x="553626" y="82335"/>
                </a:lnTo>
                <a:lnTo>
                  <a:pt x="535895" y="40178"/>
                </a:lnTo>
                <a:lnTo>
                  <a:pt x="495847" y="21207"/>
                </a:lnTo>
                <a:lnTo>
                  <a:pt x="459765" y="18351"/>
                </a:lnTo>
                <a:lnTo>
                  <a:pt x="459765" y="0"/>
                </a:lnTo>
                <a:lnTo>
                  <a:pt x="692378" y="0"/>
                </a:lnTo>
                <a:lnTo>
                  <a:pt x="692378" y="18351"/>
                </a:lnTo>
                <a:lnTo>
                  <a:pt x="678484" y="18351"/>
                </a:lnTo>
                <a:lnTo>
                  <a:pt x="664938" y="19065"/>
                </a:lnTo>
                <a:lnTo>
                  <a:pt x="622597" y="36180"/>
                </a:lnTo>
                <a:lnTo>
                  <a:pt x="601271" y="73498"/>
                </a:lnTo>
                <a:lnTo>
                  <a:pt x="597649" y="121018"/>
                </a:lnTo>
                <a:lnTo>
                  <a:pt x="597649" y="376440"/>
                </a:lnTo>
                <a:lnTo>
                  <a:pt x="596672" y="431590"/>
                </a:lnTo>
                <a:lnTo>
                  <a:pt x="593742" y="478493"/>
                </a:lnTo>
                <a:lnTo>
                  <a:pt x="588857" y="517149"/>
                </a:lnTo>
                <a:lnTo>
                  <a:pt x="571399" y="573315"/>
                </a:lnTo>
                <a:lnTo>
                  <a:pt x="533338" y="621673"/>
                </a:lnTo>
                <a:lnTo>
                  <a:pt x="472880" y="663582"/>
                </a:lnTo>
                <a:lnTo>
                  <a:pt x="434349" y="677378"/>
                </a:lnTo>
                <a:lnTo>
                  <a:pt x="390298" y="685656"/>
                </a:lnTo>
                <a:lnTo>
                  <a:pt x="340728" y="688416"/>
                </a:lnTo>
                <a:lnTo>
                  <a:pt x="299563" y="686958"/>
                </a:lnTo>
                <a:lnTo>
                  <a:pt x="232112" y="675300"/>
                </a:lnTo>
                <a:lnTo>
                  <a:pt x="175727" y="648113"/>
                </a:lnTo>
                <a:lnTo>
                  <a:pt x="129849" y="607441"/>
                </a:lnTo>
                <a:lnTo>
                  <a:pt x="102353" y="556821"/>
                </a:lnTo>
                <a:lnTo>
                  <a:pt x="88961" y="490113"/>
                </a:lnTo>
                <a:lnTo>
                  <a:pt x="87287" y="450342"/>
                </a:lnTo>
                <a:lnTo>
                  <a:pt x="87287" y="121018"/>
                </a:lnTo>
                <a:lnTo>
                  <a:pt x="86884" y="94748"/>
                </a:lnTo>
                <a:lnTo>
                  <a:pt x="80848" y="48856"/>
                </a:lnTo>
                <a:lnTo>
                  <a:pt x="48913" y="2263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4939" y="3353041"/>
            <a:ext cx="713740" cy="673100"/>
          </a:xfrm>
          <a:custGeom>
            <a:avLst/>
            <a:gdLst/>
            <a:ahLst/>
            <a:cxnLst/>
            <a:rect l="l" t="t" r="r" b="b"/>
            <a:pathLst>
              <a:path w="713740" h="673100">
                <a:moveTo>
                  <a:pt x="0" y="0"/>
                </a:moveTo>
                <a:lnTo>
                  <a:pt x="322389" y="0"/>
                </a:lnTo>
                <a:lnTo>
                  <a:pt x="322389" y="18351"/>
                </a:lnTo>
                <a:lnTo>
                  <a:pt x="308000" y="18351"/>
                </a:lnTo>
                <a:lnTo>
                  <a:pt x="294470" y="18879"/>
                </a:lnTo>
                <a:lnTo>
                  <a:pt x="255435" y="38354"/>
                </a:lnTo>
                <a:lnTo>
                  <a:pt x="255435" y="44640"/>
                </a:lnTo>
                <a:lnTo>
                  <a:pt x="277750" y="101836"/>
                </a:lnTo>
                <a:lnTo>
                  <a:pt x="416623" y="357098"/>
                </a:lnTo>
                <a:lnTo>
                  <a:pt x="537641" y="154254"/>
                </a:lnTo>
                <a:lnTo>
                  <a:pt x="557384" y="120182"/>
                </a:lnTo>
                <a:lnTo>
                  <a:pt x="571485" y="92376"/>
                </a:lnTo>
                <a:lnTo>
                  <a:pt x="579945" y="70833"/>
                </a:lnTo>
                <a:lnTo>
                  <a:pt x="582764" y="55549"/>
                </a:lnTo>
                <a:lnTo>
                  <a:pt x="581959" y="49134"/>
                </a:lnTo>
                <a:lnTo>
                  <a:pt x="545946" y="23317"/>
                </a:lnTo>
                <a:lnTo>
                  <a:pt x="507873" y="18351"/>
                </a:lnTo>
                <a:lnTo>
                  <a:pt x="507873" y="0"/>
                </a:lnTo>
                <a:lnTo>
                  <a:pt x="713206" y="0"/>
                </a:lnTo>
                <a:lnTo>
                  <a:pt x="713206" y="18351"/>
                </a:lnTo>
                <a:lnTo>
                  <a:pt x="697554" y="21237"/>
                </a:lnTo>
                <a:lnTo>
                  <a:pt x="683823" y="25422"/>
                </a:lnTo>
                <a:lnTo>
                  <a:pt x="647928" y="52607"/>
                </a:lnTo>
                <a:lnTo>
                  <a:pt x="608747" y="109395"/>
                </a:lnTo>
                <a:lnTo>
                  <a:pt x="583768" y="151269"/>
                </a:lnTo>
                <a:lnTo>
                  <a:pt x="437946" y="394792"/>
                </a:lnTo>
                <a:lnTo>
                  <a:pt x="437946" y="557479"/>
                </a:lnTo>
                <a:lnTo>
                  <a:pt x="438287" y="581048"/>
                </a:lnTo>
                <a:lnTo>
                  <a:pt x="443407" y="622198"/>
                </a:lnTo>
                <a:lnTo>
                  <a:pt x="473704" y="648746"/>
                </a:lnTo>
                <a:lnTo>
                  <a:pt x="507873" y="654189"/>
                </a:lnTo>
                <a:lnTo>
                  <a:pt x="545566" y="654189"/>
                </a:lnTo>
                <a:lnTo>
                  <a:pt x="545566" y="672541"/>
                </a:lnTo>
                <a:lnTo>
                  <a:pt x="168135" y="672541"/>
                </a:lnTo>
                <a:lnTo>
                  <a:pt x="168135" y="654189"/>
                </a:lnTo>
                <a:lnTo>
                  <a:pt x="203352" y="654189"/>
                </a:lnTo>
                <a:lnTo>
                  <a:pt x="217456" y="653539"/>
                </a:lnTo>
                <a:lnTo>
                  <a:pt x="256577" y="639679"/>
                </a:lnTo>
                <a:lnTo>
                  <a:pt x="274899" y="598389"/>
                </a:lnTo>
                <a:lnTo>
                  <a:pt x="276263" y="557479"/>
                </a:lnTo>
                <a:lnTo>
                  <a:pt x="276263" y="422567"/>
                </a:lnTo>
                <a:lnTo>
                  <a:pt x="118046" y="134416"/>
                </a:lnTo>
                <a:lnTo>
                  <a:pt x="96225" y="96149"/>
                </a:lnTo>
                <a:lnTo>
                  <a:pt x="62993" y="45928"/>
                </a:lnTo>
                <a:lnTo>
                  <a:pt x="29022" y="2250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2992" y="3353041"/>
            <a:ext cx="779145" cy="673100"/>
          </a:xfrm>
          <a:custGeom>
            <a:avLst/>
            <a:gdLst/>
            <a:ahLst/>
            <a:cxnLst/>
            <a:rect l="l" t="t" r="r" b="b"/>
            <a:pathLst>
              <a:path w="779145" h="673100">
                <a:moveTo>
                  <a:pt x="0" y="0"/>
                </a:moveTo>
                <a:lnTo>
                  <a:pt x="334784" y="0"/>
                </a:lnTo>
                <a:lnTo>
                  <a:pt x="334784" y="18351"/>
                </a:lnTo>
                <a:lnTo>
                  <a:pt x="318692" y="18972"/>
                </a:lnTo>
                <a:lnTo>
                  <a:pt x="304647" y="20834"/>
                </a:lnTo>
                <a:lnTo>
                  <a:pt x="266426" y="43993"/>
                </a:lnTo>
                <a:lnTo>
                  <a:pt x="256784" y="91947"/>
                </a:lnTo>
                <a:lnTo>
                  <a:pt x="256412" y="115074"/>
                </a:lnTo>
                <a:lnTo>
                  <a:pt x="256412" y="324370"/>
                </a:lnTo>
                <a:lnTo>
                  <a:pt x="505891" y="122504"/>
                </a:lnTo>
                <a:lnTo>
                  <a:pt x="544942" y="84564"/>
                </a:lnTo>
                <a:lnTo>
                  <a:pt x="557961" y="55054"/>
                </a:lnTo>
                <a:lnTo>
                  <a:pt x="556628" y="46129"/>
                </a:lnTo>
                <a:lnTo>
                  <a:pt x="517664" y="20834"/>
                </a:lnTo>
                <a:lnTo>
                  <a:pt x="482574" y="18351"/>
                </a:lnTo>
                <a:lnTo>
                  <a:pt x="482574" y="0"/>
                </a:lnTo>
                <a:lnTo>
                  <a:pt x="744943" y="0"/>
                </a:lnTo>
                <a:lnTo>
                  <a:pt x="744943" y="18351"/>
                </a:lnTo>
                <a:lnTo>
                  <a:pt x="728285" y="20076"/>
                </a:lnTo>
                <a:lnTo>
                  <a:pt x="713514" y="22756"/>
                </a:lnTo>
                <a:lnTo>
                  <a:pt x="676331" y="39108"/>
                </a:lnTo>
                <a:lnTo>
                  <a:pt x="630081" y="73456"/>
                </a:lnTo>
                <a:lnTo>
                  <a:pt x="597141" y="99695"/>
                </a:lnTo>
                <a:lnTo>
                  <a:pt x="400240" y="257416"/>
                </a:lnTo>
                <a:lnTo>
                  <a:pt x="636828" y="553504"/>
                </a:lnTo>
                <a:lnTo>
                  <a:pt x="683444" y="605958"/>
                </a:lnTo>
                <a:lnTo>
                  <a:pt x="723125" y="638314"/>
                </a:lnTo>
                <a:lnTo>
                  <a:pt x="764230" y="653196"/>
                </a:lnTo>
                <a:lnTo>
                  <a:pt x="778675" y="654189"/>
                </a:lnTo>
                <a:lnTo>
                  <a:pt x="778675" y="672541"/>
                </a:lnTo>
                <a:lnTo>
                  <a:pt x="428523" y="672541"/>
                </a:lnTo>
                <a:lnTo>
                  <a:pt x="428523" y="654189"/>
                </a:lnTo>
                <a:lnTo>
                  <a:pt x="443663" y="652423"/>
                </a:lnTo>
                <a:lnTo>
                  <a:pt x="455860" y="650097"/>
                </a:lnTo>
                <a:lnTo>
                  <a:pt x="465113" y="647213"/>
                </a:lnTo>
                <a:lnTo>
                  <a:pt x="471423" y="643775"/>
                </a:lnTo>
                <a:lnTo>
                  <a:pt x="477862" y="638810"/>
                </a:lnTo>
                <a:lnTo>
                  <a:pt x="481088" y="632701"/>
                </a:lnTo>
                <a:lnTo>
                  <a:pt x="481088" y="625424"/>
                </a:lnTo>
                <a:lnTo>
                  <a:pt x="455419" y="573535"/>
                </a:lnTo>
                <a:lnTo>
                  <a:pt x="281216" y="353136"/>
                </a:lnTo>
                <a:lnTo>
                  <a:pt x="256412" y="373964"/>
                </a:lnTo>
                <a:lnTo>
                  <a:pt x="256412" y="557479"/>
                </a:lnTo>
                <a:lnTo>
                  <a:pt x="256784" y="581281"/>
                </a:lnTo>
                <a:lnTo>
                  <a:pt x="262369" y="622947"/>
                </a:lnTo>
                <a:lnTo>
                  <a:pt x="294879" y="649024"/>
                </a:lnTo>
                <a:lnTo>
                  <a:pt x="339242" y="654189"/>
                </a:lnTo>
                <a:lnTo>
                  <a:pt x="339242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6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753" y="3353041"/>
            <a:ext cx="695960" cy="688340"/>
          </a:xfrm>
          <a:custGeom>
            <a:avLst/>
            <a:gdLst/>
            <a:ahLst/>
            <a:cxnLst/>
            <a:rect l="l" t="t" r="r" b="b"/>
            <a:pathLst>
              <a:path w="695960" h="688339">
                <a:moveTo>
                  <a:pt x="0" y="0"/>
                </a:moveTo>
                <a:lnTo>
                  <a:pt x="238556" y="0"/>
                </a:lnTo>
                <a:lnTo>
                  <a:pt x="570369" y="417118"/>
                </a:lnTo>
                <a:lnTo>
                  <a:pt x="570369" y="127965"/>
                </a:lnTo>
                <a:lnTo>
                  <a:pt x="566027" y="77254"/>
                </a:lnTo>
                <a:lnTo>
                  <a:pt x="539088" y="33603"/>
                </a:lnTo>
                <a:lnTo>
                  <a:pt x="499159" y="19715"/>
                </a:lnTo>
                <a:lnTo>
                  <a:pt x="473151" y="18351"/>
                </a:lnTo>
                <a:lnTo>
                  <a:pt x="473151" y="0"/>
                </a:lnTo>
                <a:lnTo>
                  <a:pt x="695350" y="0"/>
                </a:lnTo>
                <a:lnTo>
                  <a:pt x="695350" y="18351"/>
                </a:lnTo>
                <a:lnTo>
                  <a:pt x="675774" y="21285"/>
                </a:lnTo>
                <a:lnTo>
                  <a:pt x="659699" y="24618"/>
                </a:lnTo>
                <a:lnTo>
                  <a:pt x="625046" y="43897"/>
                </a:lnTo>
                <a:lnTo>
                  <a:pt x="609114" y="87360"/>
                </a:lnTo>
                <a:lnTo>
                  <a:pt x="607072" y="127965"/>
                </a:lnTo>
                <a:lnTo>
                  <a:pt x="607072" y="687920"/>
                </a:lnTo>
                <a:lnTo>
                  <a:pt x="590207" y="687920"/>
                </a:lnTo>
                <a:lnTo>
                  <a:pt x="135394" y="127965"/>
                </a:lnTo>
                <a:lnTo>
                  <a:pt x="135394" y="555485"/>
                </a:lnTo>
                <a:lnTo>
                  <a:pt x="142032" y="604096"/>
                </a:lnTo>
                <a:lnTo>
                  <a:pt x="175685" y="642750"/>
                </a:lnTo>
                <a:lnTo>
                  <a:pt x="222694" y="654189"/>
                </a:lnTo>
                <a:lnTo>
                  <a:pt x="238556" y="654189"/>
                </a:lnTo>
                <a:lnTo>
                  <a:pt x="238556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5667" y="652577"/>
                </a:lnTo>
                <a:lnTo>
                  <a:pt x="47118" y="648236"/>
                </a:lnTo>
                <a:lnTo>
                  <a:pt x="86919" y="618259"/>
                </a:lnTo>
                <a:lnTo>
                  <a:pt x="97835" y="580316"/>
                </a:lnTo>
                <a:lnTo>
                  <a:pt x="99199" y="555485"/>
                </a:lnTo>
                <a:lnTo>
                  <a:pt x="99199" y="80848"/>
                </a:lnTo>
                <a:lnTo>
                  <a:pt x="74459" y="50747"/>
                </a:lnTo>
                <a:lnTo>
                  <a:pt x="38035" y="24027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3700" y="3353041"/>
            <a:ext cx="750570" cy="673100"/>
          </a:xfrm>
          <a:custGeom>
            <a:avLst/>
            <a:gdLst/>
            <a:ahLst/>
            <a:cxnLst/>
            <a:rect l="l" t="t" r="r" b="b"/>
            <a:pathLst>
              <a:path w="750570" h="673100">
                <a:moveTo>
                  <a:pt x="0" y="0"/>
                </a:moveTo>
                <a:lnTo>
                  <a:pt x="351637" y="0"/>
                </a:lnTo>
                <a:lnTo>
                  <a:pt x="351637" y="18351"/>
                </a:lnTo>
                <a:lnTo>
                  <a:pt x="329323" y="18351"/>
                </a:lnTo>
                <a:lnTo>
                  <a:pt x="315405" y="19003"/>
                </a:lnTo>
                <a:lnTo>
                  <a:pt x="276098" y="32861"/>
                </a:lnTo>
                <a:lnTo>
                  <a:pt x="257776" y="74153"/>
                </a:lnTo>
                <a:lnTo>
                  <a:pt x="256412" y="115074"/>
                </a:lnTo>
                <a:lnTo>
                  <a:pt x="256412" y="305523"/>
                </a:lnTo>
                <a:lnTo>
                  <a:pt x="493979" y="305523"/>
                </a:lnTo>
                <a:lnTo>
                  <a:pt x="493979" y="115074"/>
                </a:lnTo>
                <a:lnTo>
                  <a:pt x="492617" y="73163"/>
                </a:lnTo>
                <a:lnTo>
                  <a:pt x="473927" y="33067"/>
                </a:lnTo>
                <a:lnTo>
                  <a:pt x="434502" y="18956"/>
                </a:lnTo>
                <a:lnTo>
                  <a:pt x="421081" y="18351"/>
                </a:lnTo>
                <a:lnTo>
                  <a:pt x="399249" y="18351"/>
                </a:lnTo>
                <a:lnTo>
                  <a:pt x="399249" y="0"/>
                </a:lnTo>
                <a:lnTo>
                  <a:pt x="750404" y="0"/>
                </a:lnTo>
                <a:lnTo>
                  <a:pt x="750404" y="18351"/>
                </a:lnTo>
                <a:lnTo>
                  <a:pt x="728573" y="18351"/>
                </a:lnTo>
                <a:lnTo>
                  <a:pt x="714469" y="19003"/>
                </a:lnTo>
                <a:lnTo>
                  <a:pt x="675350" y="32861"/>
                </a:lnTo>
                <a:lnTo>
                  <a:pt x="657031" y="74153"/>
                </a:lnTo>
                <a:lnTo>
                  <a:pt x="655662" y="115074"/>
                </a:lnTo>
                <a:lnTo>
                  <a:pt x="655662" y="557479"/>
                </a:lnTo>
                <a:lnTo>
                  <a:pt x="657031" y="599386"/>
                </a:lnTo>
                <a:lnTo>
                  <a:pt x="675720" y="639478"/>
                </a:lnTo>
                <a:lnTo>
                  <a:pt x="715152" y="653584"/>
                </a:lnTo>
                <a:lnTo>
                  <a:pt x="728573" y="654189"/>
                </a:lnTo>
                <a:lnTo>
                  <a:pt x="750404" y="654189"/>
                </a:lnTo>
                <a:lnTo>
                  <a:pt x="750404" y="672541"/>
                </a:lnTo>
                <a:lnTo>
                  <a:pt x="399249" y="672541"/>
                </a:lnTo>
                <a:lnTo>
                  <a:pt x="399249" y="654189"/>
                </a:lnTo>
                <a:lnTo>
                  <a:pt x="421081" y="654189"/>
                </a:lnTo>
                <a:lnTo>
                  <a:pt x="435183" y="653539"/>
                </a:lnTo>
                <a:lnTo>
                  <a:pt x="474298" y="639679"/>
                </a:lnTo>
                <a:lnTo>
                  <a:pt x="492617" y="598389"/>
                </a:lnTo>
                <a:lnTo>
                  <a:pt x="493979" y="557479"/>
                </a:lnTo>
                <a:lnTo>
                  <a:pt x="493979" y="349161"/>
                </a:lnTo>
                <a:lnTo>
                  <a:pt x="256412" y="349161"/>
                </a:lnTo>
                <a:lnTo>
                  <a:pt x="256412" y="557479"/>
                </a:lnTo>
                <a:lnTo>
                  <a:pt x="257840" y="599386"/>
                </a:lnTo>
                <a:lnTo>
                  <a:pt x="276806" y="639478"/>
                </a:lnTo>
                <a:lnTo>
                  <a:pt x="315917" y="653584"/>
                </a:lnTo>
                <a:lnTo>
                  <a:pt x="329323" y="654189"/>
                </a:lnTo>
                <a:lnTo>
                  <a:pt x="351637" y="654189"/>
                </a:lnTo>
                <a:lnTo>
                  <a:pt x="351637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1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1649" y="3353041"/>
            <a:ext cx="604520" cy="673100"/>
          </a:xfrm>
          <a:custGeom>
            <a:avLst/>
            <a:gdLst/>
            <a:ahLst/>
            <a:cxnLst/>
            <a:rect l="l" t="t" r="r" b="b"/>
            <a:pathLst>
              <a:path w="604520" h="673100">
                <a:moveTo>
                  <a:pt x="0" y="0"/>
                </a:moveTo>
                <a:lnTo>
                  <a:pt x="604100" y="0"/>
                </a:lnTo>
                <a:lnTo>
                  <a:pt x="604100" y="182029"/>
                </a:lnTo>
                <a:lnTo>
                  <a:pt x="586244" y="182029"/>
                </a:lnTo>
                <a:lnTo>
                  <a:pt x="578091" y="152748"/>
                </a:lnTo>
                <a:lnTo>
                  <a:pt x="569502" y="127904"/>
                </a:lnTo>
                <a:lnTo>
                  <a:pt x="551027" y="91516"/>
                </a:lnTo>
                <a:lnTo>
                  <a:pt x="513922" y="56499"/>
                </a:lnTo>
                <a:lnTo>
                  <a:pt x="472044" y="40919"/>
                </a:lnTo>
                <a:lnTo>
                  <a:pt x="431990" y="38684"/>
                </a:lnTo>
                <a:lnTo>
                  <a:pt x="381901" y="38684"/>
                </a:lnTo>
                <a:lnTo>
                  <a:pt x="381901" y="557479"/>
                </a:lnTo>
                <a:lnTo>
                  <a:pt x="382258" y="580848"/>
                </a:lnTo>
                <a:lnTo>
                  <a:pt x="387604" y="621957"/>
                </a:lnTo>
                <a:lnTo>
                  <a:pt x="418990" y="648746"/>
                </a:lnTo>
                <a:lnTo>
                  <a:pt x="455307" y="654189"/>
                </a:lnTo>
                <a:lnTo>
                  <a:pt x="477621" y="654189"/>
                </a:lnTo>
                <a:lnTo>
                  <a:pt x="477621" y="672541"/>
                </a:lnTo>
                <a:lnTo>
                  <a:pt x="125488" y="672541"/>
                </a:lnTo>
                <a:lnTo>
                  <a:pt x="125488" y="654189"/>
                </a:lnTo>
                <a:lnTo>
                  <a:pt x="147802" y="654189"/>
                </a:lnTo>
                <a:lnTo>
                  <a:pt x="161720" y="653539"/>
                </a:lnTo>
                <a:lnTo>
                  <a:pt x="201027" y="639679"/>
                </a:lnTo>
                <a:lnTo>
                  <a:pt x="219349" y="598389"/>
                </a:lnTo>
                <a:lnTo>
                  <a:pt x="220713" y="557479"/>
                </a:lnTo>
                <a:lnTo>
                  <a:pt x="220713" y="38684"/>
                </a:lnTo>
                <a:lnTo>
                  <a:pt x="172110" y="38684"/>
                </a:lnTo>
                <a:lnTo>
                  <a:pt x="140459" y="40482"/>
                </a:lnTo>
                <a:lnTo>
                  <a:pt x="91105" y="54870"/>
                </a:lnTo>
                <a:lnTo>
                  <a:pt x="53815" y="89681"/>
                </a:lnTo>
                <a:lnTo>
                  <a:pt x="26535" y="146965"/>
                </a:lnTo>
                <a:lnTo>
                  <a:pt x="18846" y="182029"/>
                </a:lnTo>
                <a:lnTo>
                  <a:pt x="0" y="18202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211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69504" y="3343262"/>
            <a:ext cx="714375" cy="697865"/>
          </a:xfrm>
          <a:custGeom>
            <a:avLst/>
            <a:gdLst/>
            <a:ahLst/>
            <a:cxnLst/>
            <a:rect l="l" t="t" r="r" b="b"/>
            <a:pathLst>
              <a:path w="714375" h="697864">
                <a:moveTo>
                  <a:pt x="372478" y="25"/>
                </a:moveTo>
                <a:lnTo>
                  <a:pt x="429209" y="3983"/>
                </a:lnTo>
                <a:lnTo>
                  <a:pt x="481702" y="15369"/>
                </a:lnTo>
                <a:lnTo>
                  <a:pt x="529958" y="34182"/>
                </a:lnTo>
                <a:lnTo>
                  <a:pt x="573975" y="60424"/>
                </a:lnTo>
                <a:lnTo>
                  <a:pt x="613752" y="94094"/>
                </a:lnTo>
                <a:lnTo>
                  <a:pt x="644445" y="128715"/>
                </a:lnTo>
                <a:lnTo>
                  <a:pt x="669557" y="166120"/>
                </a:lnTo>
                <a:lnTo>
                  <a:pt x="689087" y="206308"/>
                </a:lnTo>
                <a:lnTo>
                  <a:pt x="703037" y="249279"/>
                </a:lnTo>
                <a:lnTo>
                  <a:pt x="711407" y="295034"/>
                </a:lnTo>
                <a:lnTo>
                  <a:pt x="714197" y="343573"/>
                </a:lnTo>
                <a:lnTo>
                  <a:pt x="711201" y="393526"/>
                </a:lnTo>
                <a:lnTo>
                  <a:pt x="702213" y="441020"/>
                </a:lnTo>
                <a:lnTo>
                  <a:pt x="687234" y="486054"/>
                </a:lnTo>
                <a:lnTo>
                  <a:pt x="666264" y="528629"/>
                </a:lnTo>
                <a:lnTo>
                  <a:pt x="639305" y="568744"/>
                </a:lnTo>
                <a:lnTo>
                  <a:pt x="609294" y="602955"/>
                </a:lnTo>
                <a:lnTo>
                  <a:pt x="575942" y="631904"/>
                </a:lnTo>
                <a:lnTo>
                  <a:pt x="539250" y="655590"/>
                </a:lnTo>
                <a:lnTo>
                  <a:pt x="499218" y="674012"/>
                </a:lnTo>
                <a:lnTo>
                  <a:pt x="455846" y="687172"/>
                </a:lnTo>
                <a:lnTo>
                  <a:pt x="409133" y="695067"/>
                </a:lnTo>
                <a:lnTo>
                  <a:pt x="359079" y="697699"/>
                </a:lnTo>
                <a:lnTo>
                  <a:pt x="300857" y="694282"/>
                </a:lnTo>
                <a:lnTo>
                  <a:pt x="247209" y="684030"/>
                </a:lnTo>
                <a:lnTo>
                  <a:pt x="198135" y="666945"/>
                </a:lnTo>
                <a:lnTo>
                  <a:pt x="153636" y="643025"/>
                </a:lnTo>
                <a:lnTo>
                  <a:pt x="113710" y="612273"/>
                </a:lnTo>
                <a:lnTo>
                  <a:pt x="78359" y="574687"/>
                </a:lnTo>
                <a:lnTo>
                  <a:pt x="50146" y="534359"/>
                </a:lnTo>
                <a:lnTo>
                  <a:pt x="28205" y="491132"/>
                </a:lnTo>
                <a:lnTo>
                  <a:pt x="12535" y="445006"/>
                </a:lnTo>
                <a:lnTo>
                  <a:pt x="3133" y="395984"/>
                </a:lnTo>
                <a:lnTo>
                  <a:pt x="0" y="344068"/>
                </a:lnTo>
                <a:lnTo>
                  <a:pt x="2831" y="295523"/>
                </a:lnTo>
                <a:lnTo>
                  <a:pt x="11324" y="249749"/>
                </a:lnTo>
                <a:lnTo>
                  <a:pt x="25479" y="206744"/>
                </a:lnTo>
                <a:lnTo>
                  <a:pt x="45296" y="166510"/>
                </a:lnTo>
                <a:lnTo>
                  <a:pt x="70776" y="129044"/>
                </a:lnTo>
                <a:lnTo>
                  <a:pt x="101917" y="94348"/>
                </a:lnTo>
                <a:lnTo>
                  <a:pt x="137192" y="63977"/>
                </a:lnTo>
                <a:lnTo>
                  <a:pt x="175072" y="39488"/>
                </a:lnTo>
                <a:lnTo>
                  <a:pt x="215557" y="20881"/>
                </a:lnTo>
                <a:lnTo>
                  <a:pt x="258644" y="8157"/>
                </a:lnTo>
                <a:lnTo>
                  <a:pt x="304335" y="1315"/>
                </a:lnTo>
                <a:lnTo>
                  <a:pt x="352628" y="355"/>
                </a:lnTo>
                <a:lnTo>
                  <a:pt x="359321" y="114"/>
                </a:lnTo>
                <a:lnTo>
                  <a:pt x="365937" y="0"/>
                </a:lnTo>
                <a:lnTo>
                  <a:pt x="372478" y="25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0496" y="3339160"/>
            <a:ext cx="714375" cy="686435"/>
          </a:xfrm>
          <a:custGeom>
            <a:avLst/>
            <a:gdLst/>
            <a:ahLst/>
            <a:cxnLst/>
            <a:rect l="l" t="t" r="r" b="b"/>
            <a:pathLst>
              <a:path w="714375" h="686435">
                <a:moveTo>
                  <a:pt x="357593" y="0"/>
                </a:moveTo>
                <a:lnTo>
                  <a:pt x="367017" y="0"/>
                </a:lnTo>
                <a:lnTo>
                  <a:pt x="609549" y="551522"/>
                </a:lnTo>
                <a:lnTo>
                  <a:pt x="626136" y="587074"/>
                </a:lnTo>
                <a:lnTo>
                  <a:pt x="654654" y="636422"/>
                </a:lnTo>
                <a:lnTo>
                  <a:pt x="686919" y="662366"/>
                </a:lnTo>
                <a:lnTo>
                  <a:pt x="714197" y="668070"/>
                </a:lnTo>
                <a:lnTo>
                  <a:pt x="714197" y="686422"/>
                </a:lnTo>
                <a:lnTo>
                  <a:pt x="388848" y="686422"/>
                </a:lnTo>
                <a:lnTo>
                  <a:pt x="388848" y="668070"/>
                </a:lnTo>
                <a:lnTo>
                  <a:pt x="402234" y="668070"/>
                </a:lnTo>
                <a:lnTo>
                  <a:pt x="420370" y="667389"/>
                </a:lnTo>
                <a:lnTo>
                  <a:pt x="457288" y="657161"/>
                </a:lnTo>
                <a:lnTo>
                  <a:pt x="468198" y="644258"/>
                </a:lnTo>
                <a:lnTo>
                  <a:pt x="468198" y="634339"/>
                </a:lnTo>
                <a:lnTo>
                  <a:pt x="468198" y="628395"/>
                </a:lnTo>
                <a:lnTo>
                  <a:pt x="450342" y="578789"/>
                </a:lnTo>
                <a:lnTo>
                  <a:pt x="414629" y="494982"/>
                </a:lnTo>
                <a:lnTo>
                  <a:pt x="177063" y="494982"/>
                </a:lnTo>
                <a:lnTo>
                  <a:pt x="148793" y="560438"/>
                </a:lnTo>
                <a:lnTo>
                  <a:pt x="135779" y="603129"/>
                </a:lnTo>
                <a:lnTo>
                  <a:pt x="134912" y="614502"/>
                </a:lnTo>
                <a:lnTo>
                  <a:pt x="136336" y="627708"/>
                </a:lnTo>
                <a:lnTo>
                  <a:pt x="166865" y="659887"/>
                </a:lnTo>
                <a:lnTo>
                  <a:pt x="223685" y="668070"/>
                </a:lnTo>
                <a:lnTo>
                  <a:pt x="223685" y="686422"/>
                </a:lnTo>
                <a:lnTo>
                  <a:pt x="0" y="686422"/>
                </a:lnTo>
                <a:lnTo>
                  <a:pt x="0" y="668070"/>
                </a:lnTo>
                <a:lnTo>
                  <a:pt x="17299" y="664151"/>
                </a:lnTo>
                <a:lnTo>
                  <a:pt x="32986" y="657842"/>
                </a:lnTo>
                <a:lnTo>
                  <a:pt x="71857" y="622513"/>
                </a:lnTo>
                <a:lnTo>
                  <a:pt x="100622" y="571802"/>
                </a:lnTo>
                <a:lnTo>
                  <a:pt x="117055" y="536638"/>
                </a:lnTo>
                <a:lnTo>
                  <a:pt x="357593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09559" y="6660641"/>
            <a:ext cx="310362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89077" y="6607835"/>
            <a:ext cx="5802922" cy="250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9077" y="6607835"/>
            <a:ext cx="5803265" cy="41910"/>
          </a:xfrm>
          <a:custGeom>
            <a:avLst/>
            <a:gdLst/>
            <a:ahLst/>
            <a:cxnLst/>
            <a:rect l="l" t="t" r="r" b="b"/>
            <a:pathLst>
              <a:path w="5803265" h="41909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802922" y="0"/>
                </a:lnTo>
              </a:path>
            </a:pathLst>
          </a:custGeom>
          <a:ln w="1905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 txBox="1"/>
          <p:nvPr/>
        </p:nvSpPr>
        <p:spPr>
          <a:xfrm>
            <a:off x="277634" y="6615569"/>
            <a:ext cx="55135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-5" dirty="0" smtClean="0">
                <a:latin typeface="Garamond"/>
                <a:cs typeface="Garamond"/>
              </a:rPr>
              <a:t>16</a:t>
            </a:r>
            <a:r>
              <a:rPr lang="en-US" sz="1200" b="1" spc="-7" baseline="25000" dirty="0" smtClean="0">
                <a:latin typeface="Garamond"/>
                <a:cs typeface="Garamond"/>
              </a:rPr>
              <a:t>th  </a:t>
            </a:r>
            <a:r>
              <a:rPr lang="en-US" sz="1200" b="1" spc="-5" dirty="0"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latin typeface="Garamond"/>
                <a:cs typeface="Garamond"/>
              </a:rPr>
              <a:t>meeting, </a:t>
            </a:r>
            <a:r>
              <a:rPr lang="en-IN" sz="1200" b="1" spc="-5" dirty="0">
                <a:latin typeface="Garamond"/>
                <a:cs typeface="Garamond"/>
              </a:rPr>
              <a:t>, </a:t>
            </a:r>
            <a:r>
              <a:rPr lang="en-IN" sz="1200" b="1" spc="-5" dirty="0" smtClean="0">
                <a:latin typeface="Garamond"/>
                <a:cs typeface="Garamond"/>
              </a:rPr>
              <a:t>15</a:t>
            </a:r>
            <a:r>
              <a:rPr lang="en-IN" sz="1200" b="1" spc="-5" baseline="30000" dirty="0" smtClean="0">
                <a:latin typeface="Garamond"/>
                <a:cs typeface="Garamond"/>
              </a:rPr>
              <a:t>th </a:t>
            </a:r>
            <a:r>
              <a:rPr lang="en-IN" sz="1200" b="1" spc="-5" dirty="0" smtClean="0">
                <a:latin typeface="Garamond"/>
                <a:cs typeface="Garamond"/>
              </a:rPr>
              <a:t> June 2019</a:t>
            </a:r>
            <a:r>
              <a:rPr lang="en-US" sz="1200" b="1" spc="-5" dirty="0" smtClean="0">
                <a:latin typeface="Garamond"/>
                <a:cs typeface="Garamond"/>
              </a:rPr>
              <a:t>. </a:t>
            </a:r>
            <a:r>
              <a:rPr lang="en-US" sz="1200" b="1" dirty="0"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latin typeface="Garamond"/>
                <a:cs typeface="Garamond"/>
              </a:rPr>
              <a:t>Engineering College</a:t>
            </a:r>
            <a:endParaRPr lang="en-US" sz="1200" b="1" dirty="0">
              <a:latin typeface="Garamond"/>
              <a:cs typeface="Garamond"/>
            </a:endParaRPr>
          </a:p>
        </p:txBody>
      </p:sp>
      <p:sp>
        <p:nvSpPr>
          <p:cNvPr id="26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27" name="object 7"/>
          <p:cNvSpPr/>
          <p:nvPr/>
        </p:nvSpPr>
        <p:spPr>
          <a:xfrm>
            <a:off x="6409938" y="6582820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808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7" y="1172114"/>
            <a:ext cx="918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NIRF- Identified </a:t>
            </a:r>
            <a:r>
              <a:rPr lang="en-IN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Parameters for their improvement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799" y="587339"/>
            <a:ext cx="1085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Action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resolutions of 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meeting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9839931"/>
              </p:ext>
            </p:extLst>
          </p:nvPr>
        </p:nvGraphicFramePr>
        <p:xfrm>
          <a:off x="1447800" y="1828800"/>
          <a:ext cx="9515476" cy="407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69"/>
                <a:gridCol w="6245162"/>
                <a:gridCol w="1367545"/>
                <a:gridCol w="1066800"/>
              </a:tblGrid>
              <a:tr h="35046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S.No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Max</a:t>
                      </a:r>
                      <a:r>
                        <a:rPr lang="en-US" sz="2000" baseline="0" dirty="0" smtClean="0"/>
                        <a:t> Marks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Secured</a:t>
                      </a:r>
                      <a:endParaRPr lang="en-US" sz="2000" dirty="0"/>
                    </a:p>
                  </a:txBody>
                  <a:tcPr/>
                </a:tc>
              </a:tr>
              <a:tr h="350462">
                <a:tc>
                  <a:txBody>
                    <a:bodyPr/>
                    <a:lstStyle/>
                    <a:p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b="1" i="1" u="none" dirty="0">
                        <a:solidFill>
                          <a:srgbClr val="B42118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Publications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10.5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0.57</a:t>
                      </a:r>
                    </a:p>
                  </a:txBody>
                  <a:tcPr/>
                </a:tc>
              </a:tr>
              <a:tr h="350462">
                <a:tc>
                  <a:txBody>
                    <a:bodyPr/>
                    <a:lstStyle/>
                    <a:p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b="1" i="1" u="none" dirty="0">
                        <a:solidFill>
                          <a:srgbClr val="B42118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Quality publications - Citations</a:t>
                      </a:r>
                      <a:endParaRPr lang="en-US" sz="1800" b="1" i="1" u="none" dirty="0" smtClean="0">
                        <a:solidFill>
                          <a:srgbClr val="B42118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12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0.60</a:t>
                      </a:r>
                    </a:p>
                  </a:txBody>
                  <a:tcPr/>
                </a:tc>
              </a:tr>
              <a:tr h="350462">
                <a:tc>
                  <a:txBody>
                    <a:bodyPr/>
                    <a:lstStyle/>
                    <a:p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b="1" i="1" u="none" dirty="0">
                        <a:solidFill>
                          <a:srgbClr val="B42118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Patents published &amp;</a:t>
                      </a:r>
                      <a:r>
                        <a:rPr lang="en-US" sz="1800" b="1" i="1" u="none" baseline="0" dirty="0" smtClean="0">
                          <a:solidFill>
                            <a:srgbClr val="B42118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Granted </a:t>
                      </a:r>
                      <a:endParaRPr lang="en-US" b="1" i="1" u="none" dirty="0" smtClean="0">
                        <a:solidFill>
                          <a:srgbClr val="B42118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4.5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/>
                </a:tc>
              </a:tr>
              <a:tr h="384106">
                <a:tc>
                  <a:txBody>
                    <a:bodyPr/>
                    <a:lstStyle/>
                    <a:p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b="1" i="1" u="none" dirty="0">
                        <a:solidFill>
                          <a:srgbClr val="B42118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Sponsored</a:t>
                      </a:r>
                      <a:r>
                        <a:rPr lang="en-US" sz="1800" b="1" u="none" baseline="0" dirty="0" smtClean="0">
                          <a:solidFill>
                            <a:srgbClr val="B42118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Projects and Consultancy</a:t>
                      </a:r>
                      <a:endParaRPr lang="en-US" sz="2400" b="1" u="none" dirty="0" smtClean="0">
                        <a:solidFill>
                          <a:srgbClr val="B42118"/>
                        </a:solidFill>
                        <a:latin typeface="Calibri" pitchFamily="34" charset="0"/>
                        <a:ea typeface="Arial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0.14</a:t>
                      </a:r>
                    </a:p>
                  </a:txBody>
                  <a:tcPr/>
                </a:tc>
              </a:tr>
              <a:tr h="350462">
                <a:tc>
                  <a:txBody>
                    <a:bodyPr/>
                    <a:lstStyle/>
                    <a:p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b="1" i="1" u="none" dirty="0">
                        <a:solidFill>
                          <a:srgbClr val="B42118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Faculty with PhD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3.31</a:t>
                      </a:r>
                    </a:p>
                  </a:txBody>
                  <a:tcPr/>
                </a:tc>
              </a:tr>
              <a:tr h="362654">
                <a:tc>
                  <a:txBody>
                    <a:bodyPr/>
                    <a:lstStyle/>
                    <a:p>
                      <a:r>
                        <a:rPr lang="en-US" b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b="1" u="none" dirty="0">
                        <a:solidFill>
                          <a:srgbClr val="B42118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Financial Resources &amp; their Utilization </a:t>
                      </a:r>
                      <a:endParaRPr lang="en-US" sz="2400" b="1" i="1" u="none" dirty="0" smtClean="0">
                        <a:solidFill>
                          <a:srgbClr val="B42118"/>
                        </a:solidFill>
                        <a:latin typeface="Calibri" pitchFamily="34" charset="0"/>
                        <a:ea typeface="Arial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u="none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1.94</a:t>
                      </a:r>
                    </a:p>
                  </a:txBody>
                  <a:tcPr/>
                </a:tc>
              </a:tr>
              <a:tr h="362654">
                <a:tc>
                  <a:txBody>
                    <a:bodyPr/>
                    <a:lstStyle/>
                    <a:p>
                      <a:r>
                        <a:rPr lang="en-US" b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b="1" u="none" dirty="0">
                        <a:solidFill>
                          <a:srgbClr val="B42118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Perception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u="none" dirty="0" smtClean="0">
                          <a:solidFill>
                            <a:srgbClr val="B42118"/>
                          </a:solidFill>
                          <a:latin typeface="Calibri" pitchFamily="34" charset="0"/>
                          <a:cs typeface="Calibri" pitchFamily="34" charset="0"/>
                        </a:rPr>
                        <a:t>10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0.27</a:t>
                      </a:r>
                    </a:p>
                  </a:txBody>
                  <a:tcPr/>
                </a:tc>
              </a:tr>
              <a:tr h="3400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Placement and Higher Studies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4.24</a:t>
                      </a:r>
                    </a:p>
                  </a:txBody>
                  <a:tcPr/>
                </a:tc>
              </a:tr>
              <a:tr h="35046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Median Salary (GMS) </a:t>
                      </a:r>
                      <a:endParaRPr lang="en-US" sz="2400" b="1" dirty="0" smtClean="0">
                        <a:solidFill>
                          <a:schemeClr val="accent2"/>
                        </a:solidFill>
                        <a:latin typeface="Calibri" pitchFamily="34" charset="0"/>
                        <a:ea typeface="Arial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5 M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2.18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046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Arial" charset="0"/>
                          <a:cs typeface="Calibri" pitchFamily="34" charset="0"/>
                        </a:rPr>
                        <a:t>Economically &amp; Socially challenged students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2 M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0.55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NIRF Ranking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5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896600" cy="2523768"/>
          </a:xfrm>
        </p:spPr>
        <p:txBody>
          <a:bodyPr/>
          <a:lstStyle/>
          <a:p>
            <a:pPr marL="631825" marR="0" lvl="0" indent="-6318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kern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lang="en-US" sz="27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600" b="1" spc="-5" dirty="0">
                <a:solidFill>
                  <a:prstClr val="black"/>
                </a:solidFill>
                <a:latin typeface="Garamond"/>
                <a:cs typeface="Garamond"/>
              </a:rPr>
              <a:t>NIRF Ranking</a:t>
            </a:r>
            <a:endParaRPr lang="en-IN" sz="16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 smtClean="0">
                <a:latin typeface="Garamond"/>
                <a:cs typeface="Garamond"/>
              </a:rPr>
              <a:t>   21</a:t>
            </a:r>
            <a:r>
              <a:rPr lang="en-US" sz="1400" b="1" spc="-7" baseline="25000" dirty="0" smtClean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95284"/>
            <a:ext cx="10591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easures initiated for the improvement in NIRF Ranking:  </a:t>
            </a:r>
            <a:r>
              <a:rPr lang="en-US" sz="24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 &amp; D </a:t>
            </a:r>
            <a:r>
              <a:rPr lang="en-US" sz="24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Publica</a:t>
            </a:r>
            <a:r>
              <a:rPr lang="en-US" sz="2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tions</a:t>
            </a:r>
          </a:p>
          <a:p>
            <a:endParaRPr lang="en-US" sz="2000" dirty="0" smtClean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ea typeface="Times New Roman"/>
                <a:cs typeface="Times New Roman"/>
              </a:rPr>
              <a:t>Brain storming session </a:t>
            </a:r>
            <a:r>
              <a:rPr lang="en-US" sz="2400" dirty="0">
                <a:ea typeface="Times New Roman"/>
                <a:cs typeface="Times New Roman"/>
              </a:rPr>
              <a:t>on </a:t>
            </a:r>
            <a:r>
              <a:rPr lang="en-US" sz="2400" dirty="0" smtClean="0">
                <a:ea typeface="Times New Roman"/>
                <a:cs typeface="Times New Roman"/>
              </a:rPr>
              <a:t>the metrics </a:t>
            </a:r>
            <a:r>
              <a:rPr lang="en-US" sz="2400" dirty="0">
                <a:ea typeface="Times New Roman"/>
                <a:cs typeface="Times New Roman"/>
              </a:rPr>
              <a:t>of NIRF was conducted to the </a:t>
            </a:r>
            <a:r>
              <a:rPr lang="en-US" sz="2400" b="1" dirty="0">
                <a:ea typeface="Times New Roman"/>
                <a:cs typeface="Times New Roman"/>
              </a:rPr>
              <a:t>Heads </a:t>
            </a:r>
            <a:r>
              <a:rPr lang="en-US" sz="2400" dirty="0">
                <a:ea typeface="Times New Roman"/>
                <a:cs typeface="Times New Roman"/>
              </a:rPr>
              <a:t>of all depts. by Principal &amp; IQAC coordinator.  </a:t>
            </a:r>
          </a:p>
          <a:p>
            <a:pPr marL="342900" indent="-342900">
              <a:buAutoNum type="arabicPeriod"/>
            </a:pPr>
            <a:r>
              <a:rPr lang="en-US" sz="2400" dirty="0">
                <a:ea typeface="Times New Roman"/>
                <a:cs typeface="Times New Roman"/>
              </a:rPr>
              <a:t>Interactive Sessions on “</a:t>
            </a:r>
            <a:r>
              <a:rPr lang="en-US" sz="2400" b="1" dirty="0">
                <a:ea typeface="Times New Roman"/>
                <a:cs typeface="Times New Roman"/>
              </a:rPr>
              <a:t>Significance of Research &amp; Development  in NIRF and selection of Quality Journals”</a:t>
            </a:r>
            <a:r>
              <a:rPr lang="en-US" sz="2400" dirty="0">
                <a:ea typeface="Times New Roman"/>
                <a:cs typeface="Times New Roman"/>
              </a:rPr>
              <a:t> </a:t>
            </a:r>
            <a:r>
              <a:rPr lang="mr-IN" sz="2400" dirty="0">
                <a:ea typeface="Times New Roman"/>
                <a:cs typeface="Times New Roman"/>
              </a:rPr>
              <a:t>–</a:t>
            </a:r>
            <a:r>
              <a:rPr lang="en-US" sz="2400" dirty="0">
                <a:ea typeface="Times New Roman"/>
                <a:cs typeface="Times New Roman"/>
              </a:rPr>
              <a:t> by Principal &amp; </a:t>
            </a:r>
            <a:r>
              <a:rPr lang="en-US" sz="2400" dirty="0" err="1">
                <a:ea typeface="Times New Roman"/>
                <a:cs typeface="Times New Roman"/>
              </a:rPr>
              <a:t>Dr</a:t>
            </a:r>
            <a:r>
              <a:rPr lang="en-US" sz="2400" dirty="0">
                <a:ea typeface="Times New Roman"/>
                <a:cs typeface="Times New Roman"/>
              </a:rPr>
              <a:t> Praveen Naidu. </a:t>
            </a:r>
          </a:p>
          <a:p>
            <a:pPr lvl="0"/>
            <a:r>
              <a:rPr lang="en-US" sz="2400" dirty="0" smtClean="0">
                <a:ea typeface="Times New Roman"/>
                <a:cs typeface="Times New Roman"/>
              </a:rPr>
              <a:t>    The </a:t>
            </a:r>
            <a:r>
              <a:rPr lang="en-US" sz="2400" dirty="0">
                <a:ea typeface="Times New Roman"/>
                <a:cs typeface="Times New Roman"/>
              </a:rPr>
              <a:t>Interactive Sessions were organized at three levels of faculty, separately</a:t>
            </a:r>
          </a:p>
          <a:p>
            <a:pPr lvl="0"/>
            <a:r>
              <a:rPr lang="en-US" sz="2400" dirty="0">
                <a:ea typeface="Times New Roman"/>
                <a:cs typeface="Times New Roman"/>
              </a:rPr>
              <a:t>                                                  – </a:t>
            </a:r>
            <a:r>
              <a:rPr lang="en-US" sz="2400" dirty="0" smtClean="0">
                <a:ea typeface="Times New Roman"/>
                <a:cs typeface="Times New Roman"/>
              </a:rPr>
              <a:t>Professors,  </a:t>
            </a:r>
            <a:r>
              <a:rPr lang="en-US" sz="2400" dirty="0">
                <a:ea typeface="Times New Roman"/>
                <a:cs typeface="Times New Roman"/>
              </a:rPr>
              <a:t>Associate Professors  &amp;  Asst. Professors </a:t>
            </a:r>
          </a:p>
          <a:p>
            <a:pPr marL="342900" indent="-342900">
              <a:buAutoNum type="arabicPeriod"/>
            </a:pPr>
            <a:endParaRPr lang="en-US" sz="2400" dirty="0">
              <a:ea typeface="Times New Roman"/>
              <a:cs typeface="Times New Roman"/>
            </a:endParaRPr>
          </a:p>
          <a:p>
            <a:r>
              <a:rPr lang="en-US" sz="2400" dirty="0">
                <a:ea typeface="Times New Roman"/>
                <a:cs typeface="Times New Roman"/>
              </a:rPr>
              <a:t>3.   The other highlights of Interactive Session in addition to the above are ………</a:t>
            </a:r>
          </a:p>
          <a:p>
            <a:r>
              <a:rPr lang="en-US" sz="2400" dirty="0">
                <a:ea typeface="Times New Roman"/>
                <a:cs typeface="Times New Roman"/>
              </a:rPr>
              <a:t>            - Expectations of institution from the faculty in view of NIRF</a:t>
            </a:r>
          </a:p>
          <a:p>
            <a:r>
              <a:rPr lang="en-US" sz="2400" dirty="0">
                <a:ea typeface="Times New Roman"/>
                <a:cs typeface="Times New Roman"/>
              </a:rPr>
              <a:t>            - Facilities provided to faculty to carryout R&amp;D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41464"/>
            <a:ext cx="10404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Action Taken Report on resolutions of  20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  <a:endParaRPr lang="en-IN" sz="3200" dirty="0"/>
          </a:p>
        </p:txBody>
      </p:sp>
      <p:sp>
        <p:nvSpPr>
          <p:cNvPr id="8" name="Rectangle 7"/>
          <p:cNvSpPr/>
          <p:nvPr/>
        </p:nvSpPr>
        <p:spPr>
          <a:xfrm>
            <a:off x="1469223" y="1210509"/>
            <a:ext cx="8712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Strategies for the improvement of NIRF ranking</a:t>
            </a:r>
            <a:endParaRPr lang="en-IN" sz="32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2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33400"/>
            <a:ext cx="10896600" cy="1169551"/>
          </a:xfrm>
        </p:spPr>
        <p:txBody>
          <a:bodyPr/>
          <a:lstStyle/>
          <a:p>
            <a:pPr marL="631825" marR="0" lvl="0" indent="-6318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kern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lang="en-US" sz="27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600" b="1" spc="-5" dirty="0">
                <a:solidFill>
                  <a:prstClr val="black"/>
                </a:solidFill>
                <a:latin typeface="Garamond"/>
                <a:cs typeface="Garamond"/>
              </a:rPr>
              <a:t>NIRF Ranking</a:t>
            </a:r>
            <a:endParaRPr lang="en-IN" sz="16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 smtClean="0">
                <a:latin typeface="Garamond"/>
                <a:cs typeface="Garamond"/>
              </a:rPr>
              <a:t>   21</a:t>
            </a:r>
            <a:r>
              <a:rPr lang="en-US" sz="1400" b="1" spc="-7" baseline="25000" dirty="0" smtClean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233663"/>
            <a:ext cx="1036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easures initiated for the improvement in NIRF Ranking: 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 &amp; D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Publications</a:t>
            </a:r>
          </a:p>
          <a:p>
            <a:endParaRPr lang="en-US" sz="2000" dirty="0" smtClean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615" y="648888"/>
            <a:ext cx="8712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Strategies for the improvement of NIRF ranking</a:t>
            </a:r>
            <a:endParaRPr lang="en-IN" sz="32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90500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Last 5 years Publications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0407913"/>
              </p:ext>
            </p:extLst>
          </p:nvPr>
        </p:nvGraphicFramePr>
        <p:xfrm>
          <a:off x="1371600" y="2438400"/>
          <a:ext cx="9448803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829"/>
                <a:gridCol w="1349829"/>
                <a:gridCol w="1349829"/>
                <a:gridCol w="1349829"/>
                <a:gridCol w="1349829"/>
                <a:gridCol w="1349829"/>
                <a:gridCol w="1349829"/>
              </a:tblGrid>
              <a:tr h="655320"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Year /</a:t>
                      </a:r>
                    </a:p>
                    <a:p>
                      <a:r>
                        <a:rPr lang="en-IN" b="1" dirty="0" smtClean="0"/>
                        <a:t>Publications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2014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2015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2016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2017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2018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2019</a:t>
                      </a:r>
                      <a:endParaRPr lang="en-IN" sz="2000" b="1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SCI &amp; </a:t>
                      </a:r>
                    </a:p>
                    <a:p>
                      <a:r>
                        <a:rPr lang="en-IN" sz="2000" b="1" dirty="0" smtClean="0"/>
                        <a:t>Scopus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56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80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75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102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184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277</a:t>
                      </a:r>
                      <a:endParaRPr lang="en-IN" sz="2000" b="1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UGC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73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49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85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119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70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    </a:t>
                      </a:r>
                      <a:r>
                        <a:rPr lang="en-IN" sz="2000" b="1" baseline="0" dirty="0" smtClean="0"/>
                        <a:t> </a:t>
                      </a:r>
                      <a:r>
                        <a:rPr lang="en-IN" sz="2000" b="1" dirty="0" smtClean="0"/>
                        <a:t>3</a:t>
                      </a:r>
                      <a:endParaRPr lang="en-IN" sz="2000" b="1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Total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129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129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160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221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254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280</a:t>
                      </a:r>
                      <a:endParaRPr lang="en-IN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53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896600" cy="2523768"/>
          </a:xfrm>
        </p:spPr>
        <p:txBody>
          <a:bodyPr/>
          <a:lstStyle/>
          <a:p>
            <a:pPr marL="631825" marR="0" lvl="0" indent="-6318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kern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lang="en-US" sz="27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600" b="1" spc="-5" dirty="0">
                <a:solidFill>
                  <a:prstClr val="black"/>
                </a:solidFill>
                <a:latin typeface="Garamond"/>
                <a:cs typeface="Garamond"/>
              </a:rPr>
              <a:t>NIRF Ranking</a:t>
            </a:r>
            <a:endParaRPr lang="en-IN" sz="16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 smtClean="0">
                <a:latin typeface="Garamond"/>
                <a:cs typeface="Garamond"/>
              </a:rPr>
              <a:t>    21</a:t>
            </a:r>
            <a:r>
              <a:rPr lang="en-US" sz="1400" b="1" spc="-7" baseline="25000" dirty="0" smtClean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7852" y="2057400"/>
            <a:ext cx="10404893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Measures initiated for the improvement in NIRF Ranking: 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Patents 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IN" sz="2400" dirty="0">
                <a:ea typeface="Times New Roman"/>
                <a:cs typeface="Times New Roman"/>
              </a:rPr>
              <a:t>Institution</a:t>
            </a:r>
            <a:r>
              <a:rPr lang="en-IN" sz="2400" dirty="0" smtClean="0">
                <a:ea typeface="Times New Roman"/>
                <a:cs typeface="Times New Roman"/>
              </a:rPr>
              <a:t> </a:t>
            </a:r>
            <a:r>
              <a:rPr lang="en-IN" sz="2400" dirty="0">
                <a:ea typeface="Times New Roman"/>
                <a:cs typeface="Times New Roman"/>
              </a:rPr>
              <a:t>has been encouraging the faculty to file the patents by providing the </a:t>
            </a:r>
            <a:r>
              <a:rPr lang="en-IN" sz="2400" b="1" dirty="0">
                <a:ea typeface="Times New Roman"/>
                <a:cs typeface="Times New Roman"/>
              </a:rPr>
              <a:t>financial support.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IN" sz="2400" b="1" dirty="0">
                <a:ea typeface="Times New Roman"/>
                <a:cs typeface="Times New Roman"/>
              </a:rPr>
              <a:t>Guest talks, seminars and FDPs </a:t>
            </a:r>
            <a:r>
              <a:rPr lang="en-IN" sz="2400" dirty="0" smtClean="0">
                <a:ea typeface="Times New Roman"/>
                <a:cs typeface="Times New Roman"/>
              </a:rPr>
              <a:t>are </a:t>
            </a:r>
            <a:r>
              <a:rPr lang="en-IN" sz="2400" dirty="0">
                <a:ea typeface="Times New Roman"/>
                <a:cs typeface="Times New Roman"/>
              </a:rPr>
              <a:t>organizing to inculcate the knowledge about the Patents.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IN" sz="2400" dirty="0">
                <a:ea typeface="Times New Roman"/>
                <a:cs typeface="Times New Roman"/>
              </a:rPr>
              <a:t>The faculty has trained by IIC – MHRD on </a:t>
            </a:r>
            <a:r>
              <a:rPr lang="en-IN" sz="2400" b="1" dirty="0">
                <a:ea typeface="Times New Roman"/>
                <a:cs typeface="Times New Roman"/>
              </a:rPr>
              <a:t>“Intellectual Property Rights &amp; Technology Transfer” </a:t>
            </a:r>
            <a:r>
              <a:rPr lang="en-IN" sz="2400" dirty="0">
                <a:ea typeface="Times New Roman"/>
                <a:cs typeface="Times New Roman"/>
              </a:rPr>
              <a:t>under Innovative Ambassadors trainings.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IN" sz="2400" dirty="0">
                <a:ea typeface="Times New Roman"/>
                <a:cs typeface="Times New Roman"/>
              </a:rPr>
              <a:t>Included </a:t>
            </a:r>
            <a:r>
              <a:rPr lang="en-IN" sz="2400" b="1" dirty="0">
                <a:ea typeface="Times New Roman"/>
                <a:cs typeface="Times New Roman"/>
              </a:rPr>
              <a:t>“Research methodology and IPR” </a:t>
            </a:r>
            <a:r>
              <a:rPr lang="en-IN" sz="2400" dirty="0">
                <a:ea typeface="Times New Roman"/>
                <a:cs typeface="Times New Roman"/>
              </a:rPr>
              <a:t>as </a:t>
            </a:r>
            <a:r>
              <a:rPr lang="en-IN" sz="2400" dirty="0" smtClean="0">
                <a:ea typeface="Times New Roman"/>
                <a:cs typeface="Times New Roman"/>
              </a:rPr>
              <a:t>course </a:t>
            </a:r>
            <a:r>
              <a:rPr lang="en-IN" sz="2400" dirty="0">
                <a:ea typeface="Times New Roman"/>
                <a:cs typeface="Times New Roman"/>
              </a:rPr>
              <a:t>in </a:t>
            </a:r>
            <a:r>
              <a:rPr lang="en-IN" sz="2400" dirty="0" smtClean="0">
                <a:ea typeface="Times New Roman"/>
                <a:cs typeface="Times New Roman"/>
              </a:rPr>
              <a:t>the curriculum </a:t>
            </a:r>
            <a:r>
              <a:rPr lang="en-IN" sz="2400" dirty="0">
                <a:ea typeface="Times New Roman"/>
                <a:cs typeface="Times New Roman"/>
              </a:rPr>
              <a:t>to create awareness </a:t>
            </a:r>
            <a:r>
              <a:rPr lang="en-IN" sz="2400" dirty="0" smtClean="0">
                <a:ea typeface="Times New Roman"/>
                <a:cs typeface="Times New Roman"/>
              </a:rPr>
              <a:t>on IPRs &amp; </a:t>
            </a:r>
            <a:r>
              <a:rPr lang="en-IN" sz="2400" dirty="0">
                <a:ea typeface="Times New Roman"/>
                <a:cs typeface="Times New Roman"/>
              </a:rPr>
              <a:t>innovations</a:t>
            </a:r>
            <a:r>
              <a:rPr lang="en-IN" sz="2400" dirty="0" smtClean="0">
                <a:ea typeface="Times New Roman"/>
                <a:cs typeface="Times New Roman"/>
              </a:rPr>
              <a:t>.</a:t>
            </a:r>
            <a:endParaRPr lang="en-IN" sz="2400" dirty="0"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7852" y="762000"/>
            <a:ext cx="10404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Action Taken Report on resolutions of  20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  <a:endParaRPr lang="en-IN" sz="3200" dirty="0"/>
          </a:p>
        </p:txBody>
      </p:sp>
      <p:sp>
        <p:nvSpPr>
          <p:cNvPr id="8" name="Rectangle 7"/>
          <p:cNvSpPr/>
          <p:nvPr/>
        </p:nvSpPr>
        <p:spPr>
          <a:xfrm>
            <a:off x="1371600" y="1378118"/>
            <a:ext cx="8712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Strategies for the improvement of NIRF ranking</a:t>
            </a:r>
            <a:endParaRPr lang="en-IN" sz="32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2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896600" cy="2523768"/>
          </a:xfrm>
        </p:spPr>
        <p:txBody>
          <a:bodyPr/>
          <a:lstStyle/>
          <a:p>
            <a:pPr marL="631825" marR="0" lvl="0" indent="-6318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kern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lang="en-US" sz="27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600" b="1" spc="-5" dirty="0">
                <a:solidFill>
                  <a:prstClr val="black"/>
                </a:solidFill>
                <a:latin typeface="Garamond"/>
                <a:cs typeface="Garamond"/>
              </a:rPr>
              <a:t>NIRF Ranking</a:t>
            </a:r>
            <a:endParaRPr lang="en-IN" sz="16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solidFill>
                  <a:prstClr val="black"/>
                </a:solidFill>
                <a:latin typeface="Garamond"/>
                <a:cs typeface="Garamond"/>
              </a:rPr>
              <a:t>th 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Dec  2020.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9223" y="1779150"/>
            <a:ext cx="922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Measures initiated for the improvement in NIRF Ranking: </a:t>
            </a:r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Patents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6427" y="609600"/>
            <a:ext cx="10404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Action Taken Report on resolutions of  20</a:t>
            </a:r>
            <a:r>
              <a:rPr lang="en-US" sz="3200" baseline="30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  <a:endParaRPr lang="en-IN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23" y="1194375"/>
            <a:ext cx="8712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Strategies for the improvement of NIRF ranking</a:t>
            </a:r>
            <a:endParaRPr lang="en-IN" sz="32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6168592"/>
              </p:ext>
            </p:extLst>
          </p:nvPr>
        </p:nvGraphicFramePr>
        <p:xfrm>
          <a:off x="2155023" y="2438400"/>
          <a:ext cx="7848600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720"/>
                <a:gridCol w="1569720"/>
                <a:gridCol w="1569720"/>
                <a:gridCol w="1569720"/>
                <a:gridCol w="15697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S. No</a:t>
                      </a:r>
                      <a:endParaRPr lang="en-IN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Filed</a:t>
                      </a:r>
                      <a:endParaRPr lang="en-IN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Published</a:t>
                      </a:r>
                      <a:endParaRPr lang="en-IN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Granted</a:t>
                      </a:r>
                      <a:endParaRPr lang="en-IN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IN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2014</a:t>
                      </a:r>
                      <a:endParaRPr lang="en-IN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en-IN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-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-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IN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2015</a:t>
                      </a:r>
                      <a:endParaRPr lang="en-IN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en-IN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-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-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2016</a:t>
                      </a:r>
                      <a:endParaRPr lang="en-IN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13</a:t>
                      </a:r>
                      <a:endParaRPr lang="en-IN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-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2017</a:t>
                      </a:r>
                      <a:endParaRPr lang="en-IN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</a:t>
                      </a:r>
                      <a:endParaRPr lang="en-IN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10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-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2018</a:t>
                      </a:r>
                      <a:endParaRPr lang="en-IN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</a:t>
                      </a:r>
                      <a:endParaRPr lang="en-IN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</a:t>
                      </a:r>
                      <a:endParaRPr lang="en-IN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-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2019</a:t>
                      </a:r>
                      <a:endParaRPr lang="en-IN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24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22</a:t>
                      </a:r>
                      <a:endParaRPr lang="en-IN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-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2020</a:t>
                      </a:r>
                      <a:endParaRPr lang="en-IN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30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19</a:t>
                      </a:r>
                      <a:endParaRPr lang="en-IN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</a:t>
                      </a:r>
                      <a:endParaRPr lang="en-IN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IN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on date</a:t>
                      </a:r>
                      <a:endParaRPr lang="en-IN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IN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60</a:t>
                      </a:r>
                      <a:endParaRPr lang="en-IN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</a:t>
                      </a:r>
                      <a:endParaRPr lang="en-IN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79</a:t>
                      </a:r>
                      <a:endParaRPr lang="en-IN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58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896600" cy="2523768"/>
          </a:xfrm>
        </p:spPr>
        <p:txBody>
          <a:bodyPr/>
          <a:lstStyle/>
          <a:p>
            <a:pPr marL="631825" marR="0" lvl="0" indent="-6318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kern="12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kern="1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lang="en-US" sz="27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600" b="1" spc="-5" dirty="0">
                <a:solidFill>
                  <a:prstClr val="black"/>
                </a:solidFill>
                <a:latin typeface="Garamond"/>
                <a:cs typeface="Garamond"/>
              </a:rPr>
              <a:t>NIRF Ranking</a:t>
            </a:r>
            <a:endParaRPr lang="en-IN" sz="16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Garamond"/>
                <a:cs typeface="Garamond"/>
              </a:rPr>
              <a:t>21</a:t>
            </a:r>
            <a:r>
              <a:rPr lang="en-US" sz="1400" b="1" spc="-7" baseline="25000" dirty="0">
                <a:latin typeface="Garamond"/>
                <a:cs typeface="Garamond"/>
              </a:rPr>
              <a:t>th  </a:t>
            </a:r>
            <a:r>
              <a:rPr lang="en-US" sz="1400" b="1" spc="-5" dirty="0"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latin typeface="Garamond"/>
                <a:cs typeface="Garamond"/>
              </a:rPr>
              <a:t>meeting, 30</a:t>
            </a:r>
            <a:r>
              <a:rPr lang="en-US" sz="1400" b="1" spc="-5" baseline="30000" dirty="0">
                <a:latin typeface="Garamond"/>
                <a:cs typeface="Garamond"/>
              </a:rPr>
              <a:t>th </a:t>
            </a:r>
            <a:r>
              <a:rPr lang="en-US" sz="1400" b="1" spc="-5" dirty="0">
                <a:latin typeface="Garamond"/>
                <a:cs typeface="Garamond"/>
              </a:rPr>
              <a:t> Dec  2020. </a:t>
            </a:r>
            <a:r>
              <a:rPr lang="en-US" sz="1400" b="1" dirty="0"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latin typeface="Garamond"/>
                <a:cs typeface="Garamond"/>
              </a:rPr>
              <a:t>Engineering College</a:t>
            </a:r>
            <a:endParaRPr lang="en-US" sz="1400" b="1" dirty="0"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057400"/>
            <a:ext cx="10439400" cy="397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Measures initiated for the improvement in NIRF Ranking: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Perception </a:t>
            </a:r>
          </a:p>
          <a:p>
            <a:endParaRPr lang="en-US" sz="2000" dirty="0" smtClean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latin typeface="Times New Roman"/>
                <a:ea typeface="Times New Roman"/>
                <a:cs typeface="Times New Roman"/>
              </a:rPr>
              <a:t>A </a:t>
            </a:r>
            <a:r>
              <a:rPr lang="en-IN" sz="2000" b="1" dirty="0">
                <a:latin typeface="Times New Roman"/>
                <a:ea typeface="Times New Roman"/>
                <a:cs typeface="Times New Roman"/>
              </a:rPr>
              <a:t>committee is constituted with the following senior faculty by the Principal to take </a:t>
            </a:r>
            <a:r>
              <a:rPr lang="en-IN" sz="2000" b="1" dirty="0" smtClean="0">
                <a:latin typeface="Times New Roman"/>
                <a:ea typeface="Times New Roman"/>
                <a:cs typeface="Times New Roman"/>
              </a:rPr>
              <a:t>up </a:t>
            </a:r>
            <a:r>
              <a:rPr lang="en-IN" sz="2000" b="1" dirty="0">
                <a:latin typeface="Times New Roman"/>
                <a:ea typeface="Times New Roman"/>
                <a:cs typeface="Times New Roman"/>
              </a:rPr>
              <a:t>activities for the enhancement of  </a:t>
            </a:r>
            <a:r>
              <a:rPr lang="en-IN" sz="2000" b="1" dirty="0" smtClean="0">
                <a:latin typeface="Times New Roman"/>
                <a:ea typeface="Times New Roman"/>
                <a:cs typeface="Times New Roman"/>
              </a:rPr>
              <a:t>perception </a:t>
            </a:r>
            <a:r>
              <a:rPr lang="en-IN" sz="2000" b="1" dirty="0">
                <a:latin typeface="Times New Roman"/>
                <a:ea typeface="Times New Roman"/>
                <a:cs typeface="Times New Roman"/>
              </a:rPr>
              <a:t>of the </a:t>
            </a:r>
            <a:r>
              <a:rPr lang="en-IN" sz="2000" b="1" dirty="0" smtClean="0">
                <a:latin typeface="Times New Roman"/>
                <a:ea typeface="Times New Roman"/>
                <a:cs typeface="Times New Roman"/>
              </a:rPr>
              <a:t>institution.</a:t>
            </a:r>
            <a:endParaRPr lang="en-IN" sz="2000" b="1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sz="2000" b="1" dirty="0">
                <a:latin typeface="Times New Roman"/>
                <a:ea typeface="Times New Roman"/>
                <a:cs typeface="Times New Roman"/>
              </a:rPr>
              <a:t>Dr M </a:t>
            </a:r>
            <a:r>
              <a:rPr lang="en-IN" sz="2000" b="1" dirty="0" err="1">
                <a:latin typeface="Times New Roman"/>
                <a:ea typeface="Times New Roman"/>
                <a:cs typeface="Times New Roman"/>
              </a:rPr>
              <a:t>Padmaja</a:t>
            </a:r>
            <a:r>
              <a:rPr lang="en-IN" sz="2000"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IN" sz="2000" b="1" dirty="0" err="1">
                <a:latin typeface="Times New Roman"/>
                <a:ea typeface="Times New Roman"/>
                <a:cs typeface="Times New Roman"/>
              </a:rPr>
              <a:t>Dept</a:t>
            </a:r>
            <a:r>
              <a:rPr lang="en-IN" sz="2000" b="1" dirty="0">
                <a:latin typeface="Times New Roman"/>
                <a:ea typeface="Times New Roman"/>
                <a:cs typeface="Times New Roman"/>
              </a:rPr>
              <a:t> of EIE</a:t>
            </a:r>
            <a:endParaRPr lang="en-IN" sz="2000" b="1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000" b="1" dirty="0">
                <a:latin typeface="Times New Roman"/>
                <a:ea typeface="Times New Roman"/>
                <a:cs typeface="Times New Roman"/>
              </a:rPr>
              <a:t>Dr CSS </a:t>
            </a:r>
            <a:r>
              <a:rPr lang="en-IN" sz="2000" b="1" dirty="0" err="1">
                <a:latin typeface="Times New Roman"/>
                <a:ea typeface="Times New Roman"/>
                <a:cs typeface="Times New Roman"/>
              </a:rPr>
              <a:t>Anupama</a:t>
            </a:r>
            <a:r>
              <a:rPr lang="en-IN" sz="2000"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IN" sz="2000" b="1" dirty="0" err="1">
                <a:latin typeface="Times New Roman"/>
                <a:ea typeface="Times New Roman"/>
                <a:cs typeface="Times New Roman"/>
              </a:rPr>
              <a:t>Dept</a:t>
            </a:r>
            <a:r>
              <a:rPr lang="en-IN" sz="2000" b="1" dirty="0">
                <a:latin typeface="Times New Roman"/>
                <a:ea typeface="Times New Roman"/>
                <a:cs typeface="Times New Roman"/>
              </a:rPr>
              <a:t> of </a:t>
            </a:r>
            <a:r>
              <a:rPr lang="en-IN" sz="2000" b="1" dirty="0" smtClean="0">
                <a:latin typeface="Times New Roman"/>
                <a:ea typeface="Times New Roman"/>
                <a:cs typeface="Times New Roman"/>
              </a:rPr>
              <a:t>ECE</a:t>
            </a:r>
            <a:r>
              <a:rPr lang="en-IN" sz="2000" b="1" dirty="0">
                <a:ea typeface="Times New Roman"/>
                <a:cs typeface="Times New Roman"/>
              </a:rPr>
              <a:t> </a:t>
            </a:r>
            <a:r>
              <a:rPr lang="en-IN" sz="2000" b="1" dirty="0" smtClean="0">
                <a:ea typeface="Times New Roman"/>
                <a:cs typeface="Times New Roman"/>
              </a:rPr>
              <a:t>                                                                                                           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latin typeface="Times New Roman"/>
                <a:ea typeface="Times New Roman"/>
                <a:cs typeface="Times New Roman"/>
              </a:rPr>
              <a:t>As </a:t>
            </a:r>
            <a:r>
              <a:rPr lang="en-IN" sz="2000" b="1" dirty="0">
                <a:latin typeface="Times New Roman"/>
                <a:ea typeface="Times New Roman"/>
                <a:cs typeface="Times New Roman"/>
              </a:rPr>
              <a:t>a beginning initiative, a </a:t>
            </a:r>
            <a:r>
              <a:rPr lang="en-IN" sz="24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Newsletter </a:t>
            </a:r>
            <a:r>
              <a:rPr lang="en-IN" sz="2000" b="1" dirty="0">
                <a:latin typeface="Times New Roman"/>
                <a:ea typeface="Times New Roman"/>
                <a:cs typeface="Times New Roman"/>
              </a:rPr>
              <a:t>was designed including the following achievements and circulated to all stakeholders (</a:t>
            </a:r>
            <a:r>
              <a:rPr lang="en-IN" sz="2000" b="1" dirty="0" smtClean="0">
                <a:latin typeface="Times New Roman"/>
                <a:ea typeface="Times New Roman"/>
                <a:cs typeface="Times New Roman"/>
              </a:rPr>
              <a:t>Industries, Employers, Alumni, </a:t>
            </a:r>
            <a:r>
              <a:rPr lang="en-IN" sz="2000" b="1" dirty="0">
                <a:latin typeface="Times New Roman"/>
                <a:ea typeface="Times New Roman"/>
                <a:cs typeface="Times New Roman"/>
              </a:rPr>
              <a:t>Professional </a:t>
            </a:r>
            <a:r>
              <a:rPr lang="en-IN" sz="2000" b="1" dirty="0" smtClean="0">
                <a:latin typeface="Times New Roman"/>
                <a:ea typeface="Times New Roman"/>
                <a:cs typeface="Times New Roman"/>
              </a:rPr>
              <a:t>societies,  </a:t>
            </a:r>
            <a:r>
              <a:rPr lang="en-IN" sz="2000" b="1" dirty="0">
                <a:latin typeface="Times New Roman"/>
                <a:ea typeface="Times New Roman"/>
                <a:cs typeface="Times New Roman"/>
              </a:rPr>
              <a:t>Prominent personalities in the </a:t>
            </a:r>
            <a:r>
              <a:rPr lang="en-IN" sz="2000" b="1" dirty="0" smtClean="0">
                <a:latin typeface="Times New Roman"/>
                <a:ea typeface="Times New Roman"/>
                <a:cs typeface="Times New Roman"/>
              </a:rPr>
              <a:t>country, Parents, others.</a:t>
            </a:r>
            <a:endParaRPr lang="en-IN" sz="2000" b="1" dirty="0">
              <a:ea typeface="Times New Roman"/>
              <a:cs typeface="Times New Roman"/>
            </a:endParaRPr>
          </a:p>
          <a:p>
            <a:endParaRPr lang="en-US" dirty="0" smtClean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7852" y="762000"/>
            <a:ext cx="10404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Action Taken Report on resolutions of  20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  <a:endParaRPr lang="en-IN" sz="3200" dirty="0"/>
          </a:p>
        </p:txBody>
      </p:sp>
      <p:sp>
        <p:nvSpPr>
          <p:cNvPr id="8" name="Rectangle 7"/>
          <p:cNvSpPr/>
          <p:nvPr/>
        </p:nvSpPr>
        <p:spPr>
          <a:xfrm>
            <a:off x="1371600" y="1378118"/>
            <a:ext cx="8712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Strategies for the improvement of NIRF ranking</a:t>
            </a:r>
            <a:endParaRPr lang="en-IN" sz="32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1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12410</TotalTime>
  <Words>3763</Words>
  <Application>Microsoft Office PowerPoint</Application>
  <PresentationFormat>Custom</PresentationFormat>
  <Paragraphs>781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WELCOME</vt:lpstr>
      <vt:lpstr>Agenda</vt:lpstr>
      <vt:lpstr> A) Action Taken Report on resolutions of  20th  IQAC meeting  1. NIRF &amp; ATAL Innovation – for better ranking (Dr B. Srinivas Rao &amp; Dr G. Srinivasa Rao)     2. e – Content development &amp; Lecture capturing system</vt:lpstr>
      <vt:lpstr>Slide 4</vt:lpstr>
      <vt:lpstr>       </vt:lpstr>
      <vt:lpstr>    </vt:lpstr>
      <vt:lpstr>       </vt:lpstr>
      <vt:lpstr>       </vt:lpstr>
      <vt:lpstr>       </vt:lpstr>
      <vt:lpstr>       </vt:lpstr>
      <vt:lpstr>      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B) Issues open for discussion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  B) Issues open for discussion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IQAC 7th Regular Meeting</dc:title>
  <dc:creator>Surya Praveen Devisetty</dc:creator>
  <cp:lastModifiedBy>Admin</cp:lastModifiedBy>
  <cp:revision>1549</cp:revision>
  <cp:lastPrinted>2020-12-29T12:23:46Z</cp:lastPrinted>
  <dcterms:created xsi:type="dcterms:W3CDTF">2016-04-16T06:53:58Z</dcterms:created>
  <dcterms:modified xsi:type="dcterms:W3CDTF">2021-02-22T06:36:57Z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2016-01-28T00:00:00Z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2016-04-16T00:00:00Z</vt:filetime>
  </property>
</Properties>
</file>