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9" r:id="rId3"/>
    <p:sldId id="472" r:id="rId4"/>
    <p:sldId id="531" r:id="rId5"/>
    <p:sldId id="533" r:id="rId6"/>
    <p:sldId id="532" r:id="rId7"/>
    <p:sldId id="508" r:id="rId8"/>
    <p:sldId id="527" r:id="rId9"/>
    <p:sldId id="509" r:id="rId10"/>
    <p:sldId id="510" r:id="rId11"/>
    <p:sldId id="528" r:id="rId12"/>
    <p:sldId id="511" r:id="rId13"/>
    <p:sldId id="512" r:id="rId14"/>
    <p:sldId id="513" r:id="rId15"/>
    <p:sldId id="516" r:id="rId16"/>
    <p:sldId id="517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03" r:id="rId25"/>
    <p:sldId id="502" r:id="rId26"/>
    <p:sldId id="504" r:id="rId27"/>
    <p:sldId id="505" r:id="rId28"/>
    <p:sldId id="506" r:id="rId29"/>
    <p:sldId id="526" r:id="rId30"/>
    <p:sldId id="530" r:id="rId31"/>
    <p:sldId id="529" r:id="rId32"/>
    <p:sldId id="501" r:id="rId33"/>
    <p:sldId id="462" r:id="rId34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1FF"/>
    <a:srgbClr val="E9EDF4"/>
    <a:srgbClr val="E0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505" autoAdjust="0"/>
  </p:normalViewPr>
  <p:slideViewPr>
    <p:cSldViewPr>
      <p:cViewPr>
        <p:scale>
          <a:sx n="80" d="100"/>
          <a:sy n="80" d="100"/>
        </p:scale>
        <p:origin x="-1896" y="-6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50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95095-7CC9-4DF0-A1B9-88BBA9D5FE13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50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2901-81D4-4CE3-9F7D-E7BF59411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0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871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962" y="0"/>
            <a:ext cx="4308871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E911D-61EE-4A21-8BB7-1A23F432CC73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08000"/>
            <a:ext cx="450373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580" y="3211326"/>
            <a:ext cx="7955355" cy="304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22652"/>
            <a:ext cx="4308871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962" y="6422652"/>
            <a:ext cx="4308871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BEFC-A62E-4CC2-8952-AC5F1D794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0831" y="580644"/>
            <a:ext cx="11065764" cy="5731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0"/>
                </a:moveTo>
                <a:lnTo>
                  <a:pt x="10972800" y="0"/>
                </a:lnTo>
                <a:lnTo>
                  <a:pt x="109728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82729" y="0"/>
            <a:ext cx="606425" cy="753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782729" y="6097262"/>
            <a:ext cx="606425" cy="753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96174" y="242147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96" y="0"/>
                </a:lnTo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0392" y="983259"/>
            <a:ext cx="10171214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476" y="1507070"/>
            <a:ext cx="10097046" cy="418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2"/>
            <a:ext cx="12192000" cy="6553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1604429"/>
            <a:ext cx="7543800" cy="3835400"/>
          </a:xfrm>
          <a:custGeom>
            <a:avLst/>
            <a:gdLst/>
            <a:ahLst/>
            <a:cxnLst/>
            <a:rect l="l" t="t" r="r" b="b"/>
            <a:pathLst>
              <a:path w="7543800" h="3835400">
                <a:moveTo>
                  <a:pt x="0" y="0"/>
                </a:moveTo>
                <a:lnTo>
                  <a:pt x="7543800" y="0"/>
                </a:lnTo>
                <a:lnTo>
                  <a:pt x="7543800" y="3835400"/>
                </a:lnTo>
                <a:lnTo>
                  <a:pt x="0" y="38354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5617" y="88"/>
            <a:ext cx="612597" cy="1669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75617" y="5235447"/>
            <a:ext cx="612597" cy="1622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2400" y="3522129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670" y="0"/>
                </a:lnTo>
              </a:path>
            </a:pathLst>
          </a:custGeom>
          <a:ln w="1905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0941" y="342862"/>
            <a:ext cx="464820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WELCOME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2200" y="1989147"/>
            <a:ext cx="7620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79040" algn="l"/>
              </a:tabLst>
            </a:pPr>
            <a:r>
              <a:rPr lang="en-IN" sz="4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IN" sz="4800" b="1" baseline="30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rd </a:t>
            </a:r>
            <a:r>
              <a:rPr lang="en-IN" sz="4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Regular Meeting </a:t>
            </a:r>
            <a:endParaRPr lang="en-US" sz="4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37843" cy="13106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4499" y="3718496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5661799" y="0"/>
                </a:moveTo>
                <a:lnTo>
                  <a:pt x="169659" y="0"/>
                </a:lnTo>
                <a:lnTo>
                  <a:pt x="124557" y="6060"/>
                </a:lnTo>
                <a:lnTo>
                  <a:pt x="84028" y="23163"/>
                </a:lnTo>
                <a:lnTo>
                  <a:pt x="49691" y="49691"/>
                </a:lnTo>
                <a:lnTo>
                  <a:pt x="23163" y="84028"/>
                </a:lnTo>
                <a:lnTo>
                  <a:pt x="6060" y="124557"/>
                </a:lnTo>
                <a:lnTo>
                  <a:pt x="0" y="169659"/>
                </a:lnTo>
                <a:lnTo>
                  <a:pt x="0" y="848258"/>
                </a:lnTo>
                <a:lnTo>
                  <a:pt x="6060" y="893360"/>
                </a:lnTo>
                <a:lnTo>
                  <a:pt x="23163" y="933888"/>
                </a:lnTo>
                <a:lnTo>
                  <a:pt x="49691" y="968225"/>
                </a:lnTo>
                <a:lnTo>
                  <a:pt x="84028" y="994754"/>
                </a:lnTo>
                <a:lnTo>
                  <a:pt x="124557" y="1011857"/>
                </a:lnTo>
                <a:lnTo>
                  <a:pt x="169659" y="1017917"/>
                </a:lnTo>
                <a:lnTo>
                  <a:pt x="5661799" y="1017917"/>
                </a:lnTo>
                <a:lnTo>
                  <a:pt x="5706901" y="1011857"/>
                </a:lnTo>
                <a:lnTo>
                  <a:pt x="5747430" y="994754"/>
                </a:lnTo>
                <a:lnTo>
                  <a:pt x="5781767" y="968225"/>
                </a:lnTo>
                <a:lnTo>
                  <a:pt x="5808295" y="933888"/>
                </a:lnTo>
                <a:lnTo>
                  <a:pt x="5825398" y="893360"/>
                </a:lnTo>
                <a:lnTo>
                  <a:pt x="5831459" y="848258"/>
                </a:lnTo>
                <a:lnTo>
                  <a:pt x="5831459" y="169659"/>
                </a:lnTo>
                <a:lnTo>
                  <a:pt x="5825398" y="124557"/>
                </a:lnTo>
                <a:lnTo>
                  <a:pt x="5808295" y="84028"/>
                </a:lnTo>
                <a:lnTo>
                  <a:pt x="5781767" y="49691"/>
                </a:lnTo>
                <a:lnTo>
                  <a:pt x="5747430" y="23163"/>
                </a:lnTo>
                <a:lnTo>
                  <a:pt x="5706901" y="6060"/>
                </a:lnTo>
                <a:lnTo>
                  <a:pt x="56617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4499" y="3718496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0" y="169659"/>
                </a:moveTo>
                <a:lnTo>
                  <a:pt x="6060" y="124557"/>
                </a:lnTo>
                <a:lnTo>
                  <a:pt x="23163" y="84028"/>
                </a:lnTo>
                <a:lnTo>
                  <a:pt x="49691" y="49691"/>
                </a:lnTo>
                <a:lnTo>
                  <a:pt x="84028" y="23163"/>
                </a:lnTo>
                <a:lnTo>
                  <a:pt x="124557" y="6060"/>
                </a:lnTo>
                <a:lnTo>
                  <a:pt x="169659" y="0"/>
                </a:lnTo>
                <a:lnTo>
                  <a:pt x="5661799" y="0"/>
                </a:lnTo>
                <a:lnTo>
                  <a:pt x="5706901" y="6060"/>
                </a:lnTo>
                <a:lnTo>
                  <a:pt x="5747430" y="23163"/>
                </a:lnTo>
                <a:lnTo>
                  <a:pt x="5781767" y="49691"/>
                </a:lnTo>
                <a:lnTo>
                  <a:pt x="5808295" y="84028"/>
                </a:lnTo>
                <a:lnTo>
                  <a:pt x="5825398" y="124557"/>
                </a:lnTo>
                <a:lnTo>
                  <a:pt x="5831459" y="169659"/>
                </a:lnTo>
                <a:lnTo>
                  <a:pt x="5831459" y="848258"/>
                </a:lnTo>
                <a:lnTo>
                  <a:pt x="5825398" y="893360"/>
                </a:lnTo>
                <a:lnTo>
                  <a:pt x="5808295" y="933888"/>
                </a:lnTo>
                <a:lnTo>
                  <a:pt x="5781767" y="968225"/>
                </a:lnTo>
                <a:lnTo>
                  <a:pt x="5747430" y="994754"/>
                </a:lnTo>
                <a:lnTo>
                  <a:pt x="5706901" y="1011857"/>
                </a:lnTo>
                <a:lnTo>
                  <a:pt x="5661799" y="1017917"/>
                </a:lnTo>
                <a:lnTo>
                  <a:pt x="169659" y="1017917"/>
                </a:lnTo>
                <a:lnTo>
                  <a:pt x="124557" y="1011857"/>
                </a:lnTo>
                <a:lnTo>
                  <a:pt x="84028" y="994754"/>
                </a:lnTo>
                <a:lnTo>
                  <a:pt x="49691" y="968225"/>
                </a:lnTo>
                <a:lnTo>
                  <a:pt x="23163" y="933888"/>
                </a:lnTo>
                <a:lnTo>
                  <a:pt x="6060" y="893360"/>
                </a:lnTo>
                <a:lnTo>
                  <a:pt x="0" y="848258"/>
                </a:lnTo>
                <a:lnTo>
                  <a:pt x="0" y="169659"/>
                </a:lnTo>
                <a:close/>
              </a:path>
            </a:pathLst>
          </a:custGeom>
          <a:ln w="1905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33800" y="4002151"/>
            <a:ext cx="4953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Wednesday,</a:t>
            </a:r>
            <a:r>
              <a:rPr lang="e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b="1" baseline="30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July 2</a:t>
            </a:r>
            <a:r>
              <a:rPr lang="e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021</a:t>
            </a:r>
            <a:endParaRPr lang="e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7634" y="6615569"/>
            <a:ext cx="5513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 smtClean="0"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latin typeface="Garamond"/>
                <a:cs typeface="Garamond"/>
              </a:rPr>
              <a:t> </a:t>
            </a:r>
            <a:r>
              <a:rPr sz="1400" b="1" spc="-5" dirty="0" smtClean="0">
                <a:latin typeface="Times New Roman"/>
                <a:cs typeface="Times New Roman"/>
              </a:rPr>
              <a:t>IQAC </a:t>
            </a:r>
            <a:r>
              <a:rPr sz="1400" b="1" spc="-5" dirty="0"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latin typeface="Garamond"/>
                <a:cs typeface="Garamond"/>
              </a:rPr>
              <a:t>  July</a:t>
            </a:r>
            <a:r>
              <a:rPr sz="1400" b="1" spc="-5" dirty="0" smtClean="0">
                <a:latin typeface="Garamond"/>
                <a:cs typeface="Garamond"/>
              </a:rPr>
              <a:t> 20</a:t>
            </a:r>
            <a:r>
              <a:rPr lang="en-US" sz="1400" b="1" spc="-5" dirty="0" smtClean="0">
                <a:latin typeface="Garamond"/>
                <a:cs typeface="Garamond"/>
              </a:rPr>
              <a:t>21</a:t>
            </a:r>
            <a:r>
              <a:rPr sz="1400" b="1" spc="-5" dirty="0" smtClean="0">
                <a:latin typeface="Garamond"/>
                <a:cs typeface="Garamond"/>
              </a:rPr>
              <a:t>. </a:t>
            </a:r>
            <a:r>
              <a:rPr sz="1400" b="1" dirty="0">
                <a:latin typeface="Garamond"/>
                <a:cs typeface="Garamond"/>
              </a:rPr>
              <a:t>V R Siddhartha </a:t>
            </a:r>
            <a:r>
              <a:rPr sz="1400" b="1" spc="-5" dirty="0" smtClean="0">
                <a:latin typeface="Garamond"/>
                <a:cs typeface="Garamond"/>
              </a:rPr>
              <a:t>Engineering</a:t>
            </a:r>
            <a:r>
              <a:rPr lang="en-IN" sz="1400" b="1" spc="-5" dirty="0" smtClean="0">
                <a:latin typeface="Garamond"/>
                <a:cs typeface="Garamond"/>
              </a:rPr>
              <a:t> College</a:t>
            </a:r>
            <a:endParaRPr sz="1400" b="1" dirty="0">
              <a:latin typeface="Garamond"/>
              <a:cs typeface="Garam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500" dirty="0" smtClean="0">
                <a:latin typeface="Garamond"/>
                <a:cs typeface="Garamond"/>
              </a:rPr>
              <a:t>                                                  WELCOME </a:t>
            </a:r>
            <a:endParaRPr lang="en-US" sz="1500" dirty="0">
              <a:latin typeface="Garamond"/>
              <a:cs typeface="Garamon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66293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10061" y="25"/>
            <a:ext cx="1381925" cy="12660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F290EF-01EB-46C8-9390-31C3346036C2}"/>
              </a:ext>
            </a:extLst>
          </p:cNvPr>
          <p:cNvSpPr txBox="1"/>
          <p:nvPr/>
        </p:nvSpPr>
        <p:spPr>
          <a:xfrm>
            <a:off x="861237" y="951461"/>
            <a:ext cx="10668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2.Research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 in standard journals </a:t>
            </a:r>
            <a:r>
              <a: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(Scopus </a:t>
            </a:r>
            <a:r>
              <a:rPr lang="en-IN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/SCI </a:t>
            </a:r>
            <a:r>
              <a: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Indexed</a:t>
            </a:r>
            <a:r>
              <a:rPr lang="en-IN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)-</a:t>
            </a:r>
            <a:r>
              <a:rPr lang="en-IN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DEEE7AB-8D4D-48F1-A34A-F85926AB9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96191"/>
              </p:ext>
            </p:extLst>
          </p:nvPr>
        </p:nvGraphicFramePr>
        <p:xfrm>
          <a:off x="922321" y="1443717"/>
          <a:ext cx="9753601" cy="3313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3157373317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364205955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1129094437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08875692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167718092"/>
                    </a:ext>
                  </a:extLst>
                </a:gridCol>
                <a:gridCol w="1905001">
                  <a:extLst>
                    <a:ext uri="{9D8B030D-6E8A-4147-A177-3AD203B41FA5}">
                      <a16:colId xmlns="" xmlns:a16="http://schemas.microsoft.com/office/drawing/2014/main" val="1544041626"/>
                    </a:ext>
                  </a:extLst>
                </a:gridCol>
              </a:tblGrid>
              <a:tr h="405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effectLst/>
                          <a:latin typeface="+mn-lt"/>
                        </a:rPr>
                        <a:t>Dept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</a:rPr>
                        <a:t>2021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2000" b="1" dirty="0" smtClean="0">
                          <a:effectLst/>
                          <a:latin typeface="+mn-lt"/>
                        </a:rPr>
                        <a:t>2022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2000" b="1" dirty="0" smtClean="0">
                          <a:effectLst/>
                          <a:latin typeface="+mn-lt"/>
                        </a:rPr>
                        <a:t>2023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2000" b="1" dirty="0" smtClean="0">
                          <a:effectLst/>
                          <a:latin typeface="+mn-lt"/>
                        </a:rPr>
                        <a:t>2024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Target </a:t>
                      </a:r>
                      <a:r>
                        <a:rPr lang="en-IN" sz="2000" b="1" dirty="0" smtClean="0">
                          <a:effectLst/>
                          <a:latin typeface="+mn-lt"/>
                        </a:rPr>
                        <a:t>2025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33402519"/>
                  </a:ext>
                </a:extLst>
              </a:tr>
              <a:tr h="36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Papers target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6250" algn="l"/>
                        </a:tabLst>
                      </a:pPr>
                      <a:r>
                        <a:rPr lang="en-IN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300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/>
                </a:tc>
              </a:tr>
              <a:tr h="36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CE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IN" sz="1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50061236"/>
                  </a:ext>
                </a:extLst>
              </a:tr>
              <a:tr h="36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ME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IN" sz="1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14795657"/>
                  </a:ext>
                </a:extLst>
              </a:tr>
              <a:tr h="36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EEE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IN" sz="1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41448211"/>
                  </a:ext>
                </a:extLst>
              </a:tr>
              <a:tr h="377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ECE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en-IN" sz="1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40307444"/>
                  </a:ext>
                </a:extLst>
              </a:tr>
              <a:tr h="36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CSE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IN" sz="1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6277820"/>
                  </a:ext>
                </a:extLst>
              </a:tr>
              <a:tr h="36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IT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en-IN" sz="1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4500196"/>
                  </a:ext>
                </a:extLst>
              </a:tr>
              <a:tr h="36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EIE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IN" sz="1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907793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48597" y="533400"/>
            <a:ext cx="1079658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6326" y="5423172"/>
            <a:ext cx="72517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/>
              <a:t>B tech – 30%</a:t>
            </a:r>
            <a:r>
              <a:rPr lang="en-IN" sz="1600" dirty="0" smtClean="0"/>
              <a:t>(2020-21)</a:t>
            </a:r>
            <a:r>
              <a:rPr lang="en-IN" sz="1600" b="1" dirty="0" smtClean="0"/>
              <a:t>, 35%</a:t>
            </a:r>
            <a:r>
              <a:rPr lang="en-IN" sz="1600" dirty="0" smtClean="0"/>
              <a:t>(2021-22)</a:t>
            </a:r>
            <a:r>
              <a:rPr lang="en-IN" sz="1600" b="1" dirty="0" smtClean="0"/>
              <a:t>,</a:t>
            </a:r>
            <a:r>
              <a:rPr lang="en-IN" sz="1600" b="1" dirty="0"/>
              <a:t> </a:t>
            </a:r>
            <a:r>
              <a:rPr lang="en-IN" sz="1600" b="1" dirty="0" smtClean="0"/>
              <a:t>40%</a:t>
            </a:r>
            <a:r>
              <a:rPr lang="en-IN" sz="1600" dirty="0" smtClean="0"/>
              <a:t>(2022-23)</a:t>
            </a:r>
            <a:r>
              <a:rPr lang="en-IN" sz="1600" b="1" dirty="0" smtClean="0"/>
              <a:t>, 45</a:t>
            </a:r>
            <a:r>
              <a:rPr lang="en-IN" sz="1600" b="1" dirty="0"/>
              <a:t>%</a:t>
            </a:r>
            <a:r>
              <a:rPr lang="en-IN" sz="1600" dirty="0"/>
              <a:t>(</a:t>
            </a:r>
            <a:r>
              <a:rPr lang="en-IN" sz="1600" dirty="0" smtClean="0"/>
              <a:t>2023-24)</a:t>
            </a:r>
            <a:r>
              <a:rPr lang="en-IN" sz="1600" b="1" dirty="0" smtClean="0"/>
              <a:t>,</a:t>
            </a:r>
            <a:r>
              <a:rPr lang="en-IN" sz="1600" b="1" dirty="0"/>
              <a:t> </a:t>
            </a:r>
            <a:r>
              <a:rPr lang="en-IN" sz="1600" b="1" dirty="0" smtClean="0"/>
              <a:t>50%</a:t>
            </a:r>
            <a:r>
              <a:rPr lang="en-IN" sz="1600" dirty="0" smtClean="0"/>
              <a:t>(2024-25)</a:t>
            </a:r>
            <a:r>
              <a:rPr lang="en-IN" sz="1600" b="1" dirty="0" smtClean="0"/>
              <a:t> </a:t>
            </a:r>
            <a:endParaRPr lang="en-IN" sz="1600" b="1" dirty="0"/>
          </a:p>
          <a:p>
            <a:r>
              <a:rPr lang="en-IN" sz="1600" b="1" dirty="0" smtClean="0"/>
              <a:t>M tech </a:t>
            </a:r>
            <a:r>
              <a:rPr lang="en-IN" sz="1600" b="1" dirty="0"/>
              <a:t>– </a:t>
            </a:r>
            <a:r>
              <a:rPr lang="en-IN" sz="1600" b="1" dirty="0" smtClean="0"/>
              <a:t>50</a:t>
            </a:r>
            <a:r>
              <a:rPr lang="en-IN" sz="1600" b="1" dirty="0"/>
              <a:t>%</a:t>
            </a:r>
            <a:r>
              <a:rPr lang="en-IN" sz="1600" dirty="0"/>
              <a:t>(2020-21)</a:t>
            </a:r>
            <a:r>
              <a:rPr lang="en-IN" sz="1600" b="1" dirty="0"/>
              <a:t>, </a:t>
            </a:r>
            <a:r>
              <a:rPr lang="en-IN" sz="1600" b="1" dirty="0" smtClean="0"/>
              <a:t>60%</a:t>
            </a:r>
            <a:r>
              <a:rPr lang="en-IN" sz="1600" dirty="0" smtClean="0"/>
              <a:t>(</a:t>
            </a:r>
            <a:r>
              <a:rPr lang="en-IN" sz="1600" dirty="0"/>
              <a:t>2021-22)</a:t>
            </a:r>
            <a:r>
              <a:rPr lang="en-IN" sz="1600" b="1" dirty="0"/>
              <a:t>, </a:t>
            </a:r>
            <a:r>
              <a:rPr lang="en-IN" sz="1600" b="1" dirty="0" smtClean="0"/>
              <a:t>70%</a:t>
            </a:r>
            <a:r>
              <a:rPr lang="en-IN" sz="1600" dirty="0" smtClean="0"/>
              <a:t>(</a:t>
            </a:r>
            <a:r>
              <a:rPr lang="en-IN" sz="1600" dirty="0"/>
              <a:t>2022-23)</a:t>
            </a:r>
            <a:r>
              <a:rPr lang="en-IN" sz="1600" b="1" dirty="0"/>
              <a:t>, </a:t>
            </a:r>
            <a:r>
              <a:rPr lang="en-IN" sz="1600" b="1" dirty="0" smtClean="0"/>
              <a:t>80%</a:t>
            </a:r>
            <a:r>
              <a:rPr lang="en-IN" sz="1600" dirty="0" smtClean="0"/>
              <a:t>(</a:t>
            </a:r>
            <a:r>
              <a:rPr lang="en-IN" sz="1600" dirty="0"/>
              <a:t>2023-24)</a:t>
            </a:r>
            <a:r>
              <a:rPr lang="en-IN" sz="1600" b="1" dirty="0"/>
              <a:t>, </a:t>
            </a:r>
            <a:r>
              <a:rPr lang="en-IN" sz="1600" b="1" dirty="0" smtClean="0"/>
              <a:t>80</a:t>
            </a:r>
            <a:r>
              <a:rPr lang="en-IN" sz="1600" b="1" dirty="0"/>
              <a:t>%</a:t>
            </a:r>
            <a:r>
              <a:rPr lang="en-IN" sz="1600" dirty="0"/>
              <a:t>(2024-25)</a:t>
            </a:r>
            <a:r>
              <a:rPr lang="en-IN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4357" y="4800600"/>
            <a:ext cx="9284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/>
              <a:t>Publications = 0.9*</a:t>
            </a:r>
            <a:r>
              <a:rPr lang="en-IN" sz="1600" b="1" dirty="0" err="1" smtClean="0"/>
              <a:t>phd</a:t>
            </a:r>
            <a:r>
              <a:rPr lang="en-IN" sz="1600" b="1" dirty="0" smtClean="0"/>
              <a:t>*1.5+0.9*others*1+ </a:t>
            </a:r>
            <a:r>
              <a:rPr lang="en-IN" sz="1600" b="1" dirty="0" err="1" smtClean="0"/>
              <a:t>Btech</a:t>
            </a:r>
            <a:r>
              <a:rPr lang="en-IN" sz="1600" b="1" dirty="0" smtClean="0"/>
              <a:t> (1000*0.5)/4 *1+ </a:t>
            </a:r>
            <a:r>
              <a:rPr lang="en-IN" sz="1600" b="1" dirty="0" err="1" smtClean="0"/>
              <a:t>Mtech</a:t>
            </a:r>
            <a:r>
              <a:rPr lang="en-IN" sz="1600" b="1" dirty="0" smtClean="0"/>
              <a:t> 0.8*50*1+Research scholars50*1</a:t>
            </a:r>
          </a:p>
          <a:p>
            <a:r>
              <a:rPr lang="en-IN" sz="1600" b="1" dirty="0" smtClean="0"/>
              <a:t>  (2024-25)   = 0.9* 200*1.5+0.9*100*1+125+35+50 = 270+90+125+40+50 =575</a:t>
            </a:r>
          </a:p>
        </p:txBody>
      </p:sp>
    </p:spTree>
    <p:extLst>
      <p:ext uri="{BB962C8B-B14F-4D97-AF65-F5344CB8AC3E}">
        <p14:creationId xmlns:p14="http://schemas.microsoft.com/office/powerpoint/2010/main" val="20563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F290EF-01EB-46C8-9390-31C3346036C2}"/>
              </a:ext>
            </a:extLst>
          </p:cNvPr>
          <p:cNvSpPr txBox="1"/>
          <p:nvPr/>
        </p:nvSpPr>
        <p:spPr>
          <a:xfrm>
            <a:off x="914400" y="1211053"/>
            <a:ext cx="10668000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2.Research </a:t>
            </a:r>
            <a:r>
              <a:rPr lang="en-IN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publications in </a:t>
            </a:r>
            <a:r>
              <a:rPr lang="en-IN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peer reviewed </a:t>
            </a:r>
            <a:r>
              <a:rPr lang="en-IN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journals </a:t>
            </a:r>
            <a:r>
              <a:rPr lang="en-IN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(Scopus </a:t>
            </a:r>
            <a:r>
              <a:rPr lang="en-IN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/SCI </a:t>
            </a:r>
            <a:r>
              <a:rPr lang="en-IN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Indexed</a:t>
            </a:r>
            <a:r>
              <a:rPr lang="en-IN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)-</a:t>
            </a:r>
            <a:r>
              <a:rPr lang="en-IN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MCA &amp; MBA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DEEE7AB-8D4D-48F1-A34A-F85926AB9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48498"/>
              </p:ext>
            </p:extLst>
          </p:nvPr>
        </p:nvGraphicFramePr>
        <p:xfrm>
          <a:off x="1066800" y="1728118"/>
          <a:ext cx="9753601" cy="1829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3157373317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364205955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1129094437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08875692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167718092"/>
                    </a:ext>
                  </a:extLst>
                </a:gridCol>
                <a:gridCol w="1905001">
                  <a:extLst>
                    <a:ext uri="{9D8B030D-6E8A-4147-A177-3AD203B41FA5}">
                      <a16:colId xmlns="" xmlns:a16="http://schemas.microsoft.com/office/drawing/2014/main" val="1544041626"/>
                    </a:ext>
                  </a:extLst>
                </a:gridCol>
              </a:tblGrid>
              <a:tr h="745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effectLst/>
                          <a:latin typeface="+mn-lt"/>
                        </a:rPr>
                        <a:t>Dept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</a:rPr>
                        <a:t>2021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2000" b="1" dirty="0" smtClean="0">
                          <a:effectLst/>
                          <a:latin typeface="+mn-lt"/>
                        </a:rPr>
                        <a:t>2022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2000" b="1" dirty="0" smtClean="0">
                          <a:effectLst/>
                          <a:latin typeface="+mn-lt"/>
                        </a:rPr>
                        <a:t>2023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2000" b="1" dirty="0" smtClean="0">
                          <a:effectLst/>
                          <a:latin typeface="+mn-lt"/>
                        </a:rPr>
                        <a:t>2024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Target </a:t>
                      </a:r>
                      <a:endParaRPr lang="en-US" sz="20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</a:rPr>
                        <a:t>2025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33402519"/>
                  </a:ext>
                </a:extLst>
              </a:tr>
              <a:tr h="36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Papers target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IN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MCA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20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23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27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30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50061236"/>
                  </a:ext>
                </a:extLst>
              </a:tr>
              <a:tr h="36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MBA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20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23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27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30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147956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609600"/>
            <a:ext cx="1079658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Strategic 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830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A442BC5-A24F-49E8-AD6D-C974166C7C98}"/>
              </a:ext>
            </a:extLst>
          </p:cNvPr>
          <p:cNvSpPr txBox="1"/>
          <p:nvPr/>
        </p:nvSpPr>
        <p:spPr>
          <a:xfrm>
            <a:off x="771633" y="1182155"/>
            <a:ext cx="8981967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2.Research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 in standard journals 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(Scopus / SCI Indexed</a:t>
            </a:r>
            <a:r>
              <a:rPr lang="en-IN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IN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S&amp;H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0317E03D-EA7D-4933-8F55-ABE1800D3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50031"/>
              </p:ext>
            </p:extLst>
          </p:nvPr>
        </p:nvGraphicFramePr>
        <p:xfrm>
          <a:off x="1143000" y="1796796"/>
          <a:ext cx="9067800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820">
                  <a:extLst>
                    <a:ext uri="{9D8B030D-6E8A-4147-A177-3AD203B41FA5}">
                      <a16:colId xmlns="" xmlns:a16="http://schemas.microsoft.com/office/drawing/2014/main" val="126579776"/>
                    </a:ext>
                  </a:extLst>
                </a:gridCol>
                <a:gridCol w="1360170">
                  <a:extLst>
                    <a:ext uri="{9D8B030D-6E8A-4147-A177-3AD203B41FA5}">
                      <a16:colId xmlns="" xmlns:a16="http://schemas.microsoft.com/office/drawing/2014/main" val="2602042067"/>
                    </a:ext>
                  </a:extLst>
                </a:gridCol>
                <a:gridCol w="1209040">
                  <a:extLst>
                    <a:ext uri="{9D8B030D-6E8A-4147-A177-3AD203B41FA5}">
                      <a16:colId xmlns="" xmlns:a16="http://schemas.microsoft.com/office/drawing/2014/main" val="4029884341"/>
                    </a:ext>
                  </a:extLst>
                </a:gridCol>
                <a:gridCol w="1435735">
                  <a:extLst>
                    <a:ext uri="{9D8B030D-6E8A-4147-A177-3AD203B41FA5}">
                      <a16:colId xmlns="" xmlns:a16="http://schemas.microsoft.com/office/drawing/2014/main" val="236435305"/>
                    </a:ext>
                  </a:extLst>
                </a:gridCol>
                <a:gridCol w="1133475">
                  <a:extLst>
                    <a:ext uri="{9D8B030D-6E8A-4147-A177-3AD203B41FA5}">
                      <a16:colId xmlns="" xmlns:a16="http://schemas.microsoft.com/office/drawing/2014/main" val="1781102378"/>
                    </a:ext>
                  </a:extLst>
                </a:gridCol>
                <a:gridCol w="1813560">
                  <a:extLst>
                    <a:ext uri="{9D8B030D-6E8A-4147-A177-3AD203B41FA5}">
                      <a16:colId xmlns="" xmlns:a16="http://schemas.microsoft.com/office/drawing/2014/main" val="1592202056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 err="1">
                          <a:effectLst/>
                          <a:latin typeface="+mn-lt"/>
                        </a:rPr>
                        <a:t>Dept</a:t>
                      </a:r>
                      <a:endParaRPr lang="en-U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effectLst/>
                          <a:latin typeface="+mn-lt"/>
                        </a:rPr>
                        <a:t>2021 </a:t>
                      </a:r>
                      <a:endParaRPr lang="en-U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2200" b="1" dirty="0" smtClean="0">
                          <a:effectLst/>
                          <a:latin typeface="+mn-lt"/>
                        </a:rPr>
                        <a:t>2022</a:t>
                      </a:r>
                      <a:endParaRPr lang="en-U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2200" b="1" dirty="0" smtClean="0">
                          <a:effectLst/>
                          <a:latin typeface="+mn-lt"/>
                        </a:rPr>
                        <a:t>2023</a:t>
                      </a:r>
                      <a:endParaRPr lang="en-U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2200" b="1" dirty="0" smtClean="0">
                          <a:effectLst/>
                          <a:latin typeface="+mn-lt"/>
                        </a:rPr>
                        <a:t>2024</a:t>
                      </a:r>
                      <a:endParaRPr lang="en-U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+mn-lt"/>
                        </a:rPr>
                        <a:t>Target </a:t>
                      </a:r>
                      <a:endParaRPr lang="en-US" sz="22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effectLst/>
                          <a:latin typeface="+mn-lt"/>
                        </a:rPr>
                        <a:t>2025</a:t>
                      </a:r>
                      <a:endParaRPr lang="en-U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31622535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Papers target </a:t>
                      </a:r>
                      <a:endParaRPr lang="en-U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57</a:t>
                      </a:r>
                      <a:endParaRPr lang="en-IN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+mn-lt"/>
                        </a:rPr>
                        <a:t>Math</a:t>
                      </a:r>
                      <a:endParaRPr lang="en-U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IN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en-IN" sz="18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n-IN" sz="18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en-IN" sz="18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en-IN" sz="18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066196185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 err="1">
                          <a:effectLst/>
                          <a:latin typeface="+mn-lt"/>
                        </a:rPr>
                        <a:t>Chem</a:t>
                      </a:r>
                      <a:endParaRPr lang="en-U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05</a:t>
                      </a:r>
                      <a:endParaRPr lang="en-IN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07</a:t>
                      </a:r>
                      <a:endParaRPr lang="en-IN" sz="18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IN" sz="18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en-IN" sz="18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en-IN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868097577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 err="1">
                          <a:effectLst/>
                          <a:latin typeface="+mn-lt"/>
                        </a:rPr>
                        <a:t>Phy</a:t>
                      </a:r>
                      <a:endParaRPr lang="en-U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IN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IN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IN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IN" sz="18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IN" sz="18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90418474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 err="1">
                          <a:effectLst/>
                          <a:latin typeface="+mn-lt"/>
                        </a:rPr>
                        <a:t>Eng</a:t>
                      </a:r>
                      <a:endParaRPr lang="en-U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05</a:t>
                      </a:r>
                      <a:endParaRPr lang="en-IN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08</a:t>
                      </a:r>
                      <a:endParaRPr lang="en-IN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  <a:endParaRPr lang="en-IN" sz="18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  <a:endParaRPr lang="en-IN" sz="18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  <a:endParaRPr lang="en-IN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5006505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685800"/>
            <a:ext cx="1026319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428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64E6EE-DEB0-491D-ACCC-2A37EFDBA9AF}"/>
              </a:ext>
            </a:extLst>
          </p:cNvPr>
          <p:cNvSpPr txBox="1"/>
          <p:nvPr/>
        </p:nvSpPr>
        <p:spPr>
          <a:xfrm>
            <a:off x="785811" y="1381268"/>
            <a:ext cx="10942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3.Research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 funded by </a:t>
            </a:r>
            <a:r>
              <a:rPr lang="en-I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ovt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Defence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Non- Gov. agencies / Industries (New)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Engineering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501C4FB-D4F0-4010-AFE5-E993A70C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0168"/>
              </p:ext>
            </p:extLst>
          </p:nvPr>
        </p:nvGraphicFramePr>
        <p:xfrm>
          <a:off x="1862570" y="2286000"/>
          <a:ext cx="7926270" cy="3682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570">
                  <a:extLst>
                    <a:ext uri="{9D8B030D-6E8A-4147-A177-3AD203B41FA5}">
                      <a16:colId xmlns="" xmlns:a16="http://schemas.microsoft.com/office/drawing/2014/main" val="3199690651"/>
                    </a:ext>
                  </a:extLst>
                </a:gridCol>
                <a:gridCol w="1235876">
                  <a:extLst>
                    <a:ext uri="{9D8B030D-6E8A-4147-A177-3AD203B41FA5}">
                      <a16:colId xmlns="" xmlns:a16="http://schemas.microsoft.com/office/drawing/2014/main" val="1228539827"/>
                    </a:ext>
                  </a:extLst>
                </a:gridCol>
                <a:gridCol w="1235876">
                  <a:extLst>
                    <a:ext uri="{9D8B030D-6E8A-4147-A177-3AD203B41FA5}">
                      <a16:colId xmlns="" xmlns:a16="http://schemas.microsoft.com/office/drawing/2014/main" val="2803066088"/>
                    </a:ext>
                  </a:extLst>
                </a:gridCol>
                <a:gridCol w="1274908">
                  <a:extLst>
                    <a:ext uri="{9D8B030D-6E8A-4147-A177-3AD203B41FA5}">
                      <a16:colId xmlns="" xmlns:a16="http://schemas.microsoft.com/office/drawing/2014/main" val="251687083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297744412"/>
                    </a:ext>
                  </a:extLst>
                </a:gridCol>
                <a:gridCol w="1787840">
                  <a:extLst>
                    <a:ext uri="{9D8B030D-6E8A-4147-A177-3AD203B41FA5}">
                      <a16:colId xmlns="" xmlns:a16="http://schemas.microsoft.com/office/drawing/2014/main" val="3955983302"/>
                    </a:ext>
                  </a:extLst>
                </a:gridCol>
              </a:tblGrid>
              <a:tr h="550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effectLst/>
                        </a:rPr>
                        <a:t>Dept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2020-21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2021-22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2022-23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 2023-24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Target </a:t>
                      </a:r>
                      <a:r>
                        <a:rPr lang="en-IN" sz="2000" b="1" dirty="0" smtClean="0">
                          <a:effectLst/>
                        </a:rPr>
                        <a:t>2024-25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80875039"/>
                  </a:ext>
                </a:extLst>
              </a:tr>
              <a:tr h="590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effectLst/>
                        </a:rPr>
                        <a:t>Govt</a:t>
                      </a:r>
                      <a:r>
                        <a:rPr lang="en-IN" sz="1600" b="1" dirty="0" smtClean="0">
                          <a:effectLst/>
                        </a:rPr>
                        <a:t> +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Non </a:t>
                      </a:r>
                      <a:r>
                        <a:rPr lang="en-IN" sz="1600" b="1" dirty="0" err="1" smtClean="0">
                          <a:effectLst/>
                        </a:rPr>
                        <a:t>Govt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</a:rPr>
                        <a:t>53 </a:t>
                      </a:r>
                      <a:r>
                        <a:rPr lang="en-IN" sz="1600" b="1" dirty="0">
                          <a:effectLst/>
                        </a:rPr>
                        <a:t>Lakhs </a:t>
                      </a:r>
                      <a:endParaRPr lang="en-US" sz="1600" b="1" dirty="0">
                        <a:effectLst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</a:rPr>
                        <a:t>120 Lakhs</a:t>
                      </a:r>
                      <a:endParaRPr lang="en-US" sz="1600" b="1" dirty="0">
                        <a:effectLst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</a:rPr>
                        <a:t>120</a:t>
                      </a:r>
                      <a:r>
                        <a:rPr lang="en-IN" sz="1600" b="1" baseline="0" dirty="0" smtClean="0">
                          <a:effectLst/>
                        </a:rPr>
                        <a:t> </a:t>
                      </a:r>
                      <a:r>
                        <a:rPr lang="en-IN" sz="1600" b="1" dirty="0" smtClean="0">
                          <a:effectLst/>
                        </a:rPr>
                        <a:t>Lakhs</a:t>
                      </a:r>
                      <a:endParaRPr lang="en-US" sz="1600" b="1" dirty="0">
                        <a:effectLst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</a:rPr>
                        <a:t>120</a:t>
                      </a:r>
                      <a:r>
                        <a:rPr lang="en-IN" sz="1600" b="1" baseline="0" dirty="0" smtClean="0">
                          <a:effectLst/>
                        </a:rPr>
                        <a:t> </a:t>
                      </a:r>
                      <a:r>
                        <a:rPr lang="en-IN" sz="1600" b="1" dirty="0" smtClean="0">
                          <a:effectLst/>
                        </a:rPr>
                        <a:t>Lakhs</a:t>
                      </a:r>
                      <a:endParaRPr lang="en-US" sz="1600" b="1" dirty="0">
                        <a:effectLst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</a:rPr>
                        <a:t>120</a:t>
                      </a:r>
                      <a:r>
                        <a:rPr lang="en-IN" sz="1600" b="1" baseline="0" dirty="0" smtClean="0">
                          <a:effectLst/>
                        </a:rPr>
                        <a:t> </a:t>
                      </a:r>
                      <a:r>
                        <a:rPr lang="en-IN" sz="1600" b="1" dirty="0" smtClean="0">
                          <a:effectLst/>
                        </a:rPr>
                        <a:t>Lakhs</a:t>
                      </a:r>
                      <a:endParaRPr lang="en-US" sz="1600" b="1" dirty="0">
                        <a:effectLst/>
                      </a:endParaRPr>
                    </a:p>
                  </a:txBody>
                  <a:tcPr marL="66539" marR="66539" marT="0" marB="0"/>
                </a:tc>
                <a:extLst>
                  <a:ext uri="{0D108BD9-81ED-4DB2-BD59-A6C34878D82A}">
                    <a16:rowId xmlns="" xmlns:a16="http://schemas.microsoft.com/office/drawing/2014/main" val="2008042416"/>
                  </a:ext>
                </a:extLst>
              </a:tr>
              <a:tr h="363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</a:tr>
              <a:tr h="363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ME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extLst>
                  <a:ext uri="{0D108BD9-81ED-4DB2-BD59-A6C34878D82A}">
                    <a16:rowId xmlns="" xmlns:a16="http://schemas.microsoft.com/office/drawing/2014/main" val="2087506452"/>
                  </a:ext>
                </a:extLst>
              </a:tr>
              <a:tr h="363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EEE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 </a:t>
                      </a:r>
                      <a:r>
                        <a:rPr lang="en-IN" sz="1600" b="1" dirty="0" smtClean="0">
                          <a:effectLst/>
                        </a:rPr>
                        <a:t>0.18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extLst>
                  <a:ext uri="{0D108BD9-81ED-4DB2-BD59-A6C34878D82A}">
                    <a16:rowId xmlns="" xmlns:a16="http://schemas.microsoft.com/office/drawing/2014/main" val="2654370069"/>
                  </a:ext>
                </a:extLst>
              </a:tr>
              <a:tr h="363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ECE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 </a:t>
                      </a:r>
                      <a:r>
                        <a:rPr lang="en-IN" sz="1600" b="1" dirty="0" smtClean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extLst>
                  <a:ext uri="{0D108BD9-81ED-4DB2-BD59-A6C34878D82A}">
                    <a16:rowId xmlns="" xmlns:a16="http://schemas.microsoft.com/office/drawing/2014/main" val="2431539203"/>
                  </a:ext>
                </a:extLst>
              </a:tr>
              <a:tr h="363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CSE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 </a:t>
                      </a:r>
                      <a:r>
                        <a:rPr lang="en-IN" sz="1600" b="1" dirty="0" smtClean="0">
                          <a:effectLst/>
                        </a:rPr>
                        <a:t>0.4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extLst>
                  <a:ext uri="{0D108BD9-81ED-4DB2-BD59-A6C34878D82A}">
                    <a16:rowId xmlns="" xmlns:a16="http://schemas.microsoft.com/office/drawing/2014/main" val="1352945620"/>
                  </a:ext>
                </a:extLst>
              </a:tr>
              <a:tr h="363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IT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 </a:t>
                      </a:r>
                      <a:r>
                        <a:rPr lang="en-IN" sz="1600" b="1" dirty="0" smtClean="0">
                          <a:effectLst/>
                        </a:rPr>
                        <a:t>3.7</a:t>
                      </a:r>
                      <a:r>
                        <a:rPr lang="en-IN" sz="1600" b="1" baseline="0" dirty="0" smtClean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extLst>
                  <a:ext uri="{0D108BD9-81ED-4DB2-BD59-A6C34878D82A}">
                    <a16:rowId xmlns="" xmlns:a16="http://schemas.microsoft.com/office/drawing/2014/main" val="3794926585"/>
                  </a:ext>
                </a:extLst>
              </a:tr>
              <a:tr h="363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EIE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 </a:t>
                      </a:r>
                      <a:r>
                        <a:rPr lang="en-IN" sz="1600" b="1" dirty="0" smtClean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39" marR="66539" marT="0" marB="0"/>
                </a:tc>
                <a:extLst>
                  <a:ext uri="{0D108BD9-81ED-4DB2-BD59-A6C34878D82A}">
                    <a16:rowId xmlns="" xmlns:a16="http://schemas.microsoft.com/office/drawing/2014/main" val="3670910113"/>
                  </a:ext>
                </a:extLst>
              </a:tr>
            </a:tbl>
          </a:graphicData>
        </a:graphic>
      </p:graphicFrame>
      <p:sp>
        <p:nvSpPr>
          <p:cNvPr id="8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823025" y="685800"/>
            <a:ext cx="1026319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F36FA61-589A-4CB9-A1FC-DC9658EAB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2860"/>
              </p:ext>
            </p:extLst>
          </p:nvPr>
        </p:nvGraphicFramePr>
        <p:xfrm>
          <a:off x="2107406" y="2209800"/>
          <a:ext cx="7620000" cy="3160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71704771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3191261808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4149921662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1413914294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3638874234"/>
                    </a:ext>
                  </a:extLst>
                </a:gridCol>
              </a:tblGrid>
              <a:tr h="70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effectLst/>
                        </a:rPr>
                        <a:t>Dept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2021-22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2022-23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 2023-24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Target </a:t>
                      </a:r>
                      <a:r>
                        <a:rPr lang="en-IN" sz="2000" b="1" dirty="0" smtClean="0">
                          <a:effectLst/>
                        </a:rPr>
                        <a:t>2024-25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0710995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11Lakhs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Lakhs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Lakhs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Lakhs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MCA*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19309347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MBA*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5544633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Maths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53617911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Chem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1851045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Phy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66144787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Eng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890748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F8E576-4FFE-4E6B-9E2D-7C63A1F8CA9D}"/>
              </a:ext>
            </a:extLst>
          </p:cNvPr>
          <p:cNvSpPr txBox="1"/>
          <p:nvPr/>
        </p:nvSpPr>
        <p:spPr>
          <a:xfrm>
            <a:off x="762000" y="1205627"/>
            <a:ext cx="99957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3.Research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 funded by government / defence &amp; Non- Gov. agencies / Industries (New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MCA, MBA &amp; S&amp;H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391AEA-9404-456A-A466-7E62E9F9A6C3}"/>
              </a:ext>
            </a:extLst>
          </p:cNvPr>
          <p:cNvSpPr txBox="1"/>
          <p:nvPr/>
        </p:nvSpPr>
        <p:spPr>
          <a:xfrm>
            <a:off x="10401300" y="551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Contd..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685800"/>
            <a:ext cx="1026319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130" y="5524281"/>
            <a:ext cx="827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*The above targets for MBA &amp; MCA are from either research projects or consultancy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45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7B48496-3806-48FE-B473-002FC884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26370"/>
              </p:ext>
            </p:extLst>
          </p:nvPr>
        </p:nvGraphicFramePr>
        <p:xfrm>
          <a:off x="1558289" y="1828800"/>
          <a:ext cx="8930641" cy="394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806">
                  <a:extLst>
                    <a:ext uri="{9D8B030D-6E8A-4147-A177-3AD203B41FA5}">
                      <a16:colId xmlns="" xmlns:a16="http://schemas.microsoft.com/office/drawing/2014/main" val="151262112"/>
                    </a:ext>
                  </a:extLst>
                </a:gridCol>
                <a:gridCol w="1470367">
                  <a:extLst>
                    <a:ext uri="{9D8B030D-6E8A-4147-A177-3AD203B41FA5}">
                      <a16:colId xmlns="" xmlns:a16="http://schemas.microsoft.com/office/drawing/2014/main" val="827762365"/>
                    </a:ext>
                  </a:extLst>
                </a:gridCol>
                <a:gridCol w="1598658">
                  <a:extLst>
                    <a:ext uri="{9D8B030D-6E8A-4147-A177-3AD203B41FA5}">
                      <a16:colId xmlns="" xmlns:a16="http://schemas.microsoft.com/office/drawing/2014/main" val="3835401727"/>
                    </a:ext>
                  </a:extLst>
                </a:gridCol>
                <a:gridCol w="1597531">
                  <a:extLst>
                    <a:ext uri="{9D8B030D-6E8A-4147-A177-3AD203B41FA5}">
                      <a16:colId xmlns="" xmlns:a16="http://schemas.microsoft.com/office/drawing/2014/main" val="2393189870"/>
                    </a:ext>
                  </a:extLst>
                </a:gridCol>
                <a:gridCol w="1598658">
                  <a:extLst>
                    <a:ext uri="{9D8B030D-6E8A-4147-A177-3AD203B41FA5}">
                      <a16:colId xmlns="" xmlns:a16="http://schemas.microsoft.com/office/drawing/2014/main" val="1306088154"/>
                    </a:ext>
                  </a:extLst>
                </a:gridCol>
                <a:gridCol w="1757621">
                  <a:extLst>
                    <a:ext uri="{9D8B030D-6E8A-4147-A177-3AD203B41FA5}">
                      <a16:colId xmlns="" xmlns:a16="http://schemas.microsoft.com/office/drawing/2014/main" val="290936467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Dept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2020-21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2021-22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2022-23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2023-24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Target (24-25)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61070954"/>
                  </a:ext>
                </a:extLst>
              </a:tr>
              <a:tr h="558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Total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1+3 </a:t>
                      </a:r>
                      <a:r>
                        <a:rPr lang="en-IN" sz="1600" b="0" dirty="0">
                          <a:effectLst/>
                        </a:rPr>
                        <a:t>(3 on study leave)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7</a:t>
                      </a:r>
                      <a:r>
                        <a:rPr lang="en-IN" sz="1600" b="0" dirty="0" smtClean="0">
                          <a:effectLst/>
                        </a:rPr>
                        <a:t>(</a:t>
                      </a:r>
                      <a:r>
                        <a:rPr lang="en-IN" sz="1600" b="0" dirty="0" err="1" smtClean="0">
                          <a:effectLst/>
                        </a:rPr>
                        <a:t>Engg</a:t>
                      </a:r>
                      <a:r>
                        <a:rPr lang="en-IN" sz="1600" b="0" dirty="0" smtClean="0">
                          <a:effectLst/>
                        </a:rPr>
                        <a:t>)</a:t>
                      </a:r>
                      <a:r>
                        <a:rPr lang="en-IN" sz="2000" b="1" dirty="0" smtClean="0">
                          <a:effectLst/>
                        </a:rPr>
                        <a:t>+1</a:t>
                      </a:r>
                      <a:r>
                        <a:rPr lang="en-IN" sz="1600" b="0" dirty="0" smtClean="0">
                          <a:effectLst/>
                        </a:rPr>
                        <a:t>(S&amp;H</a:t>
                      </a:r>
                      <a:r>
                        <a:rPr lang="en-IN" sz="1600" b="0" dirty="0">
                          <a:effectLst/>
                        </a:rPr>
                        <a:t>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10+2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13+2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14+3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1397882"/>
                  </a:ext>
                </a:extLst>
              </a:tr>
              <a:tr h="357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CE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85456096"/>
                  </a:ext>
                </a:extLst>
              </a:tr>
              <a:tr h="357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ME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249117"/>
                  </a:ext>
                </a:extLst>
              </a:tr>
              <a:tr h="357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EEE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9233415"/>
                  </a:ext>
                </a:extLst>
              </a:tr>
              <a:tr h="357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ECE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1+1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4535311"/>
                  </a:ext>
                </a:extLst>
              </a:tr>
              <a:tr h="357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CSE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15528641"/>
                  </a:ext>
                </a:extLst>
              </a:tr>
              <a:tr h="357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IT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82156597"/>
                  </a:ext>
                </a:extLst>
              </a:tr>
              <a:tr h="357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EIE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9354585"/>
                  </a:ext>
                </a:extLst>
              </a:tr>
              <a:tr h="357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S&amp;H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09826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A05B71-DFCC-4225-9978-2CEE49C8C3A9}"/>
              </a:ext>
            </a:extLst>
          </p:cNvPr>
          <p:cNvSpPr txBox="1"/>
          <p:nvPr/>
        </p:nvSpPr>
        <p:spPr>
          <a:xfrm>
            <a:off x="815340" y="1219200"/>
            <a:ext cx="10416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4. Faculty with Post Doctoral Fellowship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685800"/>
            <a:ext cx="1026319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066" y="1066800"/>
            <a:ext cx="50637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Patents -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departments</a:t>
            </a:r>
          </a:p>
          <a:p>
            <a:r>
              <a:rPr lang="en-IN" sz="2400" dirty="0" smtClean="0"/>
              <a:t>Current status</a:t>
            </a:r>
          </a:p>
          <a:p>
            <a:r>
              <a:rPr lang="en-IN" sz="2400" dirty="0" smtClean="0"/>
              <a:t>Total </a:t>
            </a:r>
            <a:r>
              <a:rPr lang="en-IN" sz="2400" dirty="0"/>
              <a:t>patents = 103</a:t>
            </a:r>
          </a:p>
          <a:p>
            <a:r>
              <a:rPr lang="en-IN" sz="2400" dirty="0"/>
              <a:t>Granted= 13</a:t>
            </a:r>
          </a:p>
          <a:p>
            <a:r>
              <a:rPr lang="en-IN" sz="2400" dirty="0"/>
              <a:t>Published = 80</a:t>
            </a:r>
          </a:p>
          <a:p>
            <a:r>
              <a:rPr lang="en-IN" sz="2400" dirty="0"/>
              <a:t>Filed = 10</a:t>
            </a:r>
          </a:p>
          <a:p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</a:t>
            </a:r>
          </a:p>
          <a:p>
            <a:r>
              <a:rPr lang="en-IN" sz="2400" b="1" dirty="0"/>
              <a:t>Filed </a:t>
            </a:r>
            <a:r>
              <a:rPr lang="en-IN" sz="2400" dirty="0"/>
              <a:t>= 1 per section per department	 per year </a:t>
            </a:r>
            <a:endParaRPr lang="en-IN" sz="2400" dirty="0" smtClean="0"/>
          </a:p>
          <a:p>
            <a:r>
              <a:rPr lang="en-IN" sz="2400" b="1" dirty="0" smtClean="0"/>
              <a:t>Published</a:t>
            </a:r>
            <a:r>
              <a:rPr lang="en-IN" sz="2400" dirty="0" smtClean="0"/>
              <a:t> </a:t>
            </a:r>
            <a:r>
              <a:rPr lang="en-IN" sz="2400" dirty="0"/>
              <a:t>= 3 per year per department</a:t>
            </a:r>
          </a:p>
          <a:p>
            <a:r>
              <a:rPr lang="en-IN" sz="2400" b="1" dirty="0" smtClean="0"/>
              <a:t>Granted</a:t>
            </a:r>
            <a:r>
              <a:rPr lang="en-IN" sz="2400" dirty="0"/>
              <a:t>= 1 per year per </a:t>
            </a:r>
            <a:r>
              <a:rPr lang="en-IN" sz="2400" dirty="0" smtClean="0"/>
              <a:t>department</a:t>
            </a:r>
            <a:endParaRPr lang="en-IN" sz="2400" dirty="0"/>
          </a:p>
          <a:p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Commercialisation:</a:t>
            </a:r>
            <a:r>
              <a:rPr lang="en-IN" sz="2400" dirty="0"/>
              <a:t> 2 per each Engineering department by the end of </a:t>
            </a:r>
            <a:r>
              <a:rPr lang="en-IN" sz="2400" dirty="0" smtClean="0"/>
              <a:t>2025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950685" y="1295400"/>
            <a:ext cx="54691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Patents –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MCA, MBA, S&amp;H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</a:t>
            </a:r>
          </a:p>
          <a:p>
            <a:r>
              <a:rPr lang="en-US" sz="2400" dirty="0" smtClean="0"/>
              <a:t>Filed =</a:t>
            </a:r>
            <a:r>
              <a:rPr lang="en-IN" sz="2400" dirty="0"/>
              <a:t>1 </a:t>
            </a:r>
            <a:r>
              <a:rPr lang="en-IN" sz="2400" dirty="0" smtClean="0"/>
              <a:t>per department </a:t>
            </a:r>
            <a:r>
              <a:rPr lang="en-IN" sz="2400" dirty="0"/>
              <a:t>per year </a:t>
            </a:r>
            <a:endParaRPr lang="en-US" sz="2400" dirty="0" smtClean="0"/>
          </a:p>
          <a:p>
            <a:r>
              <a:rPr lang="en-US" sz="2400" dirty="0" smtClean="0"/>
              <a:t>Published </a:t>
            </a:r>
            <a:r>
              <a:rPr lang="en-US" sz="2400" dirty="0"/>
              <a:t>= 2 per department by </a:t>
            </a:r>
            <a:r>
              <a:rPr lang="en-US" sz="2400" dirty="0" smtClean="0"/>
              <a:t>2025</a:t>
            </a:r>
          </a:p>
          <a:p>
            <a:r>
              <a:rPr lang="en-US" sz="2400" dirty="0"/>
              <a:t>Granted= 1 per department by </a:t>
            </a:r>
            <a:r>
              <a:rPr lang="en-US" sz="2400" dirty="0" smtClean="0"/>
              <a:t>2025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819090" y="533400"/>
            <a:ext cx="1026319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3429576"/>
            <a:ext cx="457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Note</a:t>
            </a:r>
            <a:r>
              <a:rPr lang="en-IN" dirty="0" smtClean="0"/>
              <a:t> – Minimum  20  quality  patent filings, which can lead to granting and commercialization, are expecting from </a:t>
            </a:r>
            <a:r>
              <a:rPr lang="en-IN" b="1" dirty="0" smtClean="0"/>
              <a:t>engineering</a:t>
            </a:r>
            <a:r>
              <a:rPr lang="en-IN" dirty="0" smtClean="0"/>
              <a:t> departments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43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A2E97-9C72-44B4-AB9E-C39094BE6DC5}"/>
              </a:ext>
            </a:extLst>
          </p:cNvPr>
          <p:cNvSpPr txBox="1"/>
          <p:nvPr/>
        </p:nvSpPr>
        <p:spPr>
          <a:xfrm>
            <a:off x="891755" y="1369367"/>
            <a:ext cx="9867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Consultancy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engineering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D634C9C-841D-45A5-BDC9-B2B4D8FCD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3750"/>
              </p:ext>
            </p:extLst>
          </p:nvPr>
        </p:nvGraphicFramePr>
        <p:xfrm>
          <a:off x="1779486" y="2133600"/>
          <a:ext cx="8092438" cy="3764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930675243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132656676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111135442"/>
                    </a:ext>
                  </a:extLst>
                </a:gridCol>
                <a:gridCol w="1486828">
                  <a:extLst>
                    <a:ext uri="{9D8B030D-6E8A-4147-A177-3AD203B41FA5}">
                      <a16:colId xmlns="" xmlns:a16="http://schemas.microsoft.com/office/drawing/2014/main" val="835874826"/>
                    </a:ext>
                  </a:extLst>
                </a:gridCol>
                <a:gridCol w="1362307">
                  <a:extLst>
                    <a:ext uri="{9D8B030D-6E8A-4147-A177-3AD203B41FA5}">
                      <a16:colId xmlns="" xmlns:a16="http://schemas.microsoft.com/office/drawing/2014/main" val="3306681601"/>
                    </a:ext>
                  </a:extLst>
                </a:gridCol>
                <a:gridCol w="1280903">
                  <a:extLst>
                    <a:ext uri="{9D8B030D-6E8A-4147-A177-3AD203B41FA5}">
                      <a16:colId xmlns="" xmlns:a16="http://schemas.microsoft.com/office/drawing/2014/main" val="54922737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Dept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2020-21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2021-22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2022-23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2023-24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Target </a:t>
                      </a:r>
                      <a:r>
                        <a:rPr lang="en-IN" sz="2000" b="1" dirty="0" smtClean="0">
                          <a:effectLst/>
                        </a:rPr>
                        <a:t>(2024-25</a:t>
                      </a:r>
                      <a:r>
                        <a:rPr lang="en-IN" sz="2000" b="1" dirty="0">
                          <a:effectLst/>
                        </a:rPr>
                        <a:t>)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91024030"/>
                  </a:ext>
                </a:extLst>
              </a:tr>
              <a:tr h="443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Total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10.0 </a:t>
                      </a:r>
                      <a:r>
                        <a:rPr lang="en-IN" sz="2000" b="1" dirty="0">
                          <a:effectLst/>
                        </a:rPr>
                        <a:t>Lakh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30.0 </a:t>
                      </a:r>
                      <a:r>
                        <a:rPr lang="en-IN" sz="2000" b="1" dirty="0">
                          <a:effectLst/>
                        </a:rPr>
                        <a:t>Lakh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effectLst/>
                        </a:rPr>
                        <a:t>30.0 Lakh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30.0 </a:t>
                      </a:r>
                      <a:r>
                        <a:rPr lang="en-IN" sz="2000" b="1" dirty="0">
                          <a:effectLst/>
                        </a:rPr>
                        <a:t>Lakh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30.0 Lakh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32223083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ME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38428275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EEE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82915458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ECE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76659125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CSE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28945334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IT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8612304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EIE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5.0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0552013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1.80 Cr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2-2.5Cr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2-2.5Cr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2-2.5Cr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2-2.5Cr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685800"/>
            <a:ext cx="1026319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63FF86-64D0-4D9C-B46C-268440DAD420}"/>
              </a:ext>
            </a:extLst>
          </p:cNvPr>
          <p:cNvSpPr txBox="1"/>
          <p:nvPr/>
        </p:nvSpPr>
        <p:spPr>
          <a:xfrm>
            <a:off x="1524000" y="1676400"/>
            <a:ext cx="80772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Innovations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start-ups: Engineering, MCA &amp; MBA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8041" y="3095718"/>
            <a:ext cx="6072240" cy="871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Target:</a:t>
            </a:r>
          </a:p>
          <a:p>
            <a:pPr>
              <a:lnSpc>
                <a:spcPct val="115000"/>
              </a:lnSpc>
            </a:pPr>
            <a:r>
              <a:rPr lang="en-I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I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– </a:t>
            </a:r>
            <a:r>
              <a:rPr lang="en-I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</a:t>
            </a:r>
            <a:r>
              <a:rPr lang="en-I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department </a:t>
            </a:r>
            <a:r>
              <a:rPr lang="en-I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alternative  </a:t>
            </a:r>
            <a:r>
              <a:rPr lang="en-I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9181" y="2634280"/>
            <a:ext cx="3361113" cy="458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status: 2 start - ups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8041" y="3966726"/>
            <a:ext cx="9694458" cy="45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Commercialization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2025: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per each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endParaRPr lang="en-I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685800"/>
            <a:ext cx="1026319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D2D905-A8AF-41CF-8AB2-B1E983FC8331}"/>
              </a:ext>
            </a:extLst>
          </p:cNvPr>
          <p:cNvSpPr txBox="1"/>
          <p:nvPr/>
        </p:nvSpPr>
        <p:spPr>
          <a:xfrm>
            <a:off x="914400" y="1951672"/>
            <a:ext cx="9525000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 to achieve the above goals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</a:pPr>
            <a:r>
              <a:rPr lang="en-IN" sz="24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from the Institute </a:t>
            </a:r>
            <a:endParaRPr lang="en-US" sz="24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</a:pPr>
            <a:r>
              <a:rPr lang="en-IN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Faculty</a:t>
            </a:r>
            <a:endParaRPr lang="en-US" sz="24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</a:pPr>
            <a:r>
              <a:rPr lang="en-IN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 Students</a:t>
            </a:r>
            <a:endParaRPr lang="en-US" sz="24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</a:pPr>
            <a:r>
              <a:rPr lang="en-IN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 Curriculum</a:t>
            </a:r>
            <a:endParaRPr lang="en-US" sz="24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</a:pPr>
            <a:r>
              <a:rPr lang="en-IN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 Infrastructure</a:t>
            </a:r>
          </a:p>
        </p:txBody>
      </p:sp>
      <p:sp>
        <p:nvSpPr>
          <p:cNvPr id="3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685800"/>
            <a:ext cx="10263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lvl="0"/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IN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&amp; Development – Support </a:t>
            </a: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the Institute 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5200" y="313019"/>
            <a:ext cx="5257800" cy="1023139"/>
          </a:xfrm>
          <a:prstGeom prst="rect">
            <a:avLst/>
          </a:prstGeom>
        </p:spPr>
        <p:txBody>
          <a:bodyPr vert="horz" wrap="square" lIns="0" tIns="281724" rIns="0" bIns="0" rtlCol="0">
            <a:spAutoFit/>
          </a:bodyPr>
          <a:lstStyle/>
          <a:p>
            <a:pPr algn="ctr" defTabSz="457200" rtl="0">
              <a:lnSpc>
                <a:spcPct val="100000"/>
              </a:lnSpc>
              <a:spcBef>
                <a:spcPct val="0"/>
              </a:spcBef>
            </a:pPr>
            <a:r>
              <a:rPr lang="en-US" sz="4800" kern="12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8967" y="1219200"/>
            <a:ext cx="11049000" cy="7417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225"/>
              </a:spcBef>
              <a:buClr>
                <a:srgbClr val="0F6FC6"/>
              </a:buClr>
              <a:buSzPct val="113461"/>
              <a:buAutoNum type="alphaUcParenR"/>
              <a:tabLst>
                <a:tab pos="298450" algn="l"/>
              </a:tabLst>
            </a:pP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Action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200" b="1" baseline="30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meeting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2925" indent="-542925">
              <a:spcAft>
                <a:spcPts val="1200"/>
              </a:spcAft>
            </a:pPr>
            <a:r>
              <a:rPr lang="en-US" sz="40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IN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Five year </a:t>
            </a:r>
            <a:r>
              <a:rPr lang="en-IN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2020 - 25</a:t>
            </a:r>
            <a:r>
              <a:rPr lang="en-IN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N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Strategic Plan keeping in view the changing educational scenario</a:t>
            </a:r>
            <a:endParaRPr lang="en-IN" sz="28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discussion</a:t>
            </a:r>
          </a:p>
          <a:p>
            <a:pPr marL="12700" marR="508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Road map to execute the proposed Five year (2020-25) strategic plan  &amp; yearly bench marks to departments for focusing their attention to achieve the targets.</a:t>
            </a:r>
          </a:p>
          <a:p>
            <a:pPr marL="12700" marR="508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II) Increase in student hostel accommodation </a:t>
            </a:r>
          </a:p>
          <a:p>
            <a:pPr marL="12700" marR="508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with the permission of Chairperson.</a:t>
            </a:r>
            <a:endParaRPr lang="en-US" sz="2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endParaRPr lang="en-US" sz="2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endParaRPr lang="en-US" sz="3200" dirty="0"/>
          </a:p>
          <a:p>
            <a:pPr marL="12700" marR="508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endParaRPr lang="en-US" sz="32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marR="5080" lvl="1" indent="-901700" algn="just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sz="1500"/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9"/>
          <p:cNvSpPr txBox="1"/>
          <p:nvPr/>
        </p:nvSpPr>
        <p:spPr>
          <a:xfrm>
            <a:off x="277634" y="6615569"/>
            <a:ext cx="5513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 smtClean="0"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latin typeface="Garamond"/>
                <a:cs typeface="Garamond"/>
              </a:rPr>
              <a:t> </a:t>
            </a:r>
            <a:r>
              <a:rPr sz="1400" b="1" spc="-5" dirty="0" smtClean="0">
                <a:latin typeface="Times New Roman"/>
                <a:cs typeface="Times New Roman"/>
              </a:rPr>
              <a:t>IQAC </a:t>
            </a:r>
            <a:r>
              <a:rPr sz="1400" b="1" spc="-5" dirty="0"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latin typeface="Garamond"/>
                <a:cs typeface="Garamond"/>
              </a:rPr>
              <a:t> July</a:t>
            </a:r>
            <a:r>
              <a:rPr sz="1400" b="1" spc="-5" dirty="0" smtClean="0">
                <a:latin typeface="Garamond"/>
                <a:cs typeface="Garamond"/>
              </a:rPr>
              <a:t> 20</a:t>
            </a:r>
            <a:r>
              <a:rPr lang="en-US" sz="1400" b="1" spc="-5" dirty="0" smtClean="0">
                <a:latin typeface="Garamond"/>
                <a:cs typeface="Garamond"/>
              </a:rPr>
              <a:t>21</a:t>
            </a:r>
            <a:r>
              <a:rPr sz="1400" b="1" spc="-5" dirty="0" smtClean="0">
                <a:latin typeface="Garamond"/>
                <a:cs typeface="Garamond"/>
              </a:rPr>
              <a:t>. </a:t>
            </a:r>
            <a:r>
              <a:rPr sz="1400" b="1" dirty="0">
                <a:latin typeface="Garamond"/>
                <a:cs typeface="Garamond"/>
              </a:rPr>
              <a:t>V R Siddhartha </a:t>
            </a:r>
            <a:r>
              <a:rPr sz="1400" b="1" spc="-5" dirty="0" smtClean="0">
                <a:latin typeface="Garamond"/>
                <a:cs typeface="Garamond"/>
              </a:rPr>
              <a:t>Engineering</a:t>
            </a:r>
            <a:r>
              <a:rPr lang="en-IN" sz="1400" b="1" spc="-5" dirty="0" smtClean="0">
                <a:latin typeface="Garamond"/>
                <a:cs typeface="Garamond"/>
              </a:rPr>
              <a:t> College</a:t>
            </a:r>
            <a:endParaRPr sz="1400" b="1"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847AE7-2BBC-4FDA-B4F9-EDEF8E419A3C}"/>
              </a:ext>
            </a:extLst>
          </p:cNvPr>
          <p:cNvSpPr txBox="1"/>
          <p:nvPr/>
        </p:nvSpPr>
        <p:spPr>
          <a:xfrm>
            <a:off x="699977" y="1066800"/>
            <a:ext cx="106146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>
              <a:spcBef>
                <a:spcPts val="0"/>
              </a:spcBef>
            </a:pP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Faculty</a:t>
            </a:r>
            <a:r>
              <a:rPr lang="en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Forming strong high priority research groups in all depts.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Sponsoring one faculty from each group for long duration interaction with faculty at IITs / National R&amp;D institutions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 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 one 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researcher from IITs</a:t>
            </a: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Organising one conference with identified research faculty of IIT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Recruiting one faculty with research skills in every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Sponsoring one faculty for pursuing </a:t>
            </a: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Ph.D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institute of 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reputation</a:t>
            </a:r>
          </a:p>
          <a:p>
            <a:pPr marL="342900" marR="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Deputing faculty for higher studies/ for post-doctoral or specialized research areas to Institutions of Higher Learning at National / International level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Deputing 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for industrial trade fairs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Encouragement for 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who acquires PhD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incentive to 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securing the research project (already in force)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PBAS for R&amp;D Component (already in force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 money to faculty to the extend of </a:t>
            </a:r>
            <a:r>
              <a:rPr lang="en-I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200000 per head</a:t>
            </a: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house R&amp;D funding </a:t>
            </a:r>
            <a:r>
              <a:rPr lang="en-IN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faculty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502030"/>
            <a:ext cx="10263190" cy="564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Support from the Institute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EED1DD-4C9C-48AB-A6A0-193022EAEC95}"/>
              </a:ext>
            </a:extLst>
          </p:cNvPr>
          <p:cNvSpPr txBox="1"/>
          <p:nvPr/>
        </p:nvSpPr>
        <p:spPr>
          <a:xfrm>
            <a:off x="762000" y="1463206"/>
            <a:ext cx="10690860" cy="476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 Students</a:t>
            </a:r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Internships to Students in premier organisations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Innovative idea generation session to students, leading to start ups / dept / </a:t>
            </a:r>
            <a:r>
              <a:rPr lang="en-I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one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In-house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R&amp;D funded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project/ </a:t>
            </a:r>
            <a:r>
              <a:rPr lang="en-I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in final year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 students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   30 - 50% of batches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B.Tech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 students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publications–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50-80%  of students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I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M.Tech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EPICS Projects strictly confining to societal problems with innovative solutions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50% of </a:t>
            </a:r>
            <a:r>
              <a:rPr lang="en-I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M.Tech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Projects oriented towards modelling / simulation leading to patents / </a:t>
            </a:r>
            <a:r>
              <a:rPr lang="en-I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endParaRPr lang="e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support to innovative student projects  of about 50 – 100%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685800"/>
            <a:ext cx="10263190" cy="564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Support from the Institute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C6E7F7-26A8-4283-BE94-2D7703AC23BC}"/>
              </a:ext>
            </a:extLst>
          </p:cNvPr>
          <p:cNvSpPr txBox="1"/>
          <p:nvPr/>
        </p:nvSpPr>
        <p:spPr>
          <a:xfrm>
            <a:off x="956930" y="1752600"/>
            <a:ext cx="10515600" cy="356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 Curriculum</a:t>
            </a:r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 of research component in core courses of PG- </a:t>
            </a:r>
            <a:r>
              <a:rPr lang="en-IN" sz="2800" b="1" i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practice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 for a self-learning course in the </a:t>
            </a:r>
            <a:r>
              <a:rPr lang="en-I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M.Tech</a:t>
            </a: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programme to select a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related to the project work- </a:t>
            </a:r>
            <a:r>
              <a:rPr lang="en-IN" sz="2800" b="1" i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practice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 “Research </a:t>
            </a: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Methodology” as a special course for </a:t>
            </a:r>
            <a:r>
              <a:rPr lang="en-I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M.Tech</a:t>
            </a: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students- </a:t>
            </a:r>
            <a:r>
              <a:rPr lang="en-IN" sz="2800" b="1" i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practice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 of ‘ Design thinking’  course’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685800"/>
            <a:ext cx="10263190" cy="564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Support from the Institute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2A72EE-68FB-41BC-8961-A74ACFAC16BD}"/>
              </a:ext>
            </a:extLst>
          </p:cNvPr>
          <p:cNvSpPr txBox="1"/>
          <p:nvPr/>
        </p:nvSpPr>
        <p:spPr>
          <a:xfrm>
            <a:off x="838415" y="1752600"/>
            <a:ext cx="9974580" cy="368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 </a:t>
            </a:r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</a:t>
            </a:r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of R&amp;D Centre with - 20 computers with research tools &amp; research data base identified by high priority research </a:t>
            </a: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 </a:t>
            </a:r>
            <a:r>
              <a:rPr lang="e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online journals through regular subscription from the central library for to all depts. 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 of at least one Centre of Excellence in all departments by </a:t>
            </a: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2025.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Augmentation-R&amp;D Infrastructure as per the </a:t>
            </a:r>
            <a:r>
              <a:rPr lang="fr-F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</a:t>
            </a:r>
            <a:r>
              <a:rPr lang="fr-F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fr-F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depts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685800"/>
            <a:ext cx="10263190" cy="564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Support from the Institute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2020-25 Strategic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Plan 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85800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2) Graduation Outcomes: Teaching, Learning &amp; Resources – bench marks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147575"/>
              </p:ext>
            </p:extLst>
          </p:nvPr>
        </p:nvGraphicFramePr>
        <p:xfrm>
          <a:off x="1524000" y="1639907"/>
          <a:ext cx="8077199" cy="4216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000"/>
                <a:gridCol w="2607000"/>
                <a:gridCol w="914400"/>
                <a:gridCol w="990600"/>
                <a:gridCol w="990600"/>
                <a:gridCol w="838200"/>
                <a:gridCol w="914399"/>
              </a:tblGrid>
              <a:tr h="820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S. No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Key Performance Indicators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AY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 (20-21)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AY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 (21-22)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AY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(22-23)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AY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(23-24)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Target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(24-25)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2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Success rate of students to higher semester (Pass Percentage from I year to II Year)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75-77%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75-77%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smtClean="0">
                          <a:effectLst/>
                        </a:rPr>
                        <a:t>75-77%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smtClean="0">
                          <a:effectLst/>
                        </a:rPr>
                        <a:t>75-77%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75-77%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2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Placement rate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Package (&gt;5 Lakhs)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75%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120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80%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175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82%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225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84%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275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85%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300 plus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2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3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Enrolment / Success rate in higher education entrance examination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10%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10.5%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11.0%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11.5%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12%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2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2020-25 Strategic</a:t>
            </a:r>
            <a:r>
              <a:rPr lang="en-US" sz="1400" b="1" dirty="0" smtClean="0">
                <a:solidFill>
                  <a:srgbClr val="2211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108" y="3528449"/>
            <a:ext cx="1082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en-IN" sz="2800" b="1" dirty="0" smtClean="0">
                <a:solidFill>
                  <a:srgbClr val="FF0000"/>
                </a:solidFill>
              </a:rPr>
              <a:t> </a:t>
            </a:r>
            <a:r>
              <a:rPr lang="e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Faculty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475" y="3886200"/>
            <a:ext cx="101864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Recruitment of Faculty with proven Knowledge, Teaching skills and R&amp;D, from reputed institutions, meeting the AICTE/University norms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Training for faculty in domain knowledge – min 4 faculty /  one section intake -  min 15 days training.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Deputing faculty for Skill development based industrial training -Two faculty from each department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5335" y="1569789"/>
            <a:ext cx="97536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Strategy to achieve the above targets</a:t>
            </a:r>
          </a:p>
          <a:p>
            <a:pPr>
              <a:lnSpc>
                <a:spcPct val="115000"/>
              </a:lnSpc>
            </a:pPr>
            <a:r>
              <a:rPr lang="en-IN" sz="20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2.1 </a:t>
            </a:r>
            <a:r>
              <a:rPr lang="en-IN" sz="20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Faculty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0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2.2 Students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0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2.3 Infrastructure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0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2.4 Curriculum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70" y="601648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2) Graduation Outcomes: Teaching, Learning &amp; Resources- </a:t>
            </a:r>
            <a:r>
              <a:rPr lang="en-IN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Support from Institution</a:t>
            </a:r>
          </a:p>
        </p:txBody>
      </p:sp>
    </p:spTree>
    <p:extLst>
      <p:ext uri="{BB962C8B-B14F-4D97-AF65-F5344CB8AC3E}">
        <p14:creationId xmlns:p14="http://schemas.microsoft.com/office/powerpoint/2010/main" val="10299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2020-25 Strategic</a:t>
            </a:r>
            <a:r>
              <a:rPr lang="en-US" sz="14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5540" y="1457980"/>
            <a:ext cx="1082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Students</a:t>
            </a:r>
            <a:r>
              <a:rPr lang="e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5540" y="1981200"/>
            <a:ext cx="9829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Sponsoring the students to participate in National level competitions – min. two teams from each Section / year  from each dept. (in place)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Internships to  students in industry and industrial training  (in place)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Inviting industry experts for imparting practical knowledge through industry offered courses (by Adjunct Faculty). (in place)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CRT training, Mock Interviews - Placement Specific Training programs (in place)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Organizing domain classes for competitive examinations (GATE/IES/GRE). (in place)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MoUs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with Institutions / organisations in India and abroad   (in place)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Quality circles / Remedial / Bridge courses  (in place)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70" y="601648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2) Graduation Outcomes: Teaching, Learning &amp; Resources- </a:t>
            </a:r>
            <a:r>
              <a:rPr lang="en-IN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Support from Institution</a:t>
            </a:r>
          </a:p>
        </p:txBody>
      </p:sp>
    </p:spTree>
    <p:extLst>
      <p:ext uri="{BB962C8B-B14F-4D97-AF65-F5344CB8AC3E}">
        <p14:creationId xmlns:p14="http://schemas.microsoft.com/office/powerpoint/2010/main" val="42258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Strategic</a:t>
            </a:r>
            <a:r>
              <a:rPr lang="en-US" sz="1400" b="1" dirty="0" smtClean="0">
                <a:solidFill>
                  <a:srgbClr val="2211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446" y="1490990"/>
            <a:ext cx="1082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Infrastructure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879" y="2029177"/>
            <a:ext cx="10210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Industry attached Laboratory (Sponsored or otherwise) with furniture and equipment at 50:50 - one lab each year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Laboratory up-gradation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939" y="3286780"/>
            <a:ext cx="1082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2.4 </a:t>
            </a:r>
            <a:r>
              <a:rPr lang="e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6756" y="3810000"/>
            <a:ext cx="10058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Curriculum development to meet the current needs of the society &amp; Industry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Continuous assessment with higher order knowledge and skills (Blooms Taxonomy – higher order to be used)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Laboratory experiments shall be open ended in all labs</a:t>
            </a:r>
          </a:p>
          <a:p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  At 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least one certificate course from each department shall be organized by 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involving</a:t>
            </a:r>
          </a:p>
          <a:p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  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industry experts / semester</a:t>
            </a: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70" y="601648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2) Graduation Outcomes: Teaching, Learning &amp; Resources- </a:t>
            </a:r>
            <a:r>
              <a:rPr lang="en-IN" sz="2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Support from Institution</a:t>
            </a:r>
          </a:p>
        </p:txBody>
      </p:sp>
    </p:spTree>
    <p:extLst>
      <p:ext uri="{BB962C8B-B14F-4D97-AF65-F5344CB8AC3E}">
        <p14:creationId xmlns:p14="http://schemas.microsoft.com/office/powerpoint/2010/main" val="17940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Strategic</a:t>
            </a:r>
            <a:r>
              <a:rPr lang="en-US" sz="1400" b="1" dirty="0" smtClean="0">
                <a:solidFill>
                  <a:srgbClr val="2211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939" y="762000"/>
            <a:ext cx="1082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3)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Comprehensive Student Development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– Bench marks</a:t>
            </a:r>
            <a:r>
              <a:rPr lang="en-IN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endParaRPr lang="en-IN" sz="2800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84059"/>
              </p:ext>
            </p:extLst>
          </p:nvPr>
        </p:nvGraphicFramePr>
        <p:xfrm>
          <a:off x="676939" y="1371600"/>
          <a:ext cx="10439400" cy="4112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"/>
                <a:gridCol w="3352800"/>
                <a:gridCol w="990600"/>
                <a:gridCol w="1066800"/>
                <a:gridCol w="1143000"/>
                <a:gridCol w="1143000"/>
                <a:gridCol w="1124862"/>
                <a:gridCol w="1161138"/>
              </a:tblGrid>
              <a:tr h="781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S. No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Key Performance Indicators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Status  in   (2020)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AY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 (20-21)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AY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 (21-22)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AY  (22-23)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AY (23-24)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Target (24-25)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1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Participation and awards won in technical events at State / National level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260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5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effectLst/>
                        </a:rPr>
                        <a:t>2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Participation and awards won in sports activities / events in University and National level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35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effectLst/>
                        </a:rPr>
                        <a:t>42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effectLst/>
                        </a:rPr>
                        <a:t>46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effectLst/>
                        </a:rPr>
                        <a:t>50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effectLst/>
                        </a:rPr>
                        <a:t>53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effectLst/>
                        </a:rPr>
                        <a:t>55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effectLst/>
                        </a:rPr>
                        <a:t>3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Participation and awards won in Cultural, literary activities / events at University and National level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20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22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effectLst/>
                        </a:rPr>
                        <a:t>25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effectLst/>
                        </a:rPr>
                        <a:t>30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>
                          <a:effectLst/>
                        </a:rPr>
                        <a:t>4</a:t>
                      </a:r>
                      <a:endParaRPr lang="en-IN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>
                          <a:effectLst/>
                        </a:rPr>
                        <a:t>Participation in extension &amp; outreach </a:t>
                      </a:r>
                      <a:r>
                        <a:rPr lang="en-IN" sz="1600" b="1" dirty="0" smtClean="0">
                          <a:effectLst/>
                        </a:rPr>
                        <a:t>programs- technical 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25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err="1">
                          <a:effectLst/>
                        </a:rPr>
                        <a:t>Covid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150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2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485" y="1094214"/>
            <a:ext cx="10896600" cy="528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Strategy to achieve the above targets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2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3.1  Human </a:t>
            </a:r>
            <a:r>
              <a:rPr lang="en-IN" sz="22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Resources</a:t>
            </a:r>
            <a:endParaRPr lang="en-IN" sz="22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2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3.2 </a:t>
            </a:r>
            <a:r>
              <a:rPr lang="en-IN" sz="22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Infrastructure</a:t>
            </a:r>
            <a:endParaRPr lang="en-IN" sz="22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3.1  Human </a:t>
            </a:r>
            <a:r>
              <a:rPr lang="en-IN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Resources</a:t>
            </a:r>
            <a:endParaRPr lang="en-IN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Coaches </a:t>
            </a: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(lady/gent) with specialized training to be recruited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Appointment of Full-time Psychologist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Training the wardens and other staff on adult psychology, inmate issues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Sponsoring students to National level events (Trade Fairs) at least one team in each area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Yoga Practice </a:t>
            </a:r>
            <a:r>
              <a:rPr lang="en-I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Courses- </a:t>
            </a:r>
            <a:r>
              <a:rPr lang="en-IN" sz="2200" b="1" i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 place</a:t>
            </a:r>
            <a:endParaRPr lang="en-IN" sz="2200" b="1" i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3.2 Infrastructure</a:t>
            </a:r>
            <a:endParaRPr lang="en-I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Indoor stadium with Gymnasium at National standards in minimum three areas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Library up-gradation with group discussion </a:t>
            </a:r>
            <a:r>
              <a:rPr lang="en-I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facilities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Hostel </a:t>
            </a: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facility</a:t>
            </a:r>
            <a:endParaRPr lang="en-I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206" y="575008"/>
            <a:ext cx="1082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3)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Comprehensive Student Development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– </a:t>
            </a:r>
            <a:r>
              <a:rPr lang="en-US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upport from Institution </a:t>
            </a:r>
            <a:endParaRPr lang="en-IN" sz="2800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Action taken report 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7210" y="1125285"/>
            <a:ext cx="688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Five years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(2020-25) </a:t>
            </a:r>
            <a:r>
              <a:rPr lang="en-US" sz="32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Strategic Plan</a:t>
            </a:r>
            <a:endParaRPr lang="en-IN" sz="32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1051450" y="4800600"/>
            <a:ext cx="106680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888" indent="-623888">
              <a:spcAft>
                <a:spcPts val="1200"/>
              </a:spcAft>
            </a:pPr>
            <a:r>
              <a:rPr lang="en-IN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IN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Research, Innovation &amp; Professional Practice</a:t>
            </a:r>
            <a:endParaRPr lang="en-IN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3888" indent="-623888">
              <a:spcAft>
                <a:spcPts val="1200"/>
              </a:spcAft>
            </a:pPr>
            <a:r>
              <a:rPr lang="en-US" sz="20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N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Graduation Outcomes: Teaching, Learning &amp; Resources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3888" indent="-623888">
              <a:spcAft>
                <a:spcPts val="1200"/>
              </a:spcAft>
            </a:pPr>
            <a:r>
              <a:rPr lang="en-US" sz="2000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Student Development</a:t>
            </a:r>
            <a:endParaRPr lang="en-IN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477" y="2064357"/>
            <a:ext cx="1041683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Accreditation of 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Programs:  from UG-71.5%  </a:t>
            </a:r>
            <a:r>
              <a:rPr lang="en-IN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---&gt;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UG-100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%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(with 750 score)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&amp; 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PG-100%</a:t>
            </a:r>
          </a:p>
          <a:p>
            <a:pPr marL="180975" indent="-180975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IN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NIRF </a:t>
            </a:r>
            <a:r>
              <a:rPr lang="en-IN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Ranking: </a:t>
            </a:r>
            <a:r>
              <a:rPr lang="en-US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from (</a:t>
            </a:r>
            <a:r>
              <a:rPr lang="en-IN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2019-171, 2020-156) to 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&lt;100 </a:t>
            </a: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rank</a:t>
            </a:r>
          </a:p>
          <a:p>
            <a:pPr marL="180975" lvl="0" indent="-180975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IN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NAAC-   3.33 (A+) ---&gt; 3.51 (A++)</a:t>
            </a:r>
            <a:endParaRPr lang="en-US" sz="2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-180975">
              <a:lnSpc>
                <a:spcPct val="107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IN" sz="20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Atal</a:t>
            </a:r>
            <a:r>
              <a:rPr lang="en-IN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IN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Ranking of Institutions on Innovation Achievements (ARIIA</a:t>
            </a:r>
            <a:r>
              <a:rPr lang="en-IN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– from Rank </a:t>
            </a:r>
            <a:r>
              <a:rPr lang="en-IN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Between 6 to 25 </a:t>
            </a:r>
            <a:r>
              <a:rPr lang="en-IN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band</a:t>
            </a:r>
            <a:r>
              <a:rPr lang="en-US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--</a:t>
            </a:r>
            <a:r>
              <a:rPr lang="en-IN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-&gt;</a:t>
            </a:r>
            <a:r>
              <a:rPr lang="en-US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one in</a:t>
            </a:r>
            <a:r>
              <a:rPr lang="en-IN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IN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top 25 among Self-financed </a:t>
            </a:r>
            <a:r>
              <a:rPr lang="en-IN" sz="20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Engg</a:t>
            </a:r>
            <a:r>
              <a:rPr lang="en-IN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colleges in the country</a:t>
            </a:r>
            <a:r>
              <a:rPr lang="en-IN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449" y="1600200"/>
            <a:ext cx="383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Main Targets by 2025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375" y="4277364"/>
            <a:ext cx="315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components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12698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225"/>
              </a:spcBef>
              <a:buClr>
                <a:srgbClr val="0F6FC6"/>
              </a:buClr>
              <a:buSzPct val="113461"/>
              <a:tabLst>
                <a:tab pos="298450" algn="l"/>
              </a:tabLst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report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proposals of 22nd IQAC meeting</a:t>
            </a:r>
          </a:p>
        </p:txBody>
      </p:sp>
    </p:spTree>
    <p:extLst>
      <p:ext uri="{BB962C8B-B14F-4D97-AF65-F5344CB8AC3E}">
        <p14:creationId xmlns:p14="http://schemas.microsoft.com/office/powerpoint/2010/main" val="27987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14600"/>
            <a:ext cx="10171214" cy="3693319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1 Review of the targets at every quarter 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2 In any case, if a department fails to achieve the set target, it  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 has to achieve the next year target along with backlogs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3 In case of achievement being over and above the bench mark set, 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 the higher accomplishment should be considered 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4 Departmental annual goals and Academic audit must be inline with annual 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 bench marks of strategic plan</a:t>
            </a:r>
            <a:endParaRPr lang="en-IN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006009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Times New Roman" pitchFamily="18" charset="0"/>
              </a:rPr>
              <a:t>Conditions</a:t>
            </a:r>
            <a:endParaRPr lang="en-IN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825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392" y="983259"/>
            <a:ext cx="10171214" cy="430887"/>
          </a:xfrm>
        </p:spPr>
        <p:txBody>
          <a:bodyPr/>
          <a:lstStyle/>
          <a:p>
            <a:r>
              <a:rPr lang="en-US" sz="280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2) </a:t>
            </a:r>
            <a:r>
              <a:rPr lang="en-US" sz="280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Status &amp; Expansion of student hostel accommodation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81200"/>
            <a:ext cx="4343400" cy="3508653"/>
          </a:xfrm>
        </p:spPr>
        <p:txBody>
          <a:bodyPr/>
          <a:lstStyle/>
          <a:p>
            <a:r>
              <a:rPr lang="e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Girls</a:t>
            </a:r>
          </a:p>
          <a:p>
            <a:pPr lvl="0"/>
            <a:endParaRPr lang="en-IN" sz="2000" b="1" dirty="0" smtClean="0">
              <a:solidFill>
                <a:prstClr val="black"/>
              </a:solidFill>
              <a:latin typeface="Calibri"/>
            </a:endParaRPr>
          </a:p>
          <a:p>
            <a:r>
              <a:rPr lang="en-IN" sz="2000" b="1" dirty="0" smtClean="0">
                <a:solidFill>
                  <a:schemeClr val="tx1"/>
                </a:solidFill>
                <a:latin typeface="+mn-lt"/>
              </a:rPr>
              <a:t>Present demand – 730</a:t>
            </a:r>
          </a:p>
          <a:p>
            <a:r>
              <a:rPr lang="en-IN" sz="2000" b="1" dirty="0" smtClean="0">
                <a:solidFill>
                  <a:schemeClr val="tx1"/>
                </a:solidFill>
                <a:latin typeface="+mn-lt"/>
              </a:rPr>
              <a:t>Available hostel facility:</a:t>
            </a:r>
          </a:p>
          <a:p>
            <a:pPr marL="742950" indent="-296863">
              <a:buFontTx/>
              <a:buAutoNum type="arabicParenR"/>
              <a:defRPr/>
            </a:pPr>
            <a:r>
              <a:rPr lang="en-IN" sz="2000" b="1" dirty="0">
                <a:solidFill>
                  <a:prstClr val="black"/>
                </a:solidFill>
                <a:latin typeface="Calibri"/>
              </a:rPr>
              <a:t>Old Block – 	120 beds </a:t>
            </a:r>
            <a:endParaRPr lang="en-IN" sz="2000" b="1" dirty="0" smtClean="0">
              <a:solidFill>
                <a:prstClr val="black"/>
              </a:solidFill>
              <a:latin typeface="Calibri"/>
            </a:endParaRPr>
          </a:p>
          <a:p>
            <a:pPr marL="742950" marR="0" lvl="0" indent="-296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IN" sz="2000" b="1" dirty="0" smtClean="0">
                <a:solidFill>
                  <a:prstClr val="black"/>
                </a:solidFill>
                <a:latin typeface="Calibri"/>
              </a:rPr>
              <a:t>Krishna </a:t>
            </a:r>
            <a:r>
              <a:rPr lang="en-IN" sz="2000" b="1" dirty="0">
                <a:solidFill>
                  <a:prstClr val="black"/>
                </a:solidFill>
                <a:latin typeface="Calibri"/>
              </a:rPr>
              <a:t>Block – </a:t>
            </a:r>
            <a:r>
              <a:rPr lang="en-IN" sz="2000" b="1" dirty="0" smtClean="0">
                <a:solidFill>
                  <a:prstClr val="black"/>
                </a:solidFill>
                <a:latin typeface="Calibri"/>
              </a:rPr>
              <a:t>	189 </a:t>
            </a:r>
            <a:r>
              <a:rPr lang="en-IN" sz="2000" b="1" dirty="0">
                <a:solidFill>
                  <a:prstClr val="black"/>
                </a:solidFill>
                <a:latin typeface="Calibri"/>
              </a:rPr>
              <a:t>beds</a:t>
            </a:r>
          </a:p>
          <a:p>
            <a:pPr marL="742950" marR="0" lvl="0" indent="-296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IN" sz="2000" b="1" dirty="0">
                <a:solidFill>
                  <a:prstClr val="black"/>
                </a:solidFill>
                <a:latin typeface="Calibri"/>
              </a:rPr>
              <a:t>Godavari Block – </a:t>
            </a:r>
            <a:r>
              <a:rPr lang="en-IN" sz="2000" b="1" dirty="0" smtClean="0">
                <a:solidFill>
                  <a:prstClr val="black"/>
                </a:solidFill>
                <a:latin typeface="Calibri"/>
              </a:rPr>
              <a:t>	153 </a:t>
            </a:r>
            <a:r>
              <a:rPr lang="en-IN" sz="2000" b="1" dirty="0">
                <a:solidFill>
                  <a:prstClr val="black"/>
                </a:solidFill>
                <a:latin typeface="Calibri"/>
              </a:rPr>
              <a:t>beds</a:t>
            </a:r>
          </a:p>
          <a:p>
            <a:pPr marL="742950" marR="0" lvl="0" indent="-296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IN" sz="2000" b="1" dirty="0" err="1" smtClean="0">
                <a:solidFill>
                  <a:prstClr val="black"/>
                </a:solidFill>
                <a:latin typeface="Calibri"/>
              </a:rPr>
              <a:t>Kaveri</a:t>
            </a:r>
            <a:r>
              <a:rPr lang="en-IN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IN" sz="2000" b="1" dirty="0">
                <a:solidFill>
                  <a:prstClr val="black"/>
                </a:solidFill>
                <a:latin typeface="Calibri"/>
              </a:rPr>
              <a:t>Block – </a:t>
            </a:r>
            <a:r>
              <a:rPr lang="en-IN" sz="2000" b="1" dirty="0" smtClean="0">
                <a:solidFill>
                  <a:prstClr val="black"/>
                </a:solidFill>
                <a:latin typeface="Calibri"/>
              </a:rPr>
              <a:t>	195 </a:t>
            </a:r>
            <a:r>
              <a:rPr lang="en-IN" sz="2000" b="1" dirty="0">
                <a:solidFill>
                  <a:prstClr val="black"/>
                </a:solidFill>
                <a:latin typeface="Calibri"/>
              </a:rPr>
              <a:t>beds</a:t>
            </a:r>
          </a:p>
          <a:p>
            <a:pPr marL="446087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000" b="1" dirty="0" smtClean="0">
                <a:solidFill>
                  <a:prstClr val="black"/>
                </a:solidFill>
                <a:latin typeface="Calibri"/>
              </a:rPr>
              <a:t>     Total </a:t>
            </a:r>
            <a:r>
              <a:rPr lang="en-IN" sz="2000" b="1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en-IN" sz="2000" b="1" dirty="0" smtClean="0">
                <a:solidFill>
                  <a:prstClr val="black"/>
                </a:solidFill>
                <a:latin typeface="Calibri"/>
              </a:rPr>
              <a:t>		</a:t>
            </a:r>
            <a:r>
              <a:rPr lang="en-I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657</a:t>
            </a:r>
            <a:r>
              <a:rPr lang="en-IN" sz="2000" b="1" dirty="0" smtClean="0">
                <a:solidFill>
                  <a:prstClr val="black"/>
                </a:solidFill>
                <a:latin typeface="Calibri"/>
              </a:rPr>
              <a:t> beds</a:t>
            </a:r>
            <a:endParaRPr lang="en-IN" sz="2000" b="1" dirty="0">
              <a:solidFill>
                <a:prstClr val="black"/>
              </a:solidFill>
              <a:latin typeface="Calibri"/>
            </a:endParaRPr>
          </a:p>
          <a:p>
            <a:endParaRPr lang="en-IN" sz="20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IN" sz="2000" b="1" dirty="0" smtClean="0">
                <a:solidFill>
                  <a:schemeClr val="tx1"/>
                </a:solidFill>
                <a:latin typeface="+mn-lt"/>
              </a:rPr>
              <a:t>Supply - demand ratio = 90%</a:t>
            </a:r>
            <a:endParaRPr lang="en-IN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722089" y="1981200"/>
            <a:ext cx="4343400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000" b="0" i="0">
                <a:solidFill>
                  <a:srgbClr val="116206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Boys</a:t>
            </a:r>
            <a:r>
              <a:rPr lang="en-IN" sz="2400" b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0"/>
            <a:endParaRPr lang="en-IN" sz="20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r>
              <a:rPr lang="en-IN" sz="2000" b="1" dirty="0" smtClean="0">
                <a:solidFill>
                  <a:schemeClr val="tx1"/>
                </a:solidFill>
                <a:latin typeface="+mn-lt"/>
              </a:rPr>
              <a:t>Present demand –  400 </a:t>
            </a:r>
          </a:p>
          <a:p>
            <a:endParaRPr lang="en-IN" sz="2000" b="1" dirty="0" smtClean="0">
              <a:solidFill>
                <a:schemeClr val="tx1"/>
              </a:solidFill>
            </a:endParaRPr>
          </a:p>
          <a:p>
            <a:pPr lvl="0"/>
            <a:r>
              <a:rPr lang="en-IN" sz="2000" b="1" dirty="0" smtClean="0">
                <a:solidFill>
                  <a:prstClr val="black"/>
                </a:solidFill>
                <a:latin typeface="Calibri"/>
                <a:cs typeface="+mn-cs"/>
              </a:rPr>
              <a:t>New bock capacity – 	418 beds</a:t>
            </a:r>
          </a:p>
          <a:p>
            <a:pPr lvl="0"/>
            <a:r>
              <a:rPr lang="en-IN" sz="1600" dirty="0">
                <a:solidFill>
                  <a:prstClr val="black"/>
                </a:solidFill>
                <a:latin typeface="Calibri"/>
              </a:rPr>
              <a:t>(in the campus)</a:t>
            </a:r>
            <a:endParaRPr lang="en-IN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/>
            <a:r>
              <a:rPr lang="en-IN" sz="2000" b="1" dirty="0" smtClean="0">
                <a:solidFill>
                  <a:prstClr val="black"/>
                </a:solidFill>
                <a:latin typeface="Calibri"/>
                <a:cs typeface="+mn-cs"/>
              </a:rPr>
              <a:t>Existing hostel facility – 	100 beds</a:t>
            </a:r>
          </a:p>
          <a:p>
            <a:r>
              <a:rPr lang="en-IN" sz="1600" dirty="0" smtClean="0">
                <a:solidFill>
                  <a:prstClr val="black"/>
                </a:solidFill>
                <a:latin typeface="Calibri"/>
              </a:rPr>
              <a:t>(outside)</a:t>
            </a:r>
            <a:endParaRPr lang="en-IN" sz="20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/>
            <a:r>
              <a:rPr lang="en-IN" sz="2000" b="1" dirty="0" smtClean="0">
                <a:solidFill>
                  <a:prstClr val="black"/>
                </a:solidFill>
                <a:latin typeface="Calibri"/>
                <a:cs typeface="+mn-cs"/>
              </a:rPr>
              <a:t> Total - 			</a:t>
            </a:r>
            <a:r>
              <a:rPr lang="en-I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518</a:t>
            </a:r>
            <a:r>
              <a:rPr lang="en-IN" sz="2000" b="1" dirty="0" smtClean="0">
                <a:solidFill>
                  <a:prstClr val="black"/>
                </a:solidFill>
                <a:latin typeface="Calibri"/>
                <a:cs typeface="+mn-cs"/>
              </a:rPr>
              <a:t> beds</a:t>
            </a:r>
          </a:p>
          <a:p>
            <a:pPr lvl="0"/>
            <a:endParaRPr lang="en-IN" sz="2000" b="1" kern="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IN" sz="2000" b="1" kern="0" dirty="0" smtClean="0">
                <a:solidFill>
                  <a:prstClr val="black"/>
                </a:solidFill>
                <a:latin typeface="Calibri"/>
              </a:rPr>
              <a:t>Supply - </a:t>
            </a:r>
            <a:r>
              <a:rPr lang="en-IN" sz="2000" b="1" kern="0" dirty="0">
                <a:solidFill>
                  <a:prstClr val="black"/>
                </a:solidFill>
                <a:latin typeface="Calibri"/>
              </a:rPr>
              <a:t>demand ratio = </a:t>
            </a:r>
            <a:r>
              <a:rPr lang="en-IN" sz="2000" b="1" kern="0" dirty="0" smtClean="0">
                <a:solidFill>
                  <a:prstClr val="black"/>
                </a:solidFill>
                <a:latin typeface="Calibri"/>
              </a:rPr>
              <a:t>more than 100%</a:t>
            </a:r>
            <a:endParaRPr lang="en-IN" sz="2000" b="1" kern="0" dirty="0">
              <a:solidFill>
                <a:prstClr val="black"/>
              </a:solidFill>
              <a:latin typeface="Calibri"/>
            </a:endParaRPr>
          </a:p>
          <a:p>
            <a:pPr lvl="0"/>
            <a:endParaRPr lang="en-IN" sz="20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endParaRPr lang="en-IN" sz="20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IN" sz="20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en-IN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Student hostel accommodation</a:t>
            </a:r>
            <a:endParaRPr lang="en-IN" sz="1400" b="1" spc="-5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61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01570" y="3048000"/>
            <a:ext cx="7789545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 marR="5080" indent="-2574925">
              <a:lnSpc>
                <a:spcPts val="4650"/>
              </a:lnSpc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with the permission of  Chairman </a:t>
            </a:r>
            <a:endParaRPr lang="en-US" sz="36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43" y="6607835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5288" y="6618248"/>
            <a:ext cx="57683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  <a:tabLst>
                <a:tab pos="2212975" algn="l"/>
                <a:tab pos="5755005" algn="l"/>
              </a:tabLst>
            </a:pPr>
            <a:r>
              <a:rPr u="heavy" dirty="0">
                <a:solidFill>
                  <a:srgbClr val="FF0000"/>
                </a:solidFill>
                <a:latin typeface="Garamond"/>
                <a:cs typeface="Garamond"/>
              </a:rPr>
              <a:t> 	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Any other</a:t>
            </a:r>
            <a:r>
              <a:rPr u="heavy" spc="-8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item	</a:t>
            </a:r>
            <a:endParaRPr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 smtClean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b="1" spc="-5" dirty="0" smtClean="0">
                <a:solidFill>
                  <a:prstClr val="black"/>
                </a:solidFill>
                <a:latin typeface="Garamond"/>
                <a:cs typeface="Garamond"/>
              </a:rPr>
              <a:t>Any other item</a:t>
            </a:r>
            <a:endParaRPr lang="en-US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277634" y="6615569"/>
            <a:ext cx="55135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2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rd</a:t>
            </a:r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meeting, 20</a:t>
            </a:r>
            <a:r>
              <a:rPr lang="en-US" sz="12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  April 2021. </a:t>
            </a:r>
            <a:r>
              <a:rPr lang="en-US" sz="12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solidFill>
                  <a:prstClr val="black"/>
                </a:solidFill>
                <a:latin typeface="Garamond"/>
                <a:cs typeface="Garamond"/>
              </a:rPr>
              <a:t>Engineering </a:t>
            </a:r>
            <a:r>
              <a:rPr lang="en-US" sz="12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College</a:t>
            </a:r>
            <a:endParaRPr lang="en-US" sz="12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811204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6809003" y="0"/>
                </a:moveTo>
                <a:lnTo>
                  <a:pt x="271741" y="0"/>
                </a:lnTo>
                <a:lnTo>
                  <a:pt x="222896" y="4378"/>
                </a:lnTo>
                <a:lnTo>
                  <a:pt x="176923" y="17001"/>
                </a:lnTo>
                <a:lnTo>
                  <a:pt x="134589" y="37101"/>
                </a:lnTo>
                <a:lnTo>
                  <a:pt x="96663" y="63911"/>
                </a:lnTo>
                <a:lnTo>
                  <a:pt x="63911" y="96663"/>
                </a:lnTo>
                <a:lnTo>
                  <a:pt x="37101" y="134589"/>
                </a:lnTo>
                <a:lnTo>
                  <a:pt x="17001" y="176923"/>
                </a:lnTo>
                <a:lnTo>
                  <a:pt x="4378" y="222896"/>
                </a:lnTo>
                <a:lnTo>
                  <a:pt x="0" y="271741"/>
                </a:lnTo>
                <a:lnTo>
                  <a:pt x="0" y="1358658"/>
                </a:lnTo>
                <a:lnTo>
                  <a:pt x="4378" y="1407503"/>
                </a:lnTo>
                <a:lnTo>
                  <a:pt x="17001" y="1453477"/>
                </a:lnTo>
                <a:lnTo>
                  <a:pt x="37101" y="1495810"/>
                </a:lnTo>
                <a:lnTo>
                  <a:pt x="63911" y="1533737"/>
                </a:lnTo>
                <a:lnTo>
                  <a:pt x="96663" y="1566489"/>
                </a:lnTo>
                <a:lnTo>
                  <a:pt x="134589" y="1593299"/>
                </a:lnTo>
                <a:lnTo>
                  <a:pt x="176923" y="1613399"/>
                </a:lnTo>
                <a:lnTo>
                  <a:pt x="222896" y="1626022"/>
                </a:lnTo>
                <a:lnTo>
                  <a:pt x="271741" y="1630400"/>
                </a:lnTo>
                <a:lnTo>
                  <a:pt x="6809003" y="1630400"/>
                </a:lnTo>
                <a:lnTo>
                  <a:pt x="6857848" y="1626022"/>
                </a:lnTo>
                <a:lnTo>
                  <a:pt x="6903820" y="1613399"/>
                </a:lnTo>
                <a:lnTo>
                  <a:pt x="6946152" y="1593299"/>
                </a:lnTo>
                <a:lnTo>
                  <a:pt x="6984076" y="1566489"/>
                </a:lnTo>
                <a:lnTo>
                  <a:pt x="7016826" y="1533737"/>
                </a:lnTo>
                <a:lnTo>
                  <a:pt x="7043634" y="1495810"/>
                </a:lnTo>
                <a:lnTo>
                  <a:pt x="7063732" y="1453477"/>
                </a:lnTo>
                <a:lnTo>
                  <a:pt x="7076354" y="1407503"/>
                </a:lnTo>
                <a:lnTo>
                  <a:pt x="7080732" y="1358658"/>
                </a:lnTo>
                <a:lnTo>
                  <a:pt x="7080732" y="271741"/>
                </a:lnTo>
                <a:lnTo>
                  <a:pt x="7076354" y="222896"/>
                </a:lnTo>
                <a:lnTo>
                  <a:pt x="7063732" y="176923"/>
                </a:lnTo>
                <a:lnTo>
                  <a:pt x="7043634" y="134589"/>
                </a:lnTo>
                <a:lnTo>
                  <a:pt x="7016826" y="96663"/>
                </a:lnTo>
                <a:lnTo>
                  <a:pt x="6984076" y="63911"/>
                </a:lnTo>
                <a:lnTo>
                  <a:pt x="6946152" y="37101"/>
                </a:lnTo>
                <a:lnTo>
                  <a:pt x="6903820" y="17001"/>
                </a:lnTo>
                <a:lnTo>
                  <a:pt x="6857848" y="4378"/>
                </a:lnTo>
                <a:lnTo>
                  <a:pt x="6809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0" y="271741"/>
                </a:moveTo>
                <a:lnTo>
                  <a:pt x="4378" y="222896"/>
                </a:lnTo>
                <a:lnTo>
                  <a:pt x="17001" y="176923"/>
                </a:lnTo>
                <a:lnTo>
                  <a:pt x="37101" y="134589"/>
                </a:lnTo>
                <a:lnTo>
                  <a:pt x="63911" y="96663"/>
                </a:lnTo>
                <a:lnTo>
                  <a:pt x="96663" y="63911"/>
                </a:lnTo>
                <a:lnTo>
                  <a:pt x="134589" y="37101"/>
                </a:lnTo>
                <a:lnTo>
                  <a:pt x="176923" y="17001"/>
                </a:lnTo>
                <a:lnTo>
                  <a:pt x="222896" y="4378"/>
                </a:lnTo>
                <a:lnTo>
                  <a:pt x="271741" y="0"/>
                </a:lnTo>
                <a:lnTo>
                  <a:pt x="6809003" y="0"/>
                </a:lnTo>
                <a:lnTo>
                  <a:pt x="6857848" y="4378"/>
                </a:lnTo>
                <a:lnTo>
                  <a:pt x="6903820" y="17001"/>
                </a:lnTo>
                <a:lnTo>
                  <a:pt x="6946152" y="37101"/>
                </a:lnTo>
                <a:lnTo>
                  <a:pt x="6984076" y="63911"/>
                </a:lnTo>
                <a:lnTo>
                  <a:pt x="7016826" y="96663"/>
                </a:lnTo>
                <a:lnTo>
                  <a:pt x="7043634" y="134589"/>
                </a:lnTo>
                <a:lnTo>
                  <a:pt x="7063732" y="176923"/>
                </a:lnTo>
                <a:lnTo>
                  <a:pt x="7076354" y="222896"/>
                </a:lnTo>
                <a:lnTo>
                  <a:pt x="7080732" y="271741"/>
                </a:lnTo>
                <a:lnTo>
                  <a:pt x="7080732" y="1358658"/>
                </a:lnTo>
                <a:lnTo>
                  <a:pt x="7076354" y="1407503"/>
                </a:lnTo>
                <a:lnTo>
                  <a:pt x="7063732" y="1453477"/>
                </a:lnTo>
                <a:lnTo>
                  <a:pt x="7043634" y="1495810"/>
                </a:lnTo>
                <a:lnTo>
                  <a:pt x="7016826" y="1533737"/>
                </a:lnTo>
                <a:lnTo>
                  <a:pt x="6984076" y="1566489"/>
                </a:lnTo>
                <a:lnTo>
                  <a:pt x="6946152" y="1593299"/>
                </a:lnTo>
                <a:lnTo>
                  <a:pt x="6903820" y="1613399"/>
                </a:lnTo>
                <a:lnTo>
                  <a:pt x="6857848" y="1626022"/>
                </a:lnTo>
                <a:lnTo>
                  <a:pt x="6809003" y="1630400"/>
                </a:lnTo>
                <a:lnTo>
                  <a:pt x="271741" y="1630400"/>
                </a:lnTo>
                <a:lnTo>
                  <a:pt x="222896" y="1626022"/>
                </a:lnTo>
                <a:lnTo>
                  <a:pt x="176923" y="1613399"/>
                </a:lnTo>
                <a:lnTo>
                  <a:pt x="134589" y="1593299"/>
                </a:lnTo>
                <a:lnTo>
                  <a:pt x="96663" y="1566489"/>
                </a:lnTo>
                <a:lnTo>
                  <a:pt x="63911" y="1533737"/>
                </a:lnTo>
                <a:lnTo>
                  <a:pt x="37101" y="1495810"/>
                </a:lnTo>
                <a:lnTo>
                  <a:pt x="17001" y="1453477"/>
                </a:lnTo>
                <a:lnTo>
                  <a:pt x="4378" y="1407503"/>
                </a:lnTo>
                <a:lnTo>
                  <a:pt x="0" y="1358658"/>
                </a:lnTo>
                <a:lnTo>
                  <a:pt x="0" y="27174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779" y="3837432"/>
            <a:ext cx="7444740" cy="1551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3339160"/>
            <a:ext cx="6144296" cy="702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2211F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920" y="3565817"/>
            <a:ext cx="203835" cy="231775"/>
          </a:xfrm>
          <a:custGeom>
            <a:avLst/>
            <a:gdLst/>
            <a:ahLst/>
            <a:cxnLst/>
            <a:rect l="l" t="t" r="r" b="b"/>
            <a:pathLst>
              <a:path w="203835" h="231775">
                <a:moveTo>
                  <a:pt x="103162" y="0"/>
                </a:moveTo>
                <a:lnTo>
                  <a:pt x="0" y="231622"/>
                </a:lnTo>
                <a:lnTo>
                  <a:pt x="203352" y="231622"/>
                </a:lnTo>
                <a:lnTo>
                  <a:pt x="103162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8548" y="3375368"/>
            <a:ext cx="356235" cy="628650"/>
          </a:xfrm>
          <a:custGeom>
            <a:avLst/>
            <a:gdLst/>
            <a:ahLst/>
            <a:cxnLst/>
            <a:rect l="l" t="t" r="r" b="b"/>
            <a:pathLst>
              <a:path w="356234" h="628650">
                <a:moveTo>
                  <a:pt x="179539" y="0"/>
                </a:moveTo>
                <a:lnTo>
                  <a:pt x="136170" y="5889"/>
                </a:lnTo>
                <a:lnTo>
                  <a:pt x="98320" y="23556"/>
                </a:lnTo>
                <a:lnTo>
                  <a:pt x="65989" y="53004"/>
                </a:lnTo>
                <a:lnTo>
                  <a:pt x="39179" y="94233"/>
                </a:lnTo>
                <a:lnTo>
                  <a:pt x="14102" y="166918"/>
                </a:lnTo>
                <a:lnTo>
                  <a:pt x="6267" y="211356"/>
                </a:lnTo>
                <a:lnTo>
                  <a:pt x="1566" y="261190"/>
                </a:lnTo>
                <a:lnTo>
                  <a:pt x="0" y="316420"/>
                </a:lnTo>
                <a:lnTo>
                  <a:pt x="2420" y="381675"/>
                </a:lnTo>
                <a:lnTo>
                  <a:pt x="9680" y="439745"/>
                </a:lnTo>
                <a:lnTo>
                  <a:pt x="21781" y="490631"/>
                </a:lnTo>
                <a:lnTo>
                  <a:pt x="38721" y="534334"/>
                </a:lnTo>
                <a:lnTo>
                  <a:pt x="60502" y="570852"/>
                </a:lnTo>
                <a:lnTo>
                  <a:pt x="111091" y="614011"/>
                </a:lnTo>
                <a:lnTo>
                  <a:pt x="178549" y="628395"/>
                </a:lnTo>
                <a:lnTo>
                  <a:pt x="203033" y="626845"/>
                </a:lnTo>
                <a:lnTo>
                  <a:pt x="245686" y="614444"/>
                </a:lnTo>
                <a:lnTo>
                  <a:pt x="284467" y="585352"/>
                </a:lnTo>
                <a:lnTo>
                  <a:pt x="318438" y="534641"/>
                </a:lnTo>
                <a:lnTo>
                  <a:pt x="342434" y="464677"/>
                </a:lnTo>
                <a:lnTo>
                  <a:pt x="350031" y="421884"/>
                </a:lnTo>
                <a:lnTo>
                  <a:pt x="354588" y="373790"/>
                </a:lnTo>
                <a:lnTo>
                  <a:pt x="356107" y="320395"/>
                </a:lnTo>
                <a:lnTo>
                  <a:pt x="354557" y="257885"/>
                </a:lnTo>
                <a:lnTo>
                  <a:pt x="349907" y="203777"/>
                </a:lnTo>
                <a:lnTo>
                  <a:pt x="342156" y="158071"/>
                </a:lnTo>
                <a:lnTo>
                  <a:pt x="331304" y="120764"/>
                </a:lnTo>
                <a:lnTo>
                  <a:pt x="303093" y="64287"/>
                </a:lnTo>
                <a:lnTo>
                  <a:pt x="268071" y="27279"/>
                </a:lnTo>
                <a:lnTo>
                  <a:pt x="226715" y="6819"/>
                </a:lnTo>
                <a:lnTo>
                  <a:pt x="179539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3823" y="3353041"/>
            <a:ext cx="692785" cy="688975"/>
          </a:xfrm>
          <a:custGeom>
            <a:avLst/>
            <a:gdLst/>
            <a:ahLst/>
            <a:cxnLst/>
            <a:rect l="l" t="t" r="r" b="b"/>
            <a:pathLst>
              <a:path w="692784" h="688975">
                <a:moveTo>
                  <a:pt x="0" y="0"/>
                </a:moveTo>
                <a:lnTo>
                  <a:pt x="347179" y="0"/>
                </a:lnTo>
                <a:lnTo>
                  <a:pt x="347179" y="18351"/>
                </a:lnTo>
                <a:lnTo>
                  <a:pt x="329819" y="18351"/>
                </a:lnTo>
                <a:lnTo>
                  <a:pt x="311761" y="18863"/>
                </a:lnTo>
                <a:lnTo>
                  <a:pt x="269220" y="31019"/>
                </a:lnTo>
                <a:lnTo>
                  <a:pt x="250523" y="74277"/>
                </a:lnTo>
                <a:lnTo>
                  <a:pt x="248970" y="121018"/>
                </a:lnTo>
                <a:lnTo>
                  <a:pt x="248970" y="450342"/>
                </a:lnTo>
                <a:lnTo>
                  <a:pt x="249823" y="491666"/>
                </a:lnTo>
                <a:lnTo>
                  <a:pt x="256643" y="551431"/>
                </a:lnTo>
                <a:lnTo>
                  <a:pt x="280657" y="596657"/>
                </a:lnTo>
                <a:lnTo>
                  <a:pt x="324149" y="626937"/>
                </a:lnTo>
                <a:lnTo>
                  <a:pt x="363578" y="636609"/>
                </a:lnTo>
                <a:lnTo>
                  <a:pt x="386359" y="637819"/>
                </a:lnTo>
                <a:lnTo>
                  <a:pt x="412631" y="636285"/>
                </a:lnTo>
                <a:lnTo>
                  <a:pt x="459132" y="624012"/>
                </a:lnTo>
                <a:lnTo>
                  <a:pt x="497366" y="599830"/>
                </a:lnTo>
                <a:lnTo>
                  <a:pt x="526131" y="565978"/>
                </a:lnTo>
                <a:lnTo>
                  <a:pt x="545243" y="519994"/>
                </a:lnTo>
                <a:lnTo>
                  <a:pt x="554787" y="444855"/>
                </a:lnTo>
                <a:lnTo>
                  <a:pt x="555980" y="395287"/>
                </a:lnTo>
                <a:lnTo>
                  <a:pt x="555980" y="121018"/>
                </a:lnTo>
                <a:lnTo>
                  <a:pt x="553626" y="82335"/>
                </a:lnTo>
                <a:lnTo>
                  <a:pt x="535895" y="40178"/>
                </a:lnTo>
                <a:lnTo>
                  <a:pt x="495847" y="21207"/>
                </a:lnTo>
                <a:lnTo>
                  <a:pt x="459765" y="18351"/>
                </a:lnTo>
                <a:lnTo>
                  <a:pt x="459765" y="0"/>
                </a:lnTo>
                <a:lnTo>
                  <a:pt x="692378" y="0"/>
                </a:lnTo>
                <a:lnTo>
                  <a:pt x="692378" y="18351"/>
                </a:lnTo>
                <a:lnTo>
                  <a:pt x="678484" y="18351"/>
                </a:lnTo>
                <a:lnTo>
                  <a:pt x="664938" y="19065"/>
                </a:lnTo>
                <a:lnTo>
                  <a:pt x="622597" y="36180"/>
                </a:lnTo>
                <a:lnTo>
                  <a:pt x="601271" y="73498"/>
                </a:lnTo>
                <a:lnTo>
                  <a:pt x="597649" y="121018"/>
                </a:lnTo>
                <a:lnTo>
                  <a:pt x="597649" y="376440"/>
                </a:lnTo>
                <a:lnTo>
                  <a:pt x="596672" y="431590"/>
                </a:lnTo>
                <a:lnTo>
                  <a:pt x="593742" y="478493"/>
                </a:lnTo>
                <a:lnTo>
                  <a:pt x="588857" y="517149"/>
                </a:lnTo>
                <a:lnTo>
                  <a:pt x="571399" y="573315"/>
                </a:lnTo>
                <a:lnTo>
                  <a:pt x="533338" y="621673"/>
                </a:lnTo>
                <a:lnTo>
                  <a:pt x="472880" y="663582"/>
                </a:lnTo>
                <a:lnTo>
                  <a:pt x="434349" y="677378"/>
                </a:lnTo>
                <a:lnTo>
                  <a:pt x="390298" y="685656"/>
                </a:lnTo>
                <a:lnTo>
                  <a:pt x="340728" y="688416"/>
                </a:lnTo>
                <a:lnTo>
                  <a:pt x="299563" y="686958"/>
                </a:lnTo>
                <a:lnTo>
                  <a:pt x="232112" y="675300"/>
                </a:lnTo>
                <a:lnTo>
                  <a:pt x="175727" y="648113"/>
                </a:lnTo>
                <a:lnTo>
                  <a:pt x="129849" y="607441"/>
                </a:lnTo>
                <a:lnTo>
                  <a:pt x="102353" y="556821"/>
                </a:lnTo>
                <a:lnTo>
                  <a:pt x="88961" y="490113"/>
                </a:lnTo>
                <a:lnTo>
                  <a:pt x="87287" y="450342"/>
                </a:lnTo>
                <a:lnTo>
                  <a:pt x="87287" y="121018"/>
                </a:lnTo>
                <a:lnTo>
                  <a:pt x="86884" y="94748"/>
                </a:lnTo>
                <a:lnTo>
                  <a:pt x="80848" y="48856"/>
                </a:lnTo>
                <a:lnTo>
                  <a:pt x="48913" y="2263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4939" y="3353041"/>
            <a:ext cx="713740" cy="673100"/>
          </a:xfrm>
          <a:custGeom>
            <a:avLst/>
            <a:gdLst/>
            <a:ahLst/>
            <a:cxnLst/>
            <a:rect l="l" t="t" r="r" b="b"/>
            <a:pathLst>
              <a:path w="713740" h="673100">
                <a:moveTo>
                  <a:pt x="0" y="0"/>
                </a:moveTo>
                <a:lnTo>
                  <a:pt x="322389" y="0"/>
                </a:lnTo>
                <a:lnTo>
                  <a:pt x="322389" y="18351"/>
                </a:lnTo>
                <a:lnTo>
                  <a:pt x="308000" y="18351"/>
                </a:lnTo>
                <a:lnTo>
                  <a:pt x="294470" y="18879"/>
                </a:lnTo>
                <a:lnTo>
                  <a:pt x="255435" y="38354"/>
                </a:lnTo>
                <a:lnTo>
                  <a:pt x="255435" y="44640"/>
                </a:lnTo>
                <a:lnTo>
                  <a:pt x="277750" y="101836"/>
                </a:lnTo>
                <a:lnTo>
                  <a:pt x="416623" y="357098"/>
                </a:lnTo>
                <a:lnTo>
                  <a:pt x="537641" y="154254"/>
                </a:lnTo>
                <a:lnTo>
                  <a:pt x="557384" y="120182"/>
                </a:lnTo>
                <a:lnTo>
                  <a:pt x="571485" y="92376"/>
                </a:lnTo>
                <a:lnTo>
                  <a:pt x="579945" y="70833"/>
                </a:lnTo>
                <a:lnTo>
                  <a:pt x="582764" y="55549"/>
                </a:lnTo>
                <a:lnTo>
                  <a:pt x="581959" y="49134"/>
                </a:lnTo>
                <a:lnTo>
                  <a:pt x="545946" y="23317"/>
                </a:lnTo>
                <a:lnTo>
                  <a:pt x="507873" y="18351"/>
                </a:lnTo>
                <a:lnTo>
                  <a:pt x="507873" y="0"/>
                </a:lnTo>
                <a:lnTo>
                  <a:pt x="713206" y="0"/>
                </a:lnTo>
                <a:lnTo>
                  <a:pt x="713206" y="18351"/>
                </a:lnTo>
                <a:lnTo>
                  <a:pt x="697554" y="21237"/>
                </a:lnTo>
                <a:lnTo>
                  <a:pt x="683823" y="25422"/>
                </a:lnTo>
                <a:lnTo>
                  <a:pt x="647928" y="52607"/>
                </a:lnTo>
                <a:lnTo>
                  <a:pt x="608747" y="109395"/>
                </a:lnTo>
                <a:lnTo>
                  <a:pt x="583768" y="151269"/>
                </a:lnTo>
                <a:lnTo>
                  <a:pt x="437946" y="394792"/>
                </a:lnTo>
                <a:lnTo>
                  <a:pt x="437946" y="557479"/>
                </a:lnTo>
                <a:lnTo>
                  <a:pt x="438287" y="581048"/>
                </a:lnTo>
                <a:lnTo>
                  <a:pt x="443407" y="622198"/>
                </a:lnTo>
                <a:lnTo>
                  <a:pt x="473704" y="648746"/>
                </a:lnTo>
                <a:lnTo>
                  <a:pt x="507873" y="654189"/>
                </a:lnTo>
                <a:lnTo>
                  <a:pt x="545566" y="654189"/>
                </a:lnTo>
                <a:lnTo>
                  <a:pt x="545566" y="672541"/>
                </a:lnTo>
                <a:lnTo>
                  <a:pt x="168135" y="672541"/>
                </a:lnTo>
                <a:lnTo>
                  <a:pt x="168135" y="654189"/>
                </a:lnTo>
                <a:lnTo>
                  <a:pt x="203352" y="654189"/>
                </a:lnTo>
                <a:lnTo>
                  <a:pt x="217456" y="653539"/>
                </a:lnTo>
                <a:lnTo>
                  <a:pt x="256577" y="639679"/>
                </a:lnTo>
                <a:lnTo>
                  <a:pt x="274899" y="598389"/>
                </a:lnTo>
                <a:lnTo>
                  <a:pt x="276263" y="557479"/>
                </a:lnTo>
                <a:lnTo>
                  <a:pt x="276263" y="422567"/>
                </a:lnTo>
                <a:lnTo>
                  <a:pt x="118046" y="134416"/>
                </a:lnTo>
                <a:lnTo>
                  <a:pt x="96225" y="96149"/>
                </a:lnTo>
                <a:lnTo>
                  <a:pt x="62993" y="45928"/>
                </a:lnTo>
                <a:lnTo>
                  <a:pt x="29022" y="2250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2992" y="3353041"/>
            <a:ext cx="779145" cy="673100"/>
          </a:xfrm>
          <a:custGeom>
            <a:avLst/>
            <a:gdLst/>
            <a:ahLst/>
            <a:cxnLst/>
            <a:rect l="l" t="t" r="r" b="b"/>
            <a:pathLst>
              <a:path w="779145" h="673100">
                <a:moveTo>
                  <a:pt x="0" y="0"/>
                </a:moveTo>
                <a:lnTo>
                  <a:pt x="334784" y="0"/>
                </a:lnTo>
                <a:lnTo>
                  <a:pt x="334784" y="18351"/>
                </a:lnTo>
                <a:lnTo>
                  <a:pt x="318692" y="18972"/>
                </a:lnTo>
                <a:lnTo>
                  <a:pt x="304647" y="20834"/>
                </a:lnTo>
                <a:lnTo>
                  <a:pt x="266426" y="43993"/>
                </a:lnTo>
                <a:lnTo>
                  <a:pt x="256784" y="91947"/>
                </a:lnTo>
                <a:lnTo>
                  <a:pt x="256412" y="115074"/>
                </a:lnTo>
                <a:lnTo>
                  <a:pt x="256412" y="324370"/>
                </a:lnTo>
                <a:lnTo>
                  <a:pt x="505891" y="122504"/>
                </a:lnTo>
                <a:lnTo>
                  <a:pt x="544942" y="84564"/>
                </a:lnTo>
                <a:lnTo>
                  <a:pt x="557961" y="55054"/>
                </a:lnTo>
                <a:lnTo>
                  <a:pt x="556628" y="46129"/>
                </a:lnTo>
                <a:lnTo>
                  <a:pt x="517664" y="20834"/>
                </a:lnTo>
                <a:lnTo>
                  <a:pt x="482574" y="18351"/>
                </a:lnTo>
                <a:lnTo>
                  <a:pt x="482574" y="0"/>
                </a:lnTo>
                <a:lnTo>
                  <a:pt x="744943" y="0"/>
                </a:lnTo>
                <a:lnTo>
                  <a:pt x="744943" y="18351"/>
                </a:lnTo>
                <a:lnTo>
                  <a:pt x="728285" y="20076"/>
                </a:lnTo>
                <a:lnTo>
                  <a:pt x="713514" y="22756"/>
                </a:lnTo>
                <a:lnTo>
                  <a:pt x="676331" y="39108"/>
                </a:lnTo>
                <a:lnTo>
                  <a:pt x="630081" y="73456"/>
                </a:lnTo>
                <a:lnTo>
                  <a:pt x="597141" y="99695"/>
                </a:lnTo>
                <a:lnTo>
                  <a:pt x="400240" y="257416"/>
                </a:lnTo>
                <a:lnTo>
                  <a:pt x="636828" y="553504"/>
                </a:lnTo>
                <a:lnTo>
                  <a:pt x="683444" y="605958"/>
                </a:lnTo>
                <a:lnTo>
                  <a:pt x="723125" y="638314"/>
                </a:lnTo>
                <a:lnTo>
                  <a:pt x="764230" y="653196"/>
                </a:lnTo>
                <a:lnTo>
                  <a:pt x="778675" y="654189"/>
                </a:lnTo>
                <a:lnTo>
                  <a:pt x="778675" y="672541"/>
                </a:lnTo>
                <a:lnTo>
                  <a:pt x="428523" y="672541"/>
                </a:lnTo>
                <a:lnTo>
                  <a:pt x="428523" y="654189"/>
                </a:lnTo>
                <a:lnTo>
                  <a:pt x="443663" y="652423"/>
                </a:lnTo>
                <a:lnTo>
                  <a:pt x="455860" y="650097"/>
                </a:lnTo>
                <a:lnTo>
                  <a:pt x="465113" y="647213"/>
                </a:lnTo>
                <a:lnTo>
                  <a:pt x="471423" y="643775"/>
                </a:lnTo>
                <a:lnTo>
                  <a:pt x="477862" y="638810"/>
                </a:lnTo>
                <a:lnTo>
                  <a:pt x="481088" y="632701"/>
                </a:lnTo>
                <a:lnTo>
                  <a:pt x="481088" y="625424"/>
                </a:lnTo>
                <a:lnTo>
                  <a:pt x="455419" y="573535"/>
                </a:lnTo>
                <a:lnTo>
                  <a:pt x="281216" y="353136"/>
                </a:lnTo>
                <a:lnTo>
                  <a:pt x="256412" y="373964"/>
                </a:lnTo>
                <a:lnTo>
                  <a:pt x="256412" y="557479"/>
                </a:lnTo>
                <a:lnTo>
                  <a:pt x="256784" y="581281"/>
                </a:lnTo>
                <a:lnTo>
                  <a:pt x="262369" y="622947"/>
                </a:lnTo>
                <a:lnTo>
                  <a:pt x="294879" y="649024"/>
                </a:lnTo>
                <a:lnTo>
                  <a:pt x="339242" y="654189"/>
                </a:lnTo>
                <a:lnTo>
                  <a:pt x="339242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6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753" y="3353041"/>
            <a:ext cx="695960" cy="688340"/>
          </a:xfrm>
          <a:custGeom>
            <a:avLst/>
            <a:gdLst/>
            <a:ahLst/>
            <a:cxnLst/>
            <a:rect l="l" t="t" r="r" b="b"/>
            <a:pathLst>
              <a:path w="695960" h="688339">
                <a:moveTo>
                  <a:pt x="0" y="0"/>
                </a:moveTo>
                <a:lnTo>
                  <a:pt x="238556" y="0"/>
                </a:lnTo>
                <a:lnTo>
                  <a:pt x="570369" y="417118"/>
                </a:lnTo>
                <a:lnTo>
                  <a:pt x="570369" y="127965"/>
                </a:lnTo>
                <a:lnTo>
                  <a:pt x="566027" y="77254"/>
                </a:lnTo>
                <a:lnTo>
                  <a:pt x="539088" y="33603"/>
                </a:lnTo>
                <a:lnTo>
                  <a:pt x="499159" y="19715"/>
                </a:lnTo>
                <a:lnTo>
                  <a:pt x="473151" y="18351"/>
                </a:lnTo>
                <a:lnTo>
                  <a:pt x="473151" y="0"/>
                </a:lnTo>
                <a:lnTo>
                  <a:pt x="695350" y="0"/>
                </a:lnTo>
                <a:lnTo>
                  <a:pt x="695350" y="18351"/>
                </a:lnTo>
                <a:lnTo>
                  <a:pt x="675774" y="21285"/>
                </a:lnTo>
                <a:lnTo>
                  <a:pt x="659699" y="24618"/>
                </a:lnTo>
                <a:lnTo>
                  <a:pt x="625046" y="43897"/>
                </a:lnTo>
                <a:lnTo>
                  <a:pt x="609114" y="87360"/>
                </a:lnTo>
                <a:lnTo>
                  <a:pt x="607072" y="127965"/>
                </a:lnTo>
                <a:lnTo>
                  <a:pt x="607072" y="687920"/>
                </a:lnTo>
                <a:lnTo>
                  <a:pt x="590207" y="687920"/>
                </a:lnTo>
                <a:lnTo>
                  <a:pt x="135394" y="127965"/>
                </a:lnTo>
                <a:lnTo>
                  <a:pt x="135394" y="555485"/>
                </a:lnTo>
                <a:lnTo>
                  <a:pt x="142032" y="604096"/>
                </a:lnTo>
                <a:lnTo>
                  <a:pt x="175685" y="642750"/>
                </a:lnTo>
                <a:lnTo>
                  <a:pt x="222694" y="654189"/>
                </a:lnTo>
                <a:lnTo>
                  <a:pt x="238556" y="654189"/>
                </a:lnTo>
                <a:lnTo>
                  <a:pt x="238556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5667" y="652577"/>
                </a:lnTo>
                <a:lnTo>
                  <a:pt x="47118" y="648236"/>
                </a:lnTo>
                <a:lnTo>
                  <a:pt x="86919" y="618259"/>
                </a:lnTo>
                <a:lnTo>
                  <a:pt x="97835" y="580316"/>
                </a:lnTo>
                <a:lnTo>
                  <a:pt x="99199" y="555485"/>
                </a:lnTo>
                <a:lnTo>
                  <a:pt x="99199" y="80848"/>
                </a:lnTo>
                <a:lnTo>
                  <a:pt x="74459" y="50747"/>
                </a:lnTo>
                <a:lnTo>
                  <a:pt x="38035" y="24027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3700" y="3353041"/>
            <a:ext cx="750570" cy="673100"/>
          </a:xfrm>
          <a:custGeom>
            <a:avLst/>
            <a:gdLst/>
            <a:ahLst/>
            <a:cxnLst/>
            <a:rect l="l" t="t" r="r" b="b"/>
            <a:pathLst>
              <a:path w="750570" h="673100">
                <a:moveTo>
                  <a:pt x="0" y="0"/>
                </a:moveTo>
                <a:lnTo>
                  <a:pt x="351637" y="0"/>
                </a:lnTo>
                <a:lnTo>
                  <a:pt x="351637" y="18351"/>
                </a:lnTo>
                <a:lnTo>
                  <a:pt x="329323" y="18351"/>
                </a:lnTo>
                <a:lnTo>
                  <a:pt x="315405" y="19003"/>
                </a:lnTo>
                <a:lnTo>
                  <a:pt x="276098" y="32861"/>
                </a:lnTo>
                <a:lnTo>
                  <a:pt x="257776" y="74153"/>
                </a:lnTo>
                <a:lnTo>
                  <a:pt x="256412" y="115074"/>
                </a:lnTo>
                <a:lnTo>
                  <a:pt x="256412" y="305523"/>
                </a:lnTo>
                <a:lnTo>
                  <a:pt x="493979" y="305523"/>
                </a:lnTo>
                <a:lnTo>
                  <a:pt x="493979" y="115074"/>
                </a:lnTo>
                <a:lnTo>
                  <a:pt x="492617" y="73163"/>
                </a:lnTo>
                <a:lnTo>
                  <a:pt x="473927" y="33067"/>
                </a:lnTo>
                <a:lnTo>
                  <a:pt x="434502" y="18956"/>
                </a:lnTo>
                <a:lnTo>
                  <a:pt x="421081" y="18351"/>
                </a:lnTo>
                <a:lnTo>
                  <a:pt x="399249" y="18351"/>
                </a:lnTo>
                <a:lnTo>
                  <a:pt x="399249" y="0"/>
                </a:lnTo>
                <a:lnTo>
                  <a:pt x="750404" y="0"/>
                </a:lnTo>
                <a:lnTo>
                  <a:pt x="750404" y="18351"/>
                </a:lnTo>
                <a:lnTo>
                  <a:pt x="728573" y="18351"/>
                </a:lnTo>
                <a:lnTo>
                  <a:pt x="714469" y="19003"/>
                </a:lnTo>
                <a:lnTo>
                  <a:pt x="675350" y="32861"/>
                </a:lnTo>
                <a:lnTo>
                  <a:pt x="657031" y="74153"/>
                </a:lnTo>
                <a:lnTo>
                  <a:pt x="655662" y="115074"/>
                </a:lnTo>
                <a:lnTo>
                  <a:pt x="655662" y="557479"/>
                </a:lnTo>
                <a:lnTo>
                  <a:pt x="657031" y="599386"/>
                </a:lnTo>
                <a:lnTo>
                  <a:pt x="675720" y="639478"/>
                </a:lnTo>
                <a:lnTo>
                  <a:pt x="715152" y="653584"/>
                </a:lnTo>
                <a:lnTo>
                  <a:pt x="728573" y="654189"/>
                </a:lnTo>
                <a:lnTo>
                  <a:pt x="750404" y="654189"/>
                </a:lnTo>
                <a:lnTo>
                  <a:pt x="750404" y="672541"/>
                </a:lnTo>
                <a:lnTo>
                  <a:pt x="399249" y="672541"/>
                </a:lnTo>
                <a:lnTo>
                  <a:pt x="399249" y="654189"/>
                </a:lnTo>
                <a:lnTo>
                  <a:pt x="421081" y="654189"/>
                </a:lnTo>
                <a:lnTo>
                  <a:pt x="435183" y="653539"/>
                </a:lnTo>
                <a:lnTo>
                  <a:pt x="474298" y="639679"/>
                </a:lnTo>
                <a:lnTo>
                  <a:pt x="492617" y="598389"/>
                </a:lnTo>
                <a:lnTo>
                  <a:pt x="493979" y="557479"/>
                </a:lnTo>
                <a:lnTo>
                  <a:pt x="493979" y="349161"/>
                </a:lnTo>
                <a:lnTo>
                  <a:pt x="256412" y="349161"/>
                </a:lnTo>
                <a:lnTo>
                  <a:pt x="256412" y="557479"/>
                </a:lnTo>
                <a:lnTo>
                  <a:pt x="257840" y="599386"/>
                </a:lnTo>
                <a:lnTo>
                  <a:pt x="276806" y="639478"/>
                </a:lnTo>
                <a:lnTo>
                  <a:pt x="315917" y="653584"/>
                </a:lnTo>
                <a:lnTo>
                  <a:pt x="329323" y="654189"/>
                </a:lnTo>
                <a:lnTo>
                  <a:pt x="351637" y="654189"/>
                </a:lnTo>
                <a:lnTo>
                  <a:pt x="351637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1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1649" y="3353041"/>
            <a:ext cx="604520" cy="673100"/>
          </a:xfrm>
          <a:custGeom>
            <a:avLst/>
            <a:gdLst/>
            <a:ahLst/>
            <a:cxnLst/>
            <a:rect l="l" t="t" r="r" b="b"/>
            <a:pathLst>
              <a:path w="604520" h="673100">
                <a:moveTo>
                  <a:pt x="0" y="0"/>
                </a:moveTo>
                <a:lnTo>
                  <a:pt x="604100" y="0"/>
                </a:lnTo>
                <a:lnTo>
                  <a:pt x="604100" y="182029"/>
                </a:lnTo>
                <a:lnTo>
                  <a:pt x="586244" y="182029"/>
                </a:lnTo>
                <a:lnTo>
                  <a:pt x="578091" y="152748"/>
                </a:lnTo>
                <a:lnTo>
                  <a:pt x="569502" y="127904"/>
                </a:lnTo>
                <a:lnTo>
                  <a:pt x="551027" y="91516"/>
                </a:lnTo>
                <a:lnTo>
                  <a:pt x="513922" y="56499"/>
                </a:lnTo>
                <a:lnTo>
                  <a:pt x="472044" y="40919"/>
                </a:lnTo>
                <a:lnTo>
                  <a:pt x="431990" y="38684"/>
                </a:lnTo>
                <a:lnTo>
                  <a:pt x="381901" y="38684"/>
                </a:lnTo>
                <a:lnTo>
                  <a:pt x="381901" y="557479"/>
                </a:lnTo>
                <a:lnTo>
                  <a:pt x="382258" y="580848"/>
                </a:lnTo>
                <a:lnTo>
                  <a:pt x="387604" y="621957"/>
                </a:lnTo>
                <a:lnTo>
                  <a:pt x="418990" y="648746"/>
                </a:lnTo>
                <a:lnTo>
                  <a:pt x="455307" y="654189"/>
                </a:lnTo>
                <a:lnTo>
                  <a:pt x="477621" y="654189"/>
                </a:lnTo>
                <a:lnTo>
                  <a:pt x="477621" y="672541"/>
                </a:lnTo>
                <a:lnTo>
                  <a:pt x="125488" y="672541"/>
                </a:lnTo>
                <a:lnTo>
                  <a:pt x="125488" y="654189"/>
                </a:lnTo>
                <a:lnTo>
                  <a:pt x="147802" y="654189"/>
                </a:lnTo>
                <a:lnTo>
                  <a:pt x="161720" y="653539"/>
                </a:lnTo>
                <a:lnTo>
                  <a:pt x="201027" y="639679"/>
                </a:lnTo>
                <a:lnTo>
                  <a:pt x="219349" y="598389"/>
                </a:lnTo>
                <a:lnTo>
                  <a:pt x="220713" y="557479"/>
                </a:lnTo>
                <a:lnTo>
                  <a:pt x="220713" y="38684"/>
                </a:lnTo>
                <a:lnTo>
                  <a:pt x="172110" y="38684"/>
                </a:lnTo>
                <a:lnTo>
                  <a:pt x="140459" y="40482"/>
                </a:lnTo>
                <a:lnTo>
                  <a:pt x="91105" y="54870"/>
                </a:lnTo>
                <a:lnTo>
                  <a:pt x="53815" y="89681"/>
                </a:lnTo>
                <a:lnTo>
                  <a:pt x="26535" y="146965"/>
                </a:lnTo>
                <a:lnTo>
                  <a:pt x="18846" y="182029"/>
                </a:lnTo>
                <a:lnTo>
                  <a:pt x="0" y="1820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211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69504" y="3343262"/>
            <a:ext cx="714375" cy="697865"/>
          </a:xfrm>
          <a:custGeom>
            <a:avLst/>
            <a:gdLst/>
            <a:ahLst/>
            <a:cxnLst/>
            <a:rect l="l" t="t" r="r" b="b"/>
            <a:pathLst>
              <a:path w="714375" h="697864">
                <a:moveTo>
                  <a:pt x="372478" y="25"/>
                </a:moveTo>
                <a:lnTo>
                  <a:pt x="429209" y="3983"/>
                </a:lnTo>
                <a:lnTo>
                  <a:pt x="481702" y="15369"/>
                </a:lnTo>
                <a:lnTo>
                  <a:pt x="529958" y="34182"/>
                </a:lnTo>
                <a:lnTo>
                  <a:pt x="573975" y="60424"/>
                </a:lnTo>
                <a:lnTo>
                  <a:pt x="613752" y="94094"/>
                </a:lnTo>
                <a:lnTo>
                  <a:pt x="644445" y="128715"/>
                </a:lnTo>
                <a:lnTo>
                  <a:pt x="669557" y="166120"/>
                </a:lnTo>
                <a:lnTo>
                  <a:pt x="689087" y="206308"/>
                </a:lnTo>
                <a:lnTo>
                  <a:pt x="703037" y="249279"/>
                </a:lnTo>
                <a:lnTo>
                  <a:pt x="711407" y="295034"/>
                </a:lnTo>
                <a:lnTo>
                  <a:pt x="714197" y="343573"/>
                </a:lnTo>
                <a:lnTo>
                  <a:pt x="711201" y="393526"/>
                </a:lnTo>
                <a:lnTo>
                  <a:pt x="702213" y="441020"/>
                </a:lnTo>
                <a:lnTo>
                  <a:pt x="687234" y="486054"/>
                </a:lnTo>
                <a:lnTo>
                  <a:pt x="666264" y="528629"/>
                </a:lnTo>
                <a:lnTo>
                  <a:pt x="639305" y="568744"/>
                </a:lnTo>
                <a:lnTo>
                  <a:pt x="609294" y="602955"/>
                </a:lnTo>
                <a:lnTo>
                  <a:pt x="575942" y="631904"/>
                </a:lnTo>
                <a:lnTo>
                  <a:pt x="539250" y="655590"/>
                </a:lnTo>
                <a:lnTo>
                  <a:pt x="499218" y="674012"/>
                </a:lnTo>
                <a:lnTo>
                  <a:pt x="455846" y="687172"/>
                </a:lnTo>
                <a:lnTo>
                  <a:pt x="409133" y="695067"/>
                </a:lnTo>
                <a:lnTo>
                  <a:pt x="359079" y="697699"/>
                </a:lnTo>
                <a:lnTo>
                  <a:pt x="300857" y="694282"/>
                </a:lnTo>
                <a:lnTo>
                  <a:pt x="247209" y="684030"/>
                </a:lnTo>
                <a:lnTo>
                  <a:pt x="198135" y="666945"/>
                </a:lnTo>
                <a:lnTo>
                  <a:pt x="153636" y="643025"/>
                </a:lnTo>
                <a:lnTo>
                  <a:pt x="113710" y="612273"/>
                </a:lnTo>
                <a:lnTo>
                  <a:pt x="78359" y="574687"/>
                </a:lnTo>
                <a:lnTo>
                  <a:pt x="50146" y="534359"/>
                </a:lnTo>
                <a:lnTo>
                  <a:pt x="28205" y="491132"/>
                </a:lnTo>
                <a:lnTo>
                  <a:pt x="12535" y="445006"/>
                </a:lnTo>
                <a:lnTo>
                  <a:pt x="3133" y="395984"/>
                </a:lnTo>
                <a:lnTo>
                  <a:pt x="0" y="344068"/>
                </a:lnTo>
                <a:lnTo>
                  <a:pt x="2831" y="295523"/>
                </a:lnTo>
                <a:lnTo>
                  <a:pt x="11324" y="249749"/>
                </a:lnTo>
                <a:lnTo>
                  <a:pt x="25479" y="206744"/>
                </a:lnTo>
                <a:lnTo>
                  <a:pt x="45296" y="166510"/>
                </a:lnTo>
                <a:lnTo>
                  <a:pt x="70776" y="129044"/>
                </a:lnTo>
                <a:lnTo>
                  <a:pt x="101917" y="94348"/>
                </a:lnTo>
                <a:lnTo>
                  <a:pt x="137192" y="63977"/>
                </a:lnTo>
                <a:lnTo>
                  <a:pt x="175072" y="39488"/>
                </a:lnTo>
                <a:lnTo>
                  <a:pt x="215557" y="20881"/>
                </a:lnTo>
                <a:lnTo>
                  <a:pt x="258644" y="8157"/>
                </a:lnTo>
                <a:lnTo>
                  <a:pt x="304335" y="1315"/>
                </a:lnTo>
                <a:lnTo>
                  <a:pt x="352628" y="355"/>
                </a:lnTo>
                <a:lnTo>
                  <a:pt x="359321" y="114"/>
                </a:lnTo>
                <a:lnTo>
                  <a:pt x="365937" y="0"/>
                </a:lnTo>
                <a:lnTo>
                  <a:pt x="372478" y="25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0496" y="3339160"/>
            <a:ext cx="714375" cy="686435"/>
          </a:xfrm>
          <a:custGeom>
            <a:avLst/>
            <a:gdLst/>
            <a:ahLst/>
            <a:cxnLst/>
            <a:rect l="l" t="t" r="r" b="b"/>
            <a:pathLst>
              <a:path w="714375" h="686435">
                <a:moveTo>
                  <a:pt x="357593" y="0"/>
                </a:moveTo>
                <a:lnTo>
                  <a:pt x="367017" y="0"/>
                </a:lnTo>
                <a:lnTo>
                  <a:pt x="609549" y="551522"/>
                </a:lnTo>
                <a:lnTo>
                  <a:pt x="626136" y="587074"/>
                </a:lnTo>
                <a:lnTo>
                  <a:pt x="654654" y="636422"/>
                </a:lnTo>
                <a:lnTo>
                  <a:pt x="686919" y="662366"/>
                </a:lnTo>
                <a:lnTo>
                  <a:pt x="714197" y="668070"/>
                </a:lnTo>
                <a:lnTo>
                  <a:pt x="714197" y="686422"/>
                </a:lnTo>
                <a:lnTo>
                  <a:pt x="388848" y="686422"/>
                </a:lnTo>
                <a:lnTo>
                  <a:pt x="388848" y="668070"/>
                </a:lnTo>
                <a:lnTo>
                  <a:pt x="402234" y="668070"/>
                </a:lnTo>
                <a:lnTo>
                  <a:pt x="420370" y="667389"/>
                </a:lnTo>
                <a:lnTo>
                  <a:pt x="457288" y="657161"/>
                </a:lnTo>
                <a:lnTo>
                  <a:pt x="468198" y="644258"/>
                </a:lnTo>
                <a:lnTo>
                  <a:pt x="468198" y="634339"/>
                </a:lnTo>
                <a:lnTo>
                  <a:pt x="468198" y="628395"/>
                </a:lnTo>
                <a:lnTo>
                  <a:pt x="450342" y="578789"/>
                </a:lnTo>
                <a:lnTo>
                  <a:pt x="414629" y="494982"/>
                </a:lnTo>
                <a:lnTo>
                  <a:pt x="177063" y="494982"/>
                </a:lnTo>
                <a:lnTo>
                  <a:pt x="148793" y="560438"/>
                </a:lnTo>
                <a:lnTo>
                  <a:pt x="135779" y="603129"/>
                </a:lnTo>
                <a:lnTo>
                  <a:pt x="134912" y="614502"/>
                </a:lnTo>
                <a:lnTo>
                  <a:pt x="136336" y="627708"/>
                </a:lnTo>
                <a:lnTo>
                  <a:pt x="166865" y="659887"/>
                </a:lnTo>
                <a:lnTo>
                  <a:pt x="223685" y="668070"/>
                </a:lnTo>
                <a:lnTo>
                  <a:pt x="223685" y="686422"/>
                </a:lnTo>
                <a:lnTo>
                  <a:pt x="0" y="686422"/>
                </a:lnTo>
                <a:lnTo>
                  <a:pt x="0" y="668070"/>
                </a:lnTo>
                <a:lnTo>
                  <a:pt x="17299" y="664151"/>
                </a:lnTo>
                <a:lnTo>
                  <a:pt x="32986" y="657842"/>
                </a:lnTo>
                <a:lnTo>
                  <a:pt x="71857" y="622513"/>
                </a:lnTo>
                <a:lnTo>
                  <a:pt x="100622" y="571802"/>
                </a:lnTo>
                <a:lnTo>
                  <a:pt x="117055" y="536638"/>
                </a:lnTo>
                <a:lnTo>
                  <a:pt x="357593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09559" y="6660641"/>
            <a:ext cx="310362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9077" y="6607835"/>
            <a:ext cx="5802922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9077" y="6607835"/>
            <a:ext cx="5803265" cy="41910"/>
          </a:xfrm>
          <a:custGeom>
            <a:avLst/>
            <a:gdLst/>
            <a:ahLst/>
            <a:cxnLst/>
            <a:rect l="l" t="t" r="r" b="b"/>
            <a:pathLst>
              <a:path w="5803265" h="41909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802922" y="0"/>
                </a:lnTo>
              </a:path>
            </a:pathLst>
          </a:custGeom>
          <a:ln w="1905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18071" y="6618248"/>
            <a:ext cx="57867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  <a:tabLst>
                <a:tab pos="2545715" algn="l"/>
                <a:tab pos="5773420" algn="l"/>
              </a:tabLst>
            </a:pPr>
            <a:r>
              <a:rPr sz="1800" u="heavy" dirty="0">
                <a:solidFill>
                  <a:srgbClr val="FF0000"/>
                </a:solidFill>
                <a:latin typeface="Garamond"/>
                <a:cs typeface="Garamond"/>
              </a:rPr>
              <a:t> 	Thank</a:t>
            </a:r>
            <a:r>
              <a:rPr sz="1800" u="heavy" spc="-8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1800" u="heavy" spc="-10" dirty="0">
                <a:solidFill>
                  <a:srgbClr val="FF0000"/>
                </a:solidFill>
                <a:latin typeface="Garamond"/>
                <a:cs typeface="Garamond"/>
              </a:rPr>
              <a:t>you	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25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endParaRPr lang="en-US" sz="1300" b="1" dirty="0">
              <a:latin typeface="Garamond"/>
              <a:cs typeface="Garamond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277634" y="6615569"/>
            <a:ext cx="55135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200" b="1" spc="-5" dirty="0" smtClean="0">
                <a:latin typeface="Garamond"/>
                <a:cs typeface="Garamond"/>
              </a:rPr>
              <a:t>23</a:t>
            </a:r>
            <a:r>
              <a:rPr lang="en-US" sz="1200" b="1" spc="-5" baseline="30000" dirty="0">
                <a:latin typeface="Garamond"/>
                <a:cs typeface="Garamond"/>
              </a:rPr>
              <a:t>r</a:t>
            </a:r>
            <a:r>
              <a:rPr lang="en-US" sz="1200" b="1" spc="-5" baseline="30000" dirty="0" smtClean="0">
                <a:latin typeface="Garamond"/>
                <a:cs typeface="Garamond"/>
              </a:rPr>
              <a:t>d</a:t>
            </a:r>
            <a:r>
              <a:rPr lang="en-US" sz="1200" b="1" spc="-5" dirty="0" smtClean="0">
                <a:latin typeface="Garamond"/>
                <a:cs typeface="Garamond"/>
              </a:rPr>
              <a:t> </a:t>
            </a:r>
            <a:r>
              <a:rPr lang="en-US" sz="1200" b="1" spc="-5" dirty="0">
                <a:latin typeface="Times New Roman"/>
                <a:cs typeface="Times New Roman"/>
              </a:rPr>
              <a:t>IQAC </a:t>
            </a:r>
            <a:r>
              <a:rPr lang="en-US" sz="1200" b="1" spc="-5" dirty="0">
                <a:latin typeface="Garamond"/>
                <a:cs typeface="Garamond"/>
              </a:rPr>
              <a:t>meeting, </a:t>
            </a:r>
            <a:r>
              <a:rPr lang="en-US" sz="1200" b="1" spc="-5" smtClean="0">
                <a:latin typeface="Garamond"/>
                <a:cs typeface="Garamond"/>
              </a:rPr>
              <a:t>28</a:t>
            </a:r>
            <a:r>
              <a:rPr lang="en-US" sz="1200" b="1" spc="-5" baseline="30000" smtClean="0">
                <a:latin typeface="Garamond"/>
                <a:cs typeface="Garamond"/>
              </a:rPr>
              <a:t>th</a:t>
            </a:r>
            <a:r>
              <a:rPr lang="en-US" sz="1200" b="1" spc="-5" smtClean="0">
                <a:latin typeface="Garamond"/>
                <a:cs typeface="Garamond"/>
              </a:rPr>
              <a:t> July </a:t>
            </a:r>
            <a:r>
              <a:rPr lang="en-US" sz="1200" b="1" spc="-5" dirty="0">
                <a:latin typeface="Garamond"/>
                <a:cs typeface="Garamond"/>
              </a:rPr>
              <a:t>2021. </a:t>
            </a:r>
            <a:r>
              <a:rPr lang="en-US" sz="1200" b="1" dirty="0">
                <a:latin typeface="Garamond"/>
                <a:cs typeface="Garamond"/>
              </a:rPr>
              <a:t>V R Siddhartha </a:t>
            </a:r>
            <a:r>
              <a:rPr lang="en-US" sz="1200" b="1" spc="-5" dirty="0">
                <a:latin typeface="Garamond"/>
                <a:cs typeface="Garamond"/>
              </a:rPr>
              <a:t>Engineering </a:t>
            </a:r>
            <a:r>
              <a:rPr lang="en-US" sz="1200" b="1" spc="-5" dirty="0" smtClean="0">
                <a:latin typeface="Garamond"/>
                <a:cs typeface="Garamond"/>
              </a:rPr>
              <a:t>College</a:t>
            </a:r>
            <a:endParaRPr lang="en-US" sz="12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21808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2020-25 Strategic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Plan </a:t>
            </a:r>
          </a:p>
        </p:txBody>
      </p:sp>
      <p:sp>
        <p:nvSpPr>
          <p:cNvPr id="6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828800"/>
            <a:ext cx="10591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  <a:p>
            <a:pPr marL="584200" marR="5080" lvl="0" indent="-571500">
              <a:spcAft>
                <a:spcPts val="1200"/>
              </a:spcAft>
              <a:buClr>
                <a:srgbClr val="0F6FC6"/>
              </a:buClr>
              <a:buSzPct val="114285"/>
              <a:buAutoNum type="romanUcParenR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Road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map to execute the proposed Five year (2020-25)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strategic plan 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yearly bench marks to departments for focusing their attention to achieve the targets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spcAft>
                <a:spcPts val="1200"/>
              </a:spcAft>
              <a:buClr>
                <a:srgbClr val="0F6FC6"/>
              </a:buClr>
              <a:buSzPct val="114285"/>
            </a:pPr>
            <a:r>
              <a:rPr lang="en-US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II) Increase in student hostel accommodation </a:t>
            </a:r>
            <a:endParaRPr lang="en-US" sz="2800" b="1" dirty="0" smtClean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III) Any other item with the permission of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Chairperson.</a:t>
            </a:r>
            <a:endParaRPr lang="en-US" sz="28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2020-25 Strategic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Plan </a:t>
            </a:r>
          </a:p>
        </p:txBody>
      </p:sp>
      <p:sp>
        <p:nvSpPr>
          <p:cNvPr id="6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828800"/>
            <a:ext cx="10591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220"/>
              </a:spcBef>
              <a:buClr>
                <a:srgbClr val="0F6FC6"/>
              </a:buClr>
              <a:buSzPct val="114285"/>
              <a:tabLst>
                <a:tab pos="298450" algn="l"/>
              </a:tabLst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  <a:p>
            <a:pPr marL="584200" marR="5080" indent="-571500">
              <a:spcAft>
                <a:spcPts val="1200"/>
              </a:spcAft>
              <a:buClr>
                <a:srgbClr val="0F6FC6"/>
              </a:buClr>
              <a:buSzPct val="114285"/>
              <a:buFontTx/>
              <a:buAutoNum type="romanUcParenR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Road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map to execute the proposed Five year (2020-25)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strategic plan 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yearly bench marks to departments for focusing their attention to achieve the targets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2020-25 Strategic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Plan </a:t>
            </a:r>
          </a:p>
        </p:txBody>
      </p:sp>
      <p:sp>
        <p:nvSpPr>
          <p:cNvPr id="6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533061"/>
            <a:ext cx="5073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</a:t>
            </a:r>
            <a:r>
              <a:rPr lang="en-IN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Departmental Bench Marks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904134" y="1447800"/>
            <a:ext cx="4855067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</a:t>
            </a:r>
            <a:r>
              <a:rPr lang="en-IN" dirty="0" smtClean="0"/>
              <a:t>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aculty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with PhD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qualification</a:t>
            </a:r>
          </a:p>
          <a:p>
            <a:pPr>
              <a:spcAft>
                <a:spcPts val="600"/>
              </a:spcAft>
            </a:pP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1.2 Research publications in standard journals </a:t>
            </a:r>
          </a:p>
          <a:p>
            <a:pPr>
              <a:spcAft>
                <a:spcPts val="600"/>
              </a:spcAft>
            </a:pP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1.3 Funded Research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projects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1.4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Faculty with Post Doctoral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Fellowship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Patents 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Consultancy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Innovations and start-ups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4134" y="4957465"/>
            <a:ext cx="10539574" cy="116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2.1 Success rate of students to higher semester (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Pass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Percentage from I year to II Year)</a:t>
            </a:r>
          </a:p>
          <a:p>
            <a:pPr lvl="0" algn="just">
              <a:spcAft>
                <a:spcPts val="600"/>
              </a:spcAft>
            </a:pP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2.2 Placement rate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&amp; Package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(&gt;5 Lakhs)</a:t>
            </a:r>
          </a:p>
          <a:p>
            <a:pPr lvl="0">
              <a:lnSpc>
                <a:spcPct val="115000"/>
              </a:lnSpc>
            </a:pP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2.3 Enrolment / Success rate in higher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education entrance examinations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0426" y="4495800"/>
            <a:ext cx="8239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2) Graduation </a:t>
            </a:r>
            <a:r>
              <a:rPr lang="en-US" sz="24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Outcomes: Teaching, Learning &amp; </a:t>
            </a:r>
            <a:r>
              <a:rPr lang="en-US" sz="24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Resources</a:t>
            </a:r>
            <a:endParaRPr lang="en-IN" sz="24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3257" y="1056281"/>
            <a:ext cx="5516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3) Comprehensive </a:t>
            </a:r>
            <a:r>
              <a:rPr lang="en-US" sz="24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Student </a:t>
            </a:r>
            <a:r>
              <a:rPr lang="en-US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Development</a:t>
            </a:r>
            <a:endParaRPr lang="en-IN" sz="1600" dirty="0"/>
          </a:p>
        </p:txBody>
      </p:sp>
      <p:sp>
        <p:nvSpPr>
          <p:cNvPr id="11" name="Rectangle 10"/>
          <p:cNvSpPr/>
          <p:nvPr/>
        </p:nvSpPr>
        <p:spPr>
          <a:xfrm>
            <a:off x="6069317" y="1447800"/>
            <a:ext cx="565615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3.1 Participation and awards won in </a:t>
            </a:r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technical events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at   </a:t>
            </a:r>
          </a:p>
          <a:p>
            <a:pPr lvl="0">
              <a:spcAft>
                <a:spcPts val="1000"/>
              </a:spcAft>
            </a:pP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State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/ National level</a:t>
            </a:r>
          </a:p>
          <a:p>
            <a:pPr lvl="0"/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3.2 Participation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and awards won in </a:t>
            </a:r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sports activities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events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in University and National level</a:t>
            </a:r>
          </a:p>
          <a:p>
            <a:pPr lvl="0"/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3.3 Participation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and awards won in </a:t>
            </a:r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Cultural, literary </a:t>
            </a:r>
            <a:r>
              <a:rPr lang="en-I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1000"/>
              </a:spcAft>
            </a:pP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I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/ events at University and National level</a:t>
            </a:r>
          </a:p>
          <a:p>
            <a:pPr lvl="0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3.4 Participation in </a:t>
            </a:r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extension &amp;</a:t>
            </a:r>
            <a:r>
              <a:rPr lang="en-IN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outreach programs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(technical)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0426" y="996101"/>
            <a:ext cx="4166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N" sz="24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Research </a:t>
            </a:r>
            <a:r>
              <a:rPr lang="en-IN" sz="24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Development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09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0" y="533400"/>
            <a:ext cx="1079658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cs typeface="Times New Roman" pitchFamily="18" charset="0"/>
              </a:rPr>
              <a:t>1) </a:t>
            </a:r>
            <a:r>
              <a:rPr lang="en-IN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F290EF-01EB-46C8-9390-31C3346036C2}"/>
              </a:ext>
            </a:extLst>
          </p:cNvPr>
          <p:cNvSpPr txBox="1"/>
          <p:nvPr/>
        </p:nvSpPr>
        <p:spPr>
          <a:xfrm>
            <a:off x="752140" y="1223204"/>
            <a:ext cx="9958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aculty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with PhD qualification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– Engineering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7D243C32-8801-403B-B947-1E0910206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68876"/>
              </p:ext>
            </p:extLst>
          </p:nvPr>
        </p:nvGraphicFramePr>
        <p:xfrm>
          <a:off x="1080455" y="1905000"/>
          <a:ext cx="9490498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020">
                  <a:extLst>
                    <a:ext uri="{9D8B030D-6E8A-4147-A177-3AD203B41FA5}">
                      <a16:colId xmlns="" xmlns:a16="http://schemas.microsoft.com/office/drawing/2014/main" val="1973056621"/>
                    </a:ext>
                  </a:extLst>
                </a:gridCol>
                <a:gridCol w="1451302">
                  <a:extLst>
                    <a:ext uri="{9D8B030D-6E8A-4147-A177-3AD203B41FA5}">
                      <a16:colId xmlns="" xmlns:a16="http://schemas.microsoft.com/office/drawing/2014/main" val="2851224649"/>
                    </a:ext>
                  </a:extLst>
                </a:gridCol>
                <a:gridCol w="1659044">
                  <a:extLst>
                    <a:ext uri="{9D8B030D-6E8A-4147-A177-3AD203B41FA5}">
                      <a16:colId xmlns="" xmlns:a16="http://schemas.microsoft.com/office/drawing/2014/main" val="2930421121"/>
                    </a:ext>
                  </a:extLst>
                </a:gridCol>
                <a:gridCol w="1659044">
                  <a:extLst>
                    <a:ext uri="{9D8B030D-6E8A-4147-A177-3AD203B41FA5}">
                      <a16:colId xmlns="" xmlns:a16="http://schemas.microsoft.com/office/drawing/2014/main" val="4288832890"/>
                    </a:ext>
                  </a:extLst>
                </a:gridCol>
                <a:gridCol w="1659044">
                  <a:extLst>
                    <a:ext uri="{9D8B030D-6E8A-4147-A177-3AD203B41FA5}">
                      <a16:colId xmlns="" xmlns:a16="http://schemas.microsoft.com/office/drawing/2014/main" val="2492170951"/>
                    </a:ext>
                  </a:extLst>
                </a:gridCol>
                <a:gridCol w="1659044">
                  <a:extLst>
                    <a:ext uri="{9D8B030D-6E8A-4147-A177-3AD203B41FA5}">
                      <a16:colId xmlns="" xmlns:a16="http://schemas.microsoft.com/office/drawing/2014/main" val="4260418828"/>
                    </a:ext>
                  </a:extLst>
                </a:gridCol>
              </a:tblGrid>
              <a:tr h="322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Dept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2020-21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2021-22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2022-23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2023-24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Target </a:t>
                      </a:r>
                      <a:r>
                        <a:rPr lang="en-IN" sz="2000" b="1" dirty="0" smtClean="0">
                          <a:effectLst/>
                          <a:latin typeface="+mn-lt"/>
                        </a:rPr>
                        <a:t>2024-25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extLst>
                  <a:ext uri="{0D108BD9-81ED-4DB2-BD59-A6C34878D82A}">
                    <a16:rowId xmlns="" xmlns:a16="http://schemas.microsoft.com/office/drawing/2014/main" val="492194757"/>
                  </a:ext>
                </a:extLst>
              </a:tr>
              <a:tr h="525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 Total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41%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100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50%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123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55%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138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60%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15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65%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166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7581340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CE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14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16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18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20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22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17602113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ME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23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26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28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30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32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19441615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EEE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15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16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18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20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22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9573708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ECE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18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24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27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29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31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87513471"/>
                  </a:ext>
                </a:extLst>
              </a:tr>
              <a:tr h="307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</a:rPr>
                        <a:t>CSE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15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19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21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23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25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80321879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</a:rPr>
                        <a:t>IT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10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16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18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20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22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2727604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EIE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5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6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12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8357646"/>
                  </a:ext>
                </a:extLst>
              </a:tr>
            </a:tbl>
          </a:graphicData>
        </a:graphic>
      </p:graphicFrame>
      <p:sp>
        <p:nvSpPr>
          <p:cNvPr id="6" name="object 7"/>
          <p:cNvSpPr/>
          <p:nvPr/>
        </p:nvSpPr>
        <p:spPr>
          <a:xfrm>
            <a:off x="-1" y="6579431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5642344"/>
            <a:ext cx="256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Engineering </a:t>
            </a:r>
            <a:r>
              <a:rPr lang="en-IN" b="1" dirty="0"/>
              <a:t>F</a:t>
            </a:r>
            <a:r>
              <a:rPr lang="en-IN" b="1" dirty="0" smtClean="0"/>
              <a:t>aculty - 266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9086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785811" y="685800"/>
            <a:ext cx="1079658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</a:t>
            </a: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F290EF-01EB-46C8-9390-31C3346036C2}"/>
              </a:ext>
            </a:extLst>
          </p:cNvPr>
          <p:cNvSpPr txBox="1"/>
          <p:nvPr/>
        </p:nvSpPr>
        <p:spPr>
          <a:xfrm>
            <a:off x="785810" y="1273653"/>
            <a:ext cx="9958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aculty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with PhD qualification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– MCA &amp; MBA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7D243C32-8801-403B-B947-1E0910206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145188"/>
              </p:ext>
            </p:extLst>
          </p:nvPr>
        </p:nvGraphicFramePr>
        <p:xfrm>
          <a:off x="1253702" y="1905000"/>
          <a:ext cx="9490498" cy="1920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020">
                  <a:extLst>
                    <a:ext uri="{9D8B030D-6E8A-4147-A177-3AD203B41FA5}">
                      <a16:colId xmlns="" xmlns:a16="http://schemas.microsoft.com/office/drawing/2014/main" val="1973056621"/>
                    </a:ext>
                  </a:extLst>
                </a:gridCol>
                <a:gridCol w="1451302">
                  <a:extLst>
                    <a:ext uri="{9D8B030D-6E8A-4147-A177-3AD203B41FA5}">
                      <a16:colId xmlns="" xmlns:a16="http://schemas.microsoft.com/office/drawing/2014/main" val="2851224649"/>
                    </a:ext>
                  </a:extLst>
                </a:gridCol>
                <a:gridCol w="1659044">
                  <a:extLst>
                    <a:ext uri="{9D8B030D-6E8A-4147-A177-3AD203B41FA5}">
                      <a16:colId xmlns="" xmlns:a16="http://schemas.microsoft.com/office/drawing/2014/main" val="2930421121"/>
                    </a:ext>
                  </a:extLst>
                </a:gridCol>
                <a:gridCol w="1659044">
                  <a:extLst>
                    <a:ext uri="{9D8B030D-6E8A-4147-A177-3AD203B41FA5}">
                      <a16:colId xmlns="" xmlns:a16="http://schemas.microsoft.com/office/drawing/2014/main" val="4288832890"/>
                    </a:ext>
                  </a:extLst>
                </a:gridCol>
                <a:gridCol w="1659044">
                  <a:extLst>
                    <a:ext uri="{9D8B030D-6E8A-4147-A177-3AD203B41FA5}">
                      <a16:colId xmlns="" xmlns:a16="http://schemas.microsoft.com/office/drawing/2014/main" val="2492170951"/>
                    </a:ext>
                  </a:extLst>
                </a:gridCol>
                <a:gridCol w="1659044">
                  <a:extLst>
                    <a:ext uri="{9D8B030D-6E8A-4147-A177-3AD203B41FA5}">
                      <a16:colId xmlns="" xmlns:a16="http://schemas.microsoft.com/office/drawing/2014/main" val="4260418828"/>
                    </a:ext>
                  </a:extLst>
                </a:gridCol>
              </a:tblGrid>
              <a:tr h="550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Dept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2020-21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2021-22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2022-23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2023-24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Target </a:t>
                      </a:r>
                      <a:r>
                        <a:rPr lang="en-IN" sz="2000" b="1" dirty="0" smtClean="0">
                          <a:effectLst/>
                          <a:latin typeface="+mn-lt"/>
                        </a:rPr>
                        <a:t>2024-25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extLst>
                  <a:ext uri="{0D108BD9-81ED-4DB2-BD59-A6C34878D82A}">
                    <a16:rowId xmlns="" xmlns:a16="http://schemas.microsoft.com/office/drawing/2014/main" val="492194757"/>
                  </a:ext>
                </a:extLst>
              </a:tr>
              <a:tr h="669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Total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50%</a:t>
                      </a:r>
                      <a:endParaRPr lang="en-IN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66%</a:t>
                      </a:r>
                      <a:endParaRPr lang="en-IN" sz="11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83%</a:t>
                      </a:r>
                      <a:endParaRPr lang="en-IN" sz="11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88%</a:t>
                      </a:r>
                      <a:endParaRPr lang="en-IN" sz="11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94%</a:t>
                      </a:r>
                      <a:endParaRPr lang="en-IN" sz="11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7581340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MCA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Mangal"/>
                        </a:rPr>
                        <a:t>3</a:t>
                      </a:r>
                      <a:endParaRPr lang="en-IN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IN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IN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en-IN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IN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46267994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MBA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9" marR="35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Mangal"/>
                        </a:rPr>
                        <a:t>6</a:t>
                      </a:r>
                      <a:endParaRPr lang="en-IN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Mangal"/>
                        </a:rPr>
                        <a:t>7</a:t>
                      </a:r>
                      <a:endParaRPr lang="en-IN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en-IN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Mangal"/>
                        </a:rPr>
                        <a:t>8</a:t>
                      </a:r>
                      <a:endParaRPr lang="en-IN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Mangal"/>
                        </a:rPr>
                        <a:t>8</a:t>
                      </a:r>
                      <a:endParaRPr lang="en-IN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28106143"/>
                  </a:ext>
                </a:extLst>
              </a:tr>
            </a:tbl>
          </a:graphicData>
        </a:graphic>
      </p:graphicFrame>
      <p:sp>
        <p:nvSpPr>
          <p:cNvPr id="6" name="object 7"/>
          <p:cNvSpPr/>
          <p:nvPr/>
        </p:nvSpPr>
        <p:spPr>
          <a:xfrm>
            <a:off x="-1" y="6579431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886200"/>
            <a:ext cx="25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MCA &amp; MBA Faculty - 18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51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F290EF-01EB-46C8-9390-31C3346036C2}"/>
              </a:ext>
            </a:extLst>
          </p:cNvPr>
          <p:cNvSpPr txBox="1"/>
          <p:nvPr/>
        </p:nvSpPr>
        <p:spPr>
          <a:xfrm>
            <a:off x="785810" y="1357987"/>
            <a:ext cx="9729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Faculty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PhD qualification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Science &amp; Humanities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CE13DF0-5404-4885-AC2E-AB379AB12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25105"/>
              </p:ext>
            </p:extLst>
          </p:nvPr>
        </p:nvGraphicFramePr>
        <p:xfrm>
          <a:off x="1143001" y="1853034"/>
          <a:ext cx="8686799" cy="3563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356">
                  <a:extLst>
                    <a:ext uri="{9D8B030D-6E8A-4147-A177-3AD203B41FA5}">
                      <a16:colId xmlns="" xmlns:a16="http://schemas.microsoft.com/office/drawing/2014/main" val="2280843762"/>
                    </a:ext>
                  </a:extLst>
                </a:gridCol>
                <a:gridCol w="1232350">
                  <a:extLst>
                    <a:ext uri="{9D8B030D-6E8A-4147-A177-3AD203B41FA5}">
                      <a16:colId xmlns="" xmlns:a16="http://schemas.microsoft.com/office/drawing/2014/main" val="2493838309"/>
                    </a:ext>
                  </a:extLst>
                </a:gridCol>
                <a:gridCol w="1408759">
                  <a:extLst>
                    <a:ext uri="{9D8B030D-6E8A-4147-A177-3AD203B41FA5}">
                      <a16:colId xmlns="" xmlns:a16="http://schemas.microsoft.com/office/drawing/2014/main" val="647042003"/>
                    </a:ext>
                  </a:extLst>
                </a:gridCol>
                <a:gridCol w="1408759">
                  <a:extLst>
                    <a:ext uri="{9D8B030D-6E8A-4147-A177-3AD203B41FA5}">
                      <a16:colId xmlns="" xmlns:a16="http://schemas.microsoft.com/office/drawing/2014/main" val="492021148"/>
                    </a:ext>
                  </a:extLst>
                </a:gridCol>
                <a:gridCol w="1408759">
                  <a:extLst>
                    <a:ext uri="{9D8B030D-6E8A-4147-A177-3AD203B41FA5}">
                      <a16:colId xmlns="" xmlns:a16="http://schemas.microsoft.com/office/drawing/2014/main" val="2591769082"/>
                    </a:ext>
                  </a:extLst>
                </a:gridCol>
                <a:gridCol w="2036816">
                  <a:extLst>
                    <a:ext uri="{9D8B030D-6E8A-4147-A177-3AD203B41FA5}">
                      <a16:colId xmlns="" xmlns:a16="http://schemas.microsoft.com/office/drawing/2014/main" val="508282000"/>
                    </a:ext>
                  </a:extLst>
                </a:gridCol>
              </a:tblGrid>
              <a:tr h="813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effectLst/>
                          <a:latin typeface="+mn-lt"/>
                        </a:rPr>
                        <a:t>Dept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2020-21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2021-22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 2022-23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 2023-24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Target </a:t>
                      </a:r>
                      <a:r>
                        <a:rPr lang="en-IN" sz="2000" b="1" dirty="0" smtClean="0">
                          <a:effectLst/>
                          <a:latin typeface="+mn-lt"/>
                        </a:rPr>
                        <a:t>2024-25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/>
                </a:tc>
                <a:extLst>
                  <a:ext uri="{0D108BD9-81ED-4DB2-BD59-A6C34878D82A}">
                    <a16:rowId xmlns="" xmlns:a16="http://schemas.microsoft.com/office/drawing/2014/main" val="3789061689"/>
                  </a:ext>
                </a:extLst>
              </a:tr>
              <a:tr h="646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Mangal"/>
                        </a:rPr>
                        <a:t>66%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Mangal"/>
                        </a:rPr>
                        <a:t>25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79%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84%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32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92%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35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  <a:ea typeface="Calibri"/>
                          <a:cs typeface="Mangal"/>
                        </a:rPr>
                        <a:t>100%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  <a:ea typeface="Calibri"/>
                          <a:cs typeface="Mangal"/>
                        </a:rPr>
                        <a:t>38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89846"/>
                  </a:ext>
                </a:extLst>
              </a:tr>
              <a:tr h="512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Math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Mangal"/>
                        </a:rPr>
                        <a:t>8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10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12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15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smtClean="0">
                          <a:effectLst/>
                          <a:latin typeface="+mn-lt"/>
                          <a:ea typeface="Calibri"/>
                          <a:cs typeface="Mangal"/>
                        </a:rPr>
                        <a:t>17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86607454"/>
                  </a:ext>
                </a:extLst>
              </a:tr>
              <a:tr h="512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effectLst/>
                          <a:latin typeface="+mn-lt"/>
                        </a:rPr>
                        <a:t>Chem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Mangal"/>
                        </a:rPr>
                        <a:t>6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8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8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  <a:ea typeface="Calibri"/>
                          <a:cs typeface="Mangal"/>
                        </a:rPr>
                        <a:t>8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  <a:ea typeface="Calibri"/>
                          <a:cs typeface="Mangal"/>
                        </a:rPr>
                        <a:t>8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23151349"/>
                  </a:ext>
                </a:extLst>
              </a:tr>
              <a:tr h="512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effectLst/>
                          <a:latin typeface="+mn-lt"/>
                        </a:rPr>
                        <a:t>Phy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Mangal"/>
                        </a:rPr>
                        <a:t>5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6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6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  <a:ea typeface="Calibri"/>
                          <a:cs typeface="Mangal"/>
                        </a:rPr>
                        <a:t>6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  <a:ea typeface="Calibri"/>
                          <a:cs typeface="Mangal"/>
                        </a:rPr>
                        <a:t>6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48967543"/>
                  </a:ext>
                </a:extLst>
              </a:tr>
              <a:tr h="512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effectLst/>
                          <a:latin typeface="+mn-lt"/>
                        </a:rPr>
                        <a:t>Eng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Mangal"/>
                        </a:rPr>
                        <a:t>6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6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6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6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7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414701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8454FD-B228-4788-B2B6-526C0E4F56DD}"/>
              </a:ext>
            </a:extLst>
          </p:cNvPr>
          <p:cNvSpPr txBox="1"/>
          <p:nvPr/>
        </p:nvSpPr>
        <p:spPr>
          <a:xfrm>
            <a:off x="685800" y="739721"/>
            <a:ext cx="10796589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800" b="1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Research &amp; Development – Department wise bench marks</a:t>
            </a:r>
            <a:endParaRPr lang="en-US" sz="2800" b="1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23</a:t>
            </a:r>
            <a:r>
              <a:rPr lang="en-US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7" baseline="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July 2021. </a:t>
            </a:r>
            <a:r>
              <a:rPr lang="en-US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US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2020-25 Strateg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IN" sz="1400" b="1" spc="-5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391AEA-9404-456A-A466-7E62E9F9A6C3}"/>
              </a:ext>
            </a:extLst>
          </p:cNvPr>
          <p:cNvSpPr txBox="1"/>
          <p:nvPr/>
        </p:nvSpPr>
        <p:spPr>
          <a:xfrm>
            <a:off x="9829800" y="648866"/>
            <a:ext cx="161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Contd..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5486400"/>
            <a:ext cx="17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S&amp;H Faculty - 38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926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10184</TotalTime>
  <Words>3074</Words>
  <Application>Microsoft Office PowerPoint</Application>
  <PresentationFormat>Custom</PresentationFormat>
  <Paragraphs>818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WELCOME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Review of the targets at every quarter   2 In any case, if a department fails to achieve the set target, it      has to achieve the next year target along with backlogs  3 In case of achievement being over and above the bench mark set,     the higher accomplishment should be considered   4 Departmental annual goals and Academic audit must be inline with annual     bench marks of strategic plan</vt:lpstr>
      <vt:lpstr>2) Status &amp; Expansion of student hostel accommodation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IQAC 7th Regular Meeting</dc:title>
  <dc:creator>Surya Praveen Devisetty</dc:creator>
  <cp:lastModifiedBy>Windows User</cp:lastModifiedBy>
  <cp:revision>1351</cp:revision>
  <cp:lastPrinted>2021-07-27T11:47:51Z</cp:lastPrinted>
  <dcterms:created xsi:type="dcterms:W3CDTF">2016-04-16T06:53:58Z</dcterms:created>
  <dcterms:modified xsi:type="dcterms:W3CDTF">2021-08-03T10:53:52Z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2016-01-28T00:00:00Z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2016-04-16T00:00:00Z</vt:filetime>
  </property>
</Properties>
</file>