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7"/>
  </p:notesMasterIdLst>
  <p:sldIdLst>
    <p:sldId id="256" r:id="rId3"/>
    <p:sldId id="300" r:id="rId4"/>
    <p:sldId id="299" r:id="rId5"/>
    <p:sldId id="257" r:id="rId6"/>
    <p:sldId id="289" r:id="rId7"/>
    <p:sldId id="258" r:id="rId8"/>
    <p:sldId id="259" r:id="rId9"/>
    <p:sldId id="260" r:id="rId10"/>
    <p:sldId id="261" r:id="rId11"/>
    <p:sldId id="262" r:id="rId12"/>
    <p:sldId id="263" r:id="rId13"/>
    <p:sldId id="264" r:id="rId14"/>
    <p:sldId id="265" r:id="rId15"/>
    <p:sldId id="266" r:id="rId16"/>
    <p:sldId id="267" r:id="rId17"/>
    <p:sldId id="276" r:id="rId18"/>
    <p:sldId id="277" r:id="rId19"/>
    <p:sldId id="278" r:id="rId20"/>
    <p:sldId id="290" r:id="rId21"/>
    <p:sldId id="291" r:id="rId22"/>
    <p:sldId id="285" r:id="rId23"/>
    <p:sldId id="307" r:id="rId24"/>
    <p:sldId id="302" r:id="rId25"/>
    <p:sldId id="295" r:id="rId26"/>
    <p:sldId id="303" r:id="rId27"/>
    <p:sldId id="292" r:id="rId28"/>
    <p:sldId id="294" r:id="rId29"/>
    <p:sldId id="304" r:id="rId30"/>
    <p:sldId id="297" r:id="rId31"/>
    <p:sldId id="305" r:id="rId32"/>
    <p:sldId id="308" r:id="rId33"/>
    <p:sldId id="298" r:id="rId34"/>
    <p:sldId id="306" r:id="rId35"/>
    <p:sldId id="27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
      <p:font typeface="Gill Sans" panose="020B0502020104020203" pitchFamily="34" charset="-79"/>
      <p:regular r:id="rId46"/>
      <p:bold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jSuhDhdN1VDNpsdJ3/YY7VBxRD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CBEBAB-7F2A-453E-B386-944AC877F22F}">
  <a:tblStyle styleId="{08CBEBAB-7F2A-453E-B386-944AC877F22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ED"/>
          </a:solidFill>
        </a:fill>
      </a:tcStyle>
    </a:wholeTbl>
    <a:band1H>
      <a:tcTxStyle/>
      <a:tcStyle>
        <a:tcBdr/>
        <a:fill>
          <a:solidFill>
            <a:srgbClr val="CBE3DA"/>
          </a:solidFill>
        </a:fill>
      </a:tcStyle>
    </a:band1H>
    <a:band2H>
      <a:tcTxStyle/>
      <a:tcStyle>
        <a:tcBdr/>
      </a:tcStyle>
    </a:band2H>
    <a:band1V>
      <a:tcTxStyle/>
      <a:tcStyle>
        <a:tcBdr/>
        <a:fill>
          <a:solidFill>
            <a:srgbClr val="CBE3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5ed29dbcd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05ed29dbcd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a:t>Use this slide</a:t>
            </a:r>
            <a:endParaRPr/>
          </a:p>
        </p:txBody>
      </p:sp>
      <p:sp>
        <p:nvSpPr>
          <p:cNvPr id="404" name="Google Shape;404;g105ed29dbcd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c4ea0e665_4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c4ea0e665_4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fc4ea0e665_4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19</a:t>
            </a:fld>
            <a:endParaRPr/>
          </a:p>
        </p:txBody>
      </p:sp>
    </p:spTree>
    <p:extLst>
      <p:ext uri="{BB962C8B-B14F-4D97-AF65-F5344CB8AC3E}">
        <p14:creationId xmlns:p14="http://schemas.microsoft.com/office/powerpoint/2010/main" val="215851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c4ea0e665_4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c4ea0e665_4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fc4ea0e665_4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20</a:t>
            </a:fld>
            <a:endParaRPr/>
          </a:p>
        </p:txBody>
      </p:sp>
    </p:spTree>
    <p:extLst>
      <p:ext uri="{BB962C8B-B14F-4D97-AF65-F5344CB8AC3E}">
        <p14:creationId xmlns:p14="http://schemas.microsoft.com/office/powerpoint/2010/main" val="51166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and preference of normative feedback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30</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66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a:t>Need and readiness for smart homes.</a:t>
            </a:r>
            <a:endParaRPr/>
          </a:p>
          <a:p>
            <a:pPr marL="0" lvl="0" indent="0" algn="l" rtl="0">
              <a:spcBef>
                <a:spcPts val="0"/>
              </a:spcBef>
              <a:spcAft>
                <a:spcPts val="0"/>
              </a:spcAft>
              <a:buNone/>
            </a:pPr>
            <a:r>
              <a:rPr lang="en-IN"/>
              <a:t>Rearrange and make it catchy.</a:t>
            </a:r>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326933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71" name="Google Shape;7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7"/>
          <p:cNvSpPr>
            <a:spLocks noGrp="1"/>
          </p:cNvSpPr>
          <p:nvPr>
            <p:ph type="pic" idx="2"/>
          </p:nvPr>
        </p:nvSpPr>
        <p:spPr>
          <a:xfrm>
            <a:off x="5183188" y="987425"/>
            <a:ext cx="6172200" cy="4873625"/>
          </a:xfrm>
          <a:prstGeom prst="rect">
            <a:avLst/>
          </a:prstGeom>
          <a:noFill/>
          <a:ln>
            <a:noFill/>
          </a:ln>
        </p:spPr>
      </p:sp>
      <p:sp>
        <p:nvSpPr>
          <p:cNvPr id="78" name="Google Shape;7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9" name="Google Shape;10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15" name="Google Shape;1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2" name="Google Shape;12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8" name="Google Shape;128;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9" name="Google Shape;129;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30" name="Google Shape;130;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1" name="Google Shape;13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3"/>
        <p:cNvGrpSpPr/>
        <p:nvPr/>
      </p:nvGrpSpPr>
      <p:grpSpPr>
        <a:xfrm>
          <a:off x="0" y="0"/>
          <a:ext cx="0" cy="0"/>
          <a:chOff x="0" y="0"/>
          <a:chExt cx="0" cy="0"/>
        </a:xfrm>
      </p:grpSpPr>
      <p:sp>
        <p:nvSpPr>
          <p:cNvPr id="144" name="Google Shape;144;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46" name="Google Shape;146;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7" name="Google Shape;14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7"/>
          <p:cNvSpPr>
            <a:spLocks noGrp="1"/>
          </p:cNvSpPr>
          <p:nvPr>
            <p:ph type="pic" idx="2"/>
          </p:nvPr>
        </p:nvSpPr>
        <p:spPr>
          <a:xfrm>
            <a:off x="5183188" y="987425"/>
            <a:ext cx="6172200" cy="4873625"/>
          </a:xfrm>
          <a:prstGeom prst="rect">
            <a:avLst/>
          </a:prstGeom>
          <a:noFill/>
          <a:ln>
            <a:noFill/>
          </a:ln>
        </p:spPr>
      </p:sp>
      <p:sp>
        <p:nvSpPr>
          <p:cNvPr id="153" name="Google Shape;153;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4" name="Google Shape;15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0" name="Google Shape;16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6" name="Google Shape;16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000"/>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575757"/>
              </a:buClr>
              <a:buSzPts val="2000"/>
              <a:buNone/>
              <a:defRPr sz="2000" b="0">
                <a:solidFill>
                  <a:srgbClr val="575757"/>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27"/>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1573436" y="1905926"/>
            <a:ext cx="9780363" cy="41830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11049755" y="6172200"/>
            <a:ext cx="1142245" cy="6699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lt1"/>
                </a:solidFill>
                <a:latin typeface="Arial"/>
                <a:ea typeface="Arial"/>
                <a:cs typeface="Arial"/>
                <a:sym typeface="Arial"/>
              </a:defRPr>
            </a:lvl1pPr>
            <a:lvl2pPr marL="0" lvl="1" indent="0" algn="r">
              <a:spcBef>
                <a:spcPts val="0"/>
              </a:spcBef>
              <a:buNone/>
              <a:defRPr sz="1600" b="1">
                <a:solidFill>
                  <a:schemeClr val="lt1"/>
                </a:solidFill>
                <a:latin typeface="Arial"/>
                <a:ea typeface="Arial"/>
                <a:cs typeface="Arial"/>
                <a:sym typeface="Arial"/>
              </a:defRPr>
            </a:lvl2pPr>
            <a:lvl3pPr marL="0" lvl="2" indent="0" algn="r">
              <a:spcBef>
                <a:spcPts val="0"/>
              </a:spcBef>
              <a:buNone/>
              <a:defRPr sz="1600" b="1">
                <a:solidFill>
                  <a:schemeClr val="lt1"/>
                </a:solidFill>
                <a:latin typeface="Arial"/>
                <a:ea typeface="Arial"/>
                <a:cs typeface="Arial"/>
                <a:sym typeface="Arial"/>
              </a:defRPr>
            </a:lvl3pPr>
            <a:lvl4pPr marL="0" lvl="3" indent="0" algn="r">
              <a:spcBef>
                <a:spcPts val="0"/>
              </a:spcBef>
              <a:buNone/>
              <a:defRPr sz="1600" b="1">
                <a:solidFill>
                  <a:schemeClr val="lt1"/>
                </a:solidFill>
                <a:latin typeface="Arial"/>
                <a:ea typeface="Arial"/>
                <a:cs typeface="Arial"/>
                <a:sym typeface="Arial"/>
              </a:defRPr>
            </a:lvl4pPr>
            <a:lvl5pPr marL="0" lvl="4" indent="0" algn="r">
              <a:spcBef>
                <a:spcPts val="0"/>
              </a:spcBef>
              <a:buNone/>
              <a:defRPr sz="1600" b="1">
                <a:solidFill>
                  <a:schemeClr val="lt1"/>
                </a:solidFill>
                <a:latin typeface="Arial"/>
                <a:ea typeface="Arial"/>
                <a:cs typeface="Arial"/>
                <a:sym typeface="Arial"/>
              </a:defRPr>
            </a:lvl5pPr>
            <a:lvl6pPr marL="0" lvl="5" indent="0" algn="r">
              <a:spcBef>
                <a:spcPts val="0"/>
              </a:spcBef>
              <a:buNone/>
              <a:defRPr sz="1600" b="1">
                <a:solidFill>
                  <a:schemeClr val="lt1"/>
                </a:solidFill>
                <a:latin typeface="Arial"/>
                <a:ea typeface="Arial"/>
                <a:cs typeface="Arial"/>
                <a:sym typeface="Arial"/>
              </a:defRPr>
            </a:lvl6pPr>
            <a:lvl7pPr marL="0" lvl="6" indent="0" algn="r">
              <a:spcBef>
                <a:spcPts val="0"/>
              </a:spcBef>
              <a:buNone/>
              <a:defRPr sz="1600" b="1">
                <a:solidFill>
                  <a:schemeClr val="lt1"/>
                </a:solidFill>
                <a:latin typeface="Arial"/>
                <a:ea typeface="Arial"/>
                <a:cs typeface="Arial"/>
                <a:sym typeface="Arial"/>
              </a:defRPr>
            </a:lvl7pPr>
            <a:lvl8pPr marL="0" lvl="7" indent="0" algn="r">
              <a:spcBef>
                <a:spcPts val="0"/>
              </a:spcBef>
              <a:buNone/>
              <a:defRPr sz="1600" b="1">
                <a:solidFill>
                  <a:schemeClr val="lt1"/>
                </a:solidFill>
                <a:latin typeface="Arial"/>
                <a:ea typeface="Arial"/>
                <a:cs typeface="Arial"/>
                <a:sym typeface="Arial"/>
              </a:defRPr>
            </a:lvl8pPr>
            <a:lvl9pPr marL="0" lvl="8" indent="0" algn="r">
              <a:spcBef>
                <a:spcPts val="0"/>
              </a:spcBef>
              <a:buNone/>
              <a:defRPr sz="16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0" name="Google Shape;4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3" name="Google Shape;5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 name="Google Shape;5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5" name="Google Shape;5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7" name="Google Shape;9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8" name="Google Shape;9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9" name="Google Shape;9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greentechmedia.com/articles/read/Honeywell-Launches-Glossy-Thermostat-Lyric" TargetMode="External"/><Relationship Id="rId13" Type="http://schemas.openxmlformats.org/officeDocument/2006/relationships/image" Target="../media/image19.png"/><Relationship Id="rId18" Type="http://schemas.openxmlformats.org/officeDocument/2006/relationships/hyperlink" Target="https://www.samsung.com/in/refrigerators/french-door/810l-black-stainless-rf28n9780sg-tl/" TargetMode="External"/><Relationship Id="rId3" Type="http://schemas.openxmlformats.org/officeDocument/2006/relationships/image" Target="../media/image13.png"/><Relationship Id="rId7" Type="http://schemas.openxmlformats.org/officeDocument/2006/relationships/hyperlink" Target="https://www.airthings.com/en/wave-plus" TargetMode="External"/><Relationship Id="rId12" Type="http://schemas.openxmlformats.org/officeDocument/2006/relationships/image" Target="../media/image18.jpg"/><Relationship Id="rId17" Type="http://schemas.openxmlformats.org/officeDocument/2006/relationships/hyperlink" Target="https://www.racold.com/electric-storage-geyser/omnis-wifi" TargetMode="External"/><Relationship Id="rId2" Type="http://schemas.openxmlformats.org/officeDocument/2006/relationships/notesSlide" Target="../notesSlides/notesSlide13.xml"/><Relationship Id="rId16" Type="http://schemas.openxmlformats.org/officeDocument/2006/relationships/hyperlink" Target="https://www.alliedmarketresearch.com/smart-connected-washing-machine-market" TargetMode="External"/><Relationship Id="rId1" Type="http://schemas.openxmlformats.org/officeDocument/2006/relationships/slideLayout" Target="../slideLayouts/slideLayout14.xml"/><Relationship Id="rId6" Type="http://schemas.openxmlformats.org/officeDocument/2006/relationships/image" Target="../media/image16.jpg"/><Relationship Id="rId11" Type="http://schemas.openxmlformats.org/officeDocument/2006/relationships/image" Target="../media/image17.jpg"/><Relationship Id="rId5" Type="http://schemas.openxmlformats.org/officeDocument/2006/relationships/image" Target="../media/image15.jpg"/><Relationship Id="rId15" Type="http://schemas.openxmlformats.org/officeDocument/2006/relationships/image" Target="../media/image21.jpg"/><Relationship Id="rId10" Type="http://schemas.openxmlformats.org/officeDocument/2006/relationships/hyperlink" Target="https://www.123rf.com/photo_70900755_iot-concept-remotely-controlling-smart-air-conditioner-with-app-on-smartphone.html" TargetMode="External"/><Relationship Id="rId19" Type="http://schemas.openxmlformats.org/officeDocument/2006/relationships/hyperlink" Target="https://time.com/4318290/samsungs-smart-refrigerator-family-hub/" TargetMode="External"/><Relationship Id="rId4" Type="http://schemas.openxmlformats.org/officeDocument/2006/relationships/image" Target="../media/image14.png"/><Relationship Id="rId9" Type="http://schemas.openxmlformats.org/officeDocument/2006/relationships/hyperlink" Target="https://www.digitaltrends.com/home/best-smart-blinds/" TargetMode="External"/><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hyperlink" Target="https://doi.apa.org/doi/10.1037/a00396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ep.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eep.org/smart-efficient-low-carbon-building-energy-solutions/home-energy-management-system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utotechreview.com/siemens-automotive-engineering-simulation-and-automation-test-center/technology-and-innovation/top-10-electric-vehicle-manufacturers-in-india-their-innovations" TargetMode="Externa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hyperlink" Target="https://riberasolutions.com/smart-city-iot-and-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voltimum.co.uk/articles/building-automation-key-successful" TargetMode="External"/><Relationship Id="rId5" Type="http://schemas.openxmlformats.org/officeDocument/2006/relationships/image" Target="../media/image3.jpg"/><Relationship Id="rId10" Type="http://schemas.openxmlformats.org/officeDocument/2006/relationships/hyperlink" Target="https://iiot-world.com/ics-security/cybersecurity/renewable-resources-can-increase-cyber-threats/" TargetMode="External"/><Relationship Id="rId4" Type="http://schemas.openxmlformats.org/officeDocument/2006/relationships/image" Target="../media/image2.jpg"/><Relationship Id="rId9" Type="http://schemas.openxmlformats.org/officeDocument/2006/relationships/hyperlink" Target="https://medium.com/@thinkwik/why-people-are-talking-so-much-about-iot-is-iot-really-future-74d5008fe2a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a:spLocks noGrp="1"/>
          </p:cNvSpPr>
          <p:nvPr>
            <p:ph type="ctrTitle"/>
          </p:nvPr>
        </p:nvSpPr>
        <p:spPr>
          <a:xfrm>
            <a:off x="1231000" y="2028371"/>
            <a:ext cx="9730000" cy="146412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200"/>
              <a:buFont typeface="Cambria"/>
              <a:buNone/>
            </a:pPr>
            <a:r>
              <a:rPr lang="en-IN" sz="5200" dirty="0">
                <a:latin typeface="Cambria"/>
                <a:ea typeface="Cambria"/>
                <a:cs typeface="Cambria"/>
                <a:sym typeface="Cambria"/>
              </a:rPr>
              <a:t>S</a:t>
            </a:r>
            <a:r>
              <a:rPr lang="en-IN" sz="5200" b="0" i="0" u="none" strike="noStrike" dirty="0">
                <a:latin typeface="Cambria"/>
                <a:ea typeface="Cambria"/>
                <a:cs typeface="Cambria"/>
                <a:sym typeface="Cambria"/>
              </a:rPr>
              <a:t>mart Energy Homes</a:t>
            </a:r>
            <a:endParaRPr sz="3200" dirty="0">
              <a:latin typeface="Cambria"/>
              <a:ea typeface="Cambria"/>
              <a:cs typeface="Cambria"/>
              <a:sym typeface="Cambria"/>
            </a:endParaRPr>
          </a:p>
        </p:txBody>
      </p:sp>
      <p:sp>
        <p:nvSpPr>
          <p:cNvPr id="233" name="Google Shape;233;p1"/>
          <p:cNvSpPr txBox="1"/>
          <p:nvPr/>
        </p:nvSpPr>
        <p:spPr>
          <a:xfrm>
            <a:off x="0" y="5412866"/>
            <a:ext cx="12192000" cy="1760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1800"/>
              <a:buFont typeface="Arial"/>
              <a:buNone/>
            </a:pPr>
            <a:r>
              <a:rPr lang="en-IN" sz="1800" b="0" i="0" u="none" strike="noStrike" cap="none">
                <a:solidFill>
                  <a:schemeClr val="lt1"/>
                </a:solidFill>
                <a:latin typeface="Cambria"/>
                <a:ea typeface="Cambria"/>
                <a:cs typeface="Cambria"/>
                <a:sym typeface="Cambria"/>
              </a:rPr>
              <a:t>Vishal Garg</a:t>
            </a:r>
            <a:endParaRPr/>
          </a:p>
          <a:p>
            <a:pPr marL="0" marR="0" lvl="0" indent="0" algn="ctr" rtl="0">
              <a:lnSpc>
                <a:spcPct val="90000"/>
              </a:lnSpc>
              <a:spcBef>
                <a:spcPts val="1000"/>
              </a:spcBef>
              <a:spcAft>
                <a:spcPts val="0"/>
              </a:spcAft>
              <a:buClr>
                <a:schemeClr val="lt1"/>
              </a:buClr>
              <a:buSzPts val="1800"/>
              <a:buFont typeface="Arial"/>
              <a:buNone/>
            </a:pPr>
            <a:r>
              <a:rPr lang="en-IN" sz="1800" b="0" i="0" u="none" strike="noStrike" cap="none">
                <a:solidFill>
                  <a:schemeClr val="lt1"/>
                </a:solidFill>
                <a:latin typeface="Cambria"/>
                <a:ea typeface="Cambria"/>
                <a:cs typeface="Cambria"/>
                <a:sym typeface="Cambria"/>
              </a:rPr>
              <a:t>Head, Center for IT in Building Science</a:t>
            </a:r>
            <a:endParaRPr/>
          </a:p>
          <a:p>
            <a:pPr marL="0" marR="0" lvl="0" indent="0" algn="ctr" rtl="0">
              <a:lnSpc>
                <a:spcPct val="90000"/>
              </a:lnSpc>
              <a:spcBef>
                <a:spcPts val="1000"/>
              </a:spcBef>
              <a:spcAft>
                <a:spcPts val="0"/>
              </a:spcAft>
              <a:buClr>
                <a:schemeClr val="lt1"/>
              </a:buClr>
              <a:buSzPts val="1800"/>
              <a:buFont typeface="Arial"/>
              <a:buNone/>
            </a:pPr>
            <a:r>
              <a:rPr lang="en-IN" sz="1800" b="0" i="0" u="none" strike="noStrike" cap="none">
                <a:solidFill>
                  <a:schemeClr val="lt1"/>
                </a:solidFill>
                <a:latin typeface="Cambria"/>
                <a:ea typeface="Cambria"/>
                <a:cs typeface="Cambria"/>
                <a:sym typeface="Cambria"/>
              </a:rPr>
              <a:t>International Institute for Information Technology Hyderabad</a:t>
            </a:r>
            <a:endParaRPr/>
          </a:p>
          <a:p>
            <a:pPr marL="0" marR="0" lvl="0" indent="0" algn="ctr" rtl="0">
              <a:lnSpc>
                <a:spcPct val="90000"/>
              </a:lnSpc>
              <a:spcBef>
                <a:spcPts val="1000"/>
              </a:spcBef>
              <a:spcAft>
                <a:spcPts val="0"/>
              </a:spcAft>
              <a:buClr>
                <a:schemeClr val="lt1"/>
              </a:buClr>
              <a:buSzPts val="1800"/>
              <a:buFont typeface="Arial"/>
              <a:buNone/>
            </a:pPr>
            <a:endParaRPr sz="1800" b="0" i="0" u="none" strike="noStrike" cap="none">
              <a:solidFill>
                <a:schemeClr val="lt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7" descr="Smart Home System – All You Need to Know"/>
          <p:cNvPicPr preferRelativeResize="0"/>
          <p:nvPr/>
        </p:nvPicPr>
        <p:blipFill rotWithShape="1">
          <a:blip r:embed="rId3">
            <a:alphaModFix/>
          </a:blip>
          <a:srcRect/>
          <a:stretch/>
        </p:blipFill>
        <p:spPr>
          <a:xfrm>
            <a:off x="6096000" y="1487611"/>
            <a:ext cx="2587611" cy="1735302"/>
          </a:xfrm>
          <a:prstGeom prst="rect">
            <a:avLst/>
          </a:prstGeom>
          <a:noFill/>
          <a:ln>
            <a:noFill/>
          </a:ln>
        </p:spPr>
      </p:pic>
      <p:sp>
        <p:nvSpPr>
          <p:cNvPr id="336" name="Google Shape;336;p7"/>
          <p:cNvSpPr txBox="1"/>
          <p:nvPr/>
        </p:nvSpPr>
        <p:spPr>
          <a:xfrm>
            <a:off x="9252155" y="67202"/>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7"/>
          <p:cNvSpPr/>
          <p:nvPr/>
        </p:nvSpPr>
        <p:spPr>
          <a:xfrm>
            <a:off x="10440837" y="10064"/>
            <a:ext cx="1639017" cy="132271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8" name="Google Shape;338;p7"/>
          <p:cNvGrpSpPr/>
          <p:nvPr/>
        </p:nvGrpSpPr>
        <p:grpSpPr>
          <a:xfrm>
            <a:off x="709353" y="1470433"/>
            <a:ext cx="3975976" cy="4692868"/>
            <a:chOff x="6252133" y="2937117"/>
            <a:chExt cx="2410088" cy="2757469"/>
          </a:xfrm>
        </p:grpSpPr>
        <p:sp>
          <p:nvSpPr>
            <p:cNvPr id="339" name="Google Shape;339;p7"/>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40" name="Google Shape;340;p7"/>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41" name="Google Shape;341;p7"/>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42" name="Google Shape;342;p7"/>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
        <p:nvSpPr>
          <p:cNvPr id="343" name="Google Shape;343;p7"/>
          <p:cNvSpPr/>
          <p:nvPr/>
        </p:nvSpPr>
        <p:spPr>
          <a:xfrm>
            <a:off x="5679959" y="3449831"/>
            <a:ext cx="4221125" cy="1131079"/>
          </a:xfrm>
          <a:prstGeom prst="rect">
            <a:avLst/>
          </a:prstGeom>
          <a:noFill/>
          <a:ln>
            <a:noFill/>
          </a:ln>
        </p:spPr>
        <p:txBody>
          <a:bodyPr spcFirstLastPara="1" wrap="square" lIns="91425" tIns="45700" rIns="91425" bIns="45700" anchor="t" anchorCtr="0">
            <a:spAutoFit/>
          </a:bodyPr>
          <a:lstStyle/>
          <a:p>
            <a:pPr marL="45720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Home automation is being conceived as a standard fitment in new homes </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Builders are showing interest and offering Smart Homes</a:t>
            </a:r>
            <a:endParaRPr sz="1500">
              <a:solidFill>
                <a:schemeClr val="lt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8" descr="Who Invented Gears? | Wonderopolis"/>
          <p:cNvPicPr preferRelativeResize="0"/>
          <p:nvPr/>
        </p:nvPicPr>
        <p:blipFill rotWithShape="1">
          <a:blip r:embed="rId3">
            <a:alphaModFix/>
          </a:blip>
          <a:srcRect/>
          <a:stretch/>
        </p:blipFill>
        <p:spPr>
          <a:xfrm>
            <a:off x="6128313" y="1487777"/>
            <a:ext cx="2774017" cy="1735302"/>
          </a:xfrm>
          <a:prstGeom prst="rect">
            <a:avLst/>
          </a:prstGeom>
          <a:noFill/>
          <a:ln>
            <a:noFill/>
          </a:ln>
        </p:spPr>
      </p:pic>
      <p:sp>
        <p:nvSpPr>
          <p:cNvPr id="349" name="Google Shape;349;p8"/>
          <p:cNvSpPr txBox="1"/>
          <p:nvPr/>
        </p:nvSpPr>
        <p:spPr>
          <a:xfrm>
            <a:off x="9252155" y="52454"/>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8"/>
          <p:cNvSpPr txBox="1"/>
          <p:nvPr/>
        </p:nvSpPr>
        <p:spPr>
          <a:xfrm>
            <a:off x="1524000" y="1"/>
            <a:ext cx="77760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8"/>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grpSp>
        <p:nvGrpSpPr>
          <p:cNvPr id="352" name="Google Shape;352;p8"/>
          <p:cNvGrpSpPr/>
          <p:nvPr/>
        </p:nvGrpSpPr>
        <p:grpSpPr>
          <a:xfrm>
            <a:off x="709353" y="1470433"/>
            <a:ext cx="3975976" cy="4692868"/>
            <a:chOff x="6252133" y="2937117"/>
            <a:chExt cx="2410088" cy="2757469"/>
          </a:xfrm>
        </p:grpSpPr>
        <p:sp>
          <p:nvSpPr>
            <p:cNvPr id="353" name="Google Shape;353;p8"/>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54" name="Google Shape;354;p8"/>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55" name="Google Shape;355;p8"/>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
        <p:nvSpPr>
          <p:cNvPr id="356" name="Google Shape;356;p8"/>
          <p:cNvSpPr/>
          <p:nvPr/>
        </p:nvSpPr>
        <p:spPr>
          <a:xfrm>
            <a:off x="5810588" y="3459009"/>
            <a:ext cx="4221125" cy="2785378"/>
          </a:xfrm>
          <a:prstGeom prst="rect">
            <a:avLst/>
          </a:prstGeom>
          <a:noFill/>
          <a:ln>
            <a:noFill/>
          </a:ln>
        </p:spPr>
        <p:txBody>
          <a:bodyPr spcFirstLastPara="1" wrap="square" lIns="91425" tIns="45700" rIns="91425" bIns="45700" anchor="t" anchorCtr="0">
            <a:spAutoFit/>
          </a:bodyPr>
          <a:lstStyle/>
          <a:p>
            <a:pPr marL="360000" marR="0" lvl="0" indent="-285750" algn="just" rtl="0">
              <a:spcBef>
                <a:spcPts val="0"/>
              </a:spcBef>
              <a:spcAft>
                <a:spcPts val="0"/>
              </a:spcAft>
              <a:buClr>
                <a:schemeClr val="lt1"/>
              </a:buClr>
              <a:buSzPts val="1500"/>
              <a:buFont typeface="Arial"/>
              <a:buChar char="•"/>
            </a:pPr>
            <a:r>
              <a:rPr lang="en-IN" sz="1500" b="1">
                <a:solidFill>
                  <a:schemeClr val="lt1"/>
                </a:solidFill>
                <a:latin typeface="Verdana"/>
                <a:ea typeface="Verdana"/>
                <a:cs typeface="Verdana"/>
                <a:sym typeface="Verdana"/>
              </a:rPr>
              <a:t>OCF and oneM2M </a:t>
            </a:r>
            <a:r>
              <a:rPr lang="en-IN" sz="1500">
                <a:solidFill>
                  <a:schemeClr val="lt1"/>
                </a:solidFill>
                <a:latin typeface="Verdana"/>
                <a:ea typeface="Verdana"/>
                <a:cs typeface="Verdana"/>
                <a:sym typeface="Verdana"/>
              </a:rPr>
              <a:t>have </a:t>
            </a:r>
            <a:r>
              <a:rPr lang="en-IN" sz="1500" b="1">
                <a:solidFill>
                  <a:schemeClr val="lt1"/>
                </a:solidFill>
                <a:latin typeface="Verdana"/>
                <a:ea typeface="Verdana"/>
                <a:cs typeface="Verdana"/>
                <a:sym typeface="Verdana"/>
              </a:rPr>
              <a:t>developed harmonized standards</a:t>
            </a:r>
            <a:r>
              <a:rPr lang="en-IN" sz="1500">
                <a:solidFill>
                  <a:schemeClr val="lt1"/>
                </a:solidFill>
                <a:latin typeface="Verdana"/>
                <a:ea typeface="Verdana"/>
                <a:cs typeface="Verdana"/>
                <a:sym typeface="Verdana"/>
              </a:rPr>
              <a:t> to permit seamless interworking between oneM2M and OCF environments </a:t>
            </a:r>
            <a:endParaRPr/>
          </a:p>
          <a:p>
            <a:pPr marL="360000" marR="0" lvl="0" indent="-285750" algn="just" rtl="0">
              <a:spcBef>
                <a:spcPts val="1200"/>
              </a:spcBef>
              <a:spcAft>
                <a:spcPts val="0"/>
              </a:spcAft>
              <a:buClr>
                <a:schemeClr val="lt1"/>
              </a:buClr>
              <a:buSzPts val="1500"/>
              <a:buFont typeface="Arial"/>
              <a:buChar char="•"/>
            </a:pPr>
            <a:r>
              <a:rPr lang="en-IN" sz="1500" b="1">
                <a:solidFill>
                  <a:schemeClr val="lt1"/>
                </a:solidFill>
                <a:latin typeface="Verdana"/>
                <a:ea typeface="Verdana"/>
                <a:cs typeface="Verdana"/>
                <a:sym typeface="Verdana"/>
              </a:rPr>
              <a:t>Matter</a:t>
            </a:r>
            <a:r>
              <a:rPr lang="en-IN" sz="1500">
                <a:solidFill>
                  <a:schemeClr val="lt1"/>
                </a:solidFill>
                <a:latin typeface="Verdana"/>
                <a:ea typeface="Verdana"/>
                <a:cs typeface="Verdana"/>
                <a:sym typeface="Verdana"/>
              </a:rPr>
              <a:t>, is a </a:t>
            </a:r>
            <a:r>
              <a:rPr lang="en-IN" sz="1500" b="1">
                <a:solidFill>
                  <a:schemeClr val="lt1"/>
                </a:solidFill>
                <a:latin typeface="Verdana"/>
                <a:ea typeface="Verdana"/>
                <a:cs typeface="Verdana"/>
                <a:sym typeface="Verdana"/>
              </a:rPr>
              <a:t>smart home connectivity standard</a:t>
            </a:r>
            <a:r>
              <a:rPr lang="en-IN" sz="1500">
                <a:solidFill>
                  <a:schemeClr val="lt1"/>
                </a:solidFill>
                <a:latin typeface="Verdana"/>
                <a:ea typeface="Verdana"/>
                <a:cs typeface="Verdana"/>
                <a:sym typeface="Verdana"/>
              </a:rPr>
              <a:t>. The new protocol is backed by </a:t>
            </a:r>
            <a:r>
              <a:rPr lang="en-IN" sz="1500" b="1">
                <a:solidFill>
                  <a:schemeClr val="lt1"/>
                </a:solidFill>
                <a:latin typeface="Verdana"/>
                <a:ea typeface="Verdana"/>
                <a:cs typeface="Verdana"/>
                <a:sym typeface="Verdana"/>
              </a:rPr>
              <a:t>Apple, Google, Amazon, </a:t>
            </a:r>
            <a:r>
              <a:rPr lang="en-IN" sz="1500">
                <a:solidFill>
                  <a:schemeClr val="lt1"/>
                </a:solidFill>
                <a:latin typeface="Verdana"/>
                <a:ea typeface="Verdana"/>
                <a:cs typeface="Verdana"/>
                <a:sym typeface="Verdana"/>
              </a:rPr>
              <a:t>and some other big names in the Connectivity Standards Alliance to increase interoperability between smart home devices across platforms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9"/>
          <p:cNvPicPr preferRelativeResize="0"/>
          <p:nvPr/>
        </p:nvPicPr>
        <p:blipFill rotWithShape="1">
          <a:blip r:embed="rId3">
            <a:alphaModFix/>
          </a:blip>
          <a:srcRect/>
          <a:stretch/>
        </p:blipFill>
        <p:spPr>
          <a:xfrm>
            <a:off x="6128313" y="1484947"/>
            <a:ext cx="2552034" cy="1735302"/>
          </a:xfrm>
          <a:prstGeom prst="rect">
            <a:avLst/>
          </a:prstGeom>
          <a:noFill/>
          <a:ln>
            <a:noFill/>
          </a:ln>
        </p:spPr>
      </p:pic>
      <p:sp>
        <p:nvSpPr>
          <p:cNvPr id="363" name="Google Shape;363;p9"/>
          <p:cNvSpPr txBox="1"/>
          <p:nvPr/>
        </p:nvSpPr>
        <p:spPr>
          <a:xfrm>
            <a:off x="9252155" y="52454"/>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9"/>
          <p:cNvSpPr txBox="1"/>
          <p:nvPr/>
        </p:nvSpPr>
        <p:spPr>
          <a:xfrm>
            <a:off x="1524000" y="1"/>
            <a:ext cx="77760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9"/>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66" name="Google Shape;366;p9"/>
          <p:cNvSpPr/>
          <p:nvPr/>
        </p:nvSpPr>
        <p:spPr>
          <a:xfrm>
            <a:off x="10440837" y="10064"/>
            <a:ext cx="1639017" cy="132271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9"/>
          <p:cNvGrpSpPr/>
          <p:nvPr/>
        </p:nvGrpSpPr>
        <p:grpSpPr>
          <a:xfrm>
            <a:off x="709353" y="1470433"/>
            <a:ext cx="3975976" cy="4692868"/>
            <a:chOff x="6252133" y="2937117"/>
            <a:chExt cx="2410088" cy="2757469"/>
          </a:xfrm>
        </p:grpSpPr>
        <p:sp>
          <p:nvSpPr>
            <p:cNvPr id="368" name="Google Shape;368;p9"/>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69" name="Google Shape;369;p9"/>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70" name="Google Shape;370;p9"/>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
        <p:nvSpPr>
          <p:cNvPr id="371" name="Google Shape;371;p9"/>
          <p:cNvSpPr/>
          <p:nvPr/>
        </p:nvSpPr>
        <p:spPr>
          <a:xfrm>
            <a:off x="5679959" y="3449831"/>
            <a:ext cx="4221125" cy="1015663"/>
          </a:xfrm>
          <a:prstGeom prst="rect">
            <a:avLst/>
          </a:prstGeom>
          <a:noFill/>
          <a:ln>
            <a:noFill/>
          </a:ln>
        </p:spPr>
        <p:txBody>
          <a:bodyPr spcFirstLastPara="1" wrap="square" lIns="91425" tIns="45700" rIns="91425" bIns="45700" anchor="t" anchorCtr="0">
            <a:spAutoFit/>
          </a:bodyPr>
          <a:lstStyle/>
          <a:p>
            <a:pPr marL="45720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Artificial Intelligence is catching up to automate most actions compensating for the need for user feedback or control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10" descr="What Is a Chatbot and How to Use One for Sales and Marketing"/>
          <p:cNvPicPr preferRelativeResize="0"/>
          <p:nvPr/>
        </p:nvPicPr>
        <p:blipFill rotWithShape="1">
          <a:blip r:embed="rId3">
            <a:alphaModFix/>
          </a:blip>
          <a:srcRect l="11500" r="9676" b="8180"/>
          <a:stretch/>
        </p:blipFill>
        <p:spPr>
          <a:xfrm>
            <a:off x="6034657" y="1498436"/>
            <a:ext cx="2289337" cy="1725424"/>
          </a:xfrm>
          <a:prstGeom prst="rect">
            <a:avLst/>
          </a:prstGeom>
          <a:noFill/>
          <a:ln>
            <a:noFill/>
          </a:ln>
        </p:spPr>
      </p:pic>
      <p:sp>
        <p:nvSpPr>
          <p:cNvPr id="377" name="Google Shape;377;p10"/>
          <p:cNvSpPr txBox="1"/>
          <p:nvPr/>
        </p:nvSpPr>
        <p:spPr>
          <a:xfrm>
            <a:off x="9252155" y="52454"/>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0"/>
          <p:cNvSpPr txBox="1"/>
          <p:nvPr/>
        </p:nvSpPr>
        <p:spPr>
          <a:xfrm>
            <a:off x="1524000" y="1"/>
            <a:ext cx="77760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0"/>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80" name="Google Shape;380;p10"/>
          <p:cNvSpPr/>
          <p:nvPr/>
        </p:nvSpPr>
        <p:spPr>
          <a:xfrm>
            <a:off x="10440837" y="10064"/>
            <a:ext cx="1639017" cy="132271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1" name="Google Shape;381;p10"/>
          <p:cNvGrpSpPr/>
          <p:nvPr/>
        </p:nvGrpSpPr>
        <p:grpSpPr>
          <a:xfrm>
            <a:off x="709353" y="1470433"/>
            <a:ext cx="3975976" cy="4692868"/>
            <a:chOff x="6252133" y="2937117"/>
            <a:chExt cx="2410088" cy="2757469"/>
          </a:xfrm>
        </p:grpSpPr>
        <p:sp>
          <p:nvSpPr>
            <p:cNvPr id="382" name="Google Shape;382;p10"/>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83" name="Google Shape;383;p10"/>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Chatbots</a:t>
              </a:r>
              <a:endParaRPr sz="1500">
                <a:solidFill>
                  <a:srgbClr val="7F7F7F"/>
                </a:solidFill>
                <a:latin typeface="Verdana"/>
                <a:ea typeface="Verdana"/>
                <a:cs typeface="Verdana"/>
                <a:sym typeface="Verdana"/>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84" name="Google Shape;384;p10"/>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
        <p:nvSpPr>
          <p:cNvPr id="385" name="Google Shape;385;p10"/>
          <p:cNvSpPr/>
          <p:nvPr/>
        </p:nvSpPr>
        <p:spPr>
          <a:xfrm>
            <a:off x="5550090" y="3429000"/>
            <a:ext cx="4221125" cy="2285241"/>
          </a:xfrm>
          <a:prstGeom prst="rect">
            <a:avLst/>
          </a:prstGeom>
          <a:noFill/>
          <a:ln>
            <a:noFill/>
          </a:ln>
        </p:spPr>
        <p:txBody>
          <a:bodyPr spcFirstLastPara="1" wrap="square" lIns="91425" tIns="45700" rIns="91425" bIns="45700" anchor="t" anchorCtr="0">
            <a:spAutoFit/>
          </a:bodyPr>
          <a:lstStyle/>
          <a:p>
            <a:pPr marL="51435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ChatBots allow hands free easy communication in their natural language, and a perfect future solution for easy remote access to smart homes with privacy</a:t>
            </a:r>
            <a:endParaRPr/>
          </a:p>
          <a:p>
            <a:pPr marL="51435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ChatBots are emerging as a mode of customized interface, simplifying interfacing and making it more universal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1"/>
          <p:cNvPicPr preferRelativeResize="0"/>
          <p:nvPr/>
        </p:nvPicPr>
        <p:blipFill rotWithShape="1">
          <a:blip r:embed="rId3">
            <a:alphaModFix/>
          </a:blip>
          <a:srcRect/>
          <a:stretch/>
        </p:blipFill>
        <p:spPr>
          <a:xfrm>
            <a:off x="5962090" y="1494675"/>
            <a:ext cx="1288023" cy="1695346"/>
          </a:xfrm>
          <a:prstGeom prst="rect">
            <a:avLst/>
          </a:prstGeom>
          <a:noFill/>
          <a:ln w="9525" cap="flat" cmpd="sng">
            <a:solidFill>
              <a:schemeClr val="lt1"/>
            </a:solidFill>
            <a:prstDash val="solid"/>
            <a:round/>
            <a:headEnd type="none" w="sm" len="sm"/>
            <a:tailEnd type="none" w="sm" len="sm"/>
          </a:ln>
        </p:spPr>
      </p:pic>
      <p:sp>
        <p:nvSpPr>
          <p:cNvPr id="392" name="Google Shape;392;p11"/>
          <p:cNvSpPr txBox="1"/>
          <p:nvPr/>
        </p:nvSpPr>
        <p:spPr>
          <a:xfrm>
            <a:off x="9252155" y="52454"/>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1"/>
          <p:cNvSpPr txBox="1"/>
          <p:nvPr/>
        </p:nvSpPr>
        <p:spPr>
          <a:xfrm>
            <a:off x="1524000" y="1"/>
            <a:ext cx="77760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1"/>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95" name="Google Shape;395;p11"/>
          <p:cNvSpPr/>
          <p:nvPr/>
        </p:nvSpPr>
        <p:spPr>
          <a:xfrm>
            <a:off x="10440837" y="10064"/>
            <a:ext cx="1639017" cy="132271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6" name="Google Shape;396;p11"/>
          <p:cNvGrpSpPr/>
          <p:nvPr/>
        </p:nvGrpSpPr>
        <p:grpSpPr>
          <a:xfrm>
            <a:off x="709353" y="1470433"/>
            <a:ext cx="3975976" cy="4692868"/>
            <a:chOff x="6252133" y="2937117"/>
            <a:chExt cx="2410088" cy="2757469"/>
          </a:xfrm>
        </p:grpSpPr>
        <p:sp>
          <p:nvSpPr>
            <p:cNvPr id="397" name="Google Shape;397;p11"/>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98" name="Google Shape;398;p11"/>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Energy harvesting</a:t>
              </a:r>
              <a:endParaRPr/>
            </a:p>
          </p:txBody>
        </p:sp>
      </p:grpSp>
      <p:sp>
        <p:nvSpPr>
          <p:cNvPr id="399" name="Google Shape;399;p11"/>
          <p:cNvSpPr/>
          <p:nvPr/>
        </p:nvSpPr>
        <p:spPr>
          <a:xfrm>
            <a:off x="5679959" y="3449831"/>
            <a:ext cx="4221125" cy="1477328"/>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Energy Harvesting, ultra-low power devices, long range wireless charging are gaining popularity as Technologies for low power consumption have become important for ensuring longer life for batteries</a:t>
            </a:r>
            <a:endParaRPr sz="1500">
              <a:solidFill>
                <a:schemeClr val="lt1"/>
              </a:solidFill>
              <a:latin typeface="Verdana"/>
              <a:ea typeface="Verdana"/>
              <a:cs typeface="Verdana"/>
              <a:sym typeface="Verdana"/>
            </a:endParaRPr>
          </a:p>
        </p:txBody>
      </p:sp>
      <p:sp>
        <p:nvSpPr>
          <p:cNvPr id="400" name="Google Shape;400;p11"/>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105ed29dbcd_0_86" descr="https://www.honeywellhome.com/~/media/epresence/product%20images/lyric%20thermostat/lyric-hero.ashx"/>
          <p:cNvPicPr preferRelativeResize="0"/>
          <p:nvPr/>
        </p:nvPicPr>
        <p:blipFill rotWithShape="1">
          <a:blip r:embed="rId3">
            <a:alphaModFix/>
          </a:blip>
          <a:srcRect/>
          <a:stretch/>
        </p:blipFill>
        <p:spPr>
          <a:xfrm>
            <a:off x="3592051" y="3647033"/>
            <a:ext cx="1570925" cy="1361456"/>
          </a:xfrm>
          <a:prstGeom prst="rect">
            <a:avLst/>
          </a:prstGeom>
          <a:noFill/>
          <a:ln w="9525" cap="flat" cmpd="sng">
            <a:noFill/>
            <a:prstDash val="solid"/>
            <a:round/>
            <a:headEnd type="none" w="sm" len="sm"/>
            <a:tailEnd type="none" w="sm" len="sm"/>
          </a:ln>
        </p:spPr>
      </p:pic>
      <p:pic>
        <p:nvPicPr>
          <p:cNvPr id="407" name="Google Shape;407;g105ed29dbcd_0_86" descr="https://www.airthings.com/hubfs/WavePlus-benefits2.png"/>
          <p:cNvPicPr preferRelativeResize="0"/>
          <p:nvPr/>
        </p:nvPicPr>
        <p:blipFill rotWithShape="1">
          <a:blip r:embed="rId4">
            <a:alphaModFix/>
          </a:blip>
          <a:srcRect l="5593" t="19834" r="8613" b="12194"/>
          <a:stretch/>
        </p:blipFill>
        <p:spPr>
          <a:xfrm>
            <a:off x="3569326" y="1513929"/>
            <a:ext cx="1616399" cy="1280675"/>
          </a:xfrm>
          <a:prstGeom prst="rect">
            <a:avLst/>
          </a:prstGeom>
          <a:noFill/>
          <a:ln w="9525" cap="flat" cmpd="sng">
            <a:noFill/>
            <a:prstDash val="solid"/>
            <a:round/>
            <a:headEnd type="none" w="sm" len="sm"/>
            <a:tailEnd type="none" w="sm" len="sm"/>
          </a:ln>
        </p:spPr>
      </p:pic>
      <p:pic>
        <p:nvPicPr>
          <p:cNvPr id="408" name="Google Shape;408;g105ed29dbcd_0_86" descr="Amstrad Wi-Fi Smart Inverter Split Air Conditioner | AmstradWorld"/>
          <p:cNvPicPr preferRelativeResize="0"/>
          <p:nvPr/>
        </p:nvPicPr>
        <p:blipFill rotWithShape="1">
          <a:blip r:embed="rId5">
            <a:alphaModFix/>
          </a:blip>
          <a:srcRect/>
          <a:stretch/>
        </p:blipFill>
        <p:spPr>
          <a:xfrm>
            <a:off x="418675" y="3748963"/>
            <a:ext cx="2239550" cy="1109238"/>
          </a:xfrm>
          <a:prstGeom prst="rect">
            <a:avLst/>
          </a:prstGeom>
          <a:noFill/>
          <a:ln w="9525" cap="flat" cmpd="sng">
            <a:noFill/>
            <a:prstDash val="solid"/>
            <a:round/>
            <a:headEnd type="none" w="sm" len="sm"/>
            <a:tailEnd type="none" w="sm" len="sm"/>
          </a:ln>
        </p:spPr>
      </p:pic>
      <p:sp>
        <p:nvSpPr>
          <p:cNvPr id="409" name="Google Shape;409;g105ed29dbcd_0_86"/>
          <p:cNvSpPr txBox="1"/>
          <p:nvPr/>
        </p:nvSpPr>
        <p:spPr>
          <a:xfrm>
            <a:off x="418759" y="2825196"/>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Blinds</a:t>
            </a:r>
            <a:endParaRPr>
              <a:solidFill>
                <a:schemeClr val="bg1"/>
              </a:solidFill>
            </a:endParaRPr>
          </a:p>
        </p:txBody>
      </p:sp>
      <p:sp>
        <p:nvSpPr>
          <p:cNvPr id="410" name="Google Shape;410;g105ed29dbcd_0_86"/>
          <p:cNvSpPr txBox="1"/>
          <p:nvPr/>
        </p:nvSpPr>
        <p:spPr>
          <a:xfrm>
            <a:off x="418737" y="5048616"/>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Air Conditioner</a:t>
            </a:r>
            <a:endParaRPr>
              <a:solidFill>
                <a:schemeClr val="bg1"/>
              </a:solidFill>
            </a:endParaRPr>
          </a:p>
        </p:txBody>
      </p:sp>
      <p:sp>
        <p:nvSpPr>
          <p:cNvPr id="411" name="Google Shape;411;g105ed29dbcd_0_86"/>
          <p:cNvSpPr txBox="1"/>
          <p:nvPr/>
        </p:nvSpPr>
        <p:spPr>
          <a:xfrm>
            <a:off x="2944264" y="5048620"/>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Thermostat</a:t>
            </a:r>
            <a:endParaRPr>
              <a:solidFill>
                <a:schemeClr val="bg1"/>
              </a:solidFill>
            </a:endParaRPr>
          </a:p>
        </p:txBody>
      </p:sp>
      <p:sp>
        <p:nvSpPr>
          <p:cNvPr id="412" name="Google Shape;412;g105ed29dbcd_0_86"/>
          <p:cNvSpPr txBox="1"/>
          <p:nvPr/>
        </p:nvSpPr>
        <p:spPr>
          <a:xfrm>
            <a:off x="2944284" y="2774497"/>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IAQ Device</a:t>
            </a:r>
            <a:endParaRPr>
              <a:solidFill>
                <a:schemeClr val="bg1"/>
              </a:solidFill>
            </a:endParaRPr>
          </a:p>
        </p:txBody>
      </p:sp>
      <p:pic>
        <p:nvPicPr>
          <p:cNvPr id="413" name="Google Shape;413;g105ed29dbcd_0_86" descr="A picture containing text&#10;&#10;Description automatically generated"/>
          <p:cNvPicPr preferRelativeResize="0"/>
          <p:nvPr/>
        </p:nvPicPr>
        <p:blipFill rotWithShape="1">
          <a:blip r:embed="rId6">
            <a:alphaModFix/>
          </a:blip>
          <a:srcRect/>
          <a:stretch/>
        </p:blipFill>
        <p:spPr>
          <a:xfrm>
            <a:off x="415225" y="1513925"/>
            <a:ext cx="2243000" cy="1260575"/>
          </a:xfrm>
          <a:prstGeom prst="rect">
            <a:avLst/>
          </a:prstGeom>
          <a:noFill/>
          <a:ln w="9525" cap="flat" cmpd="sng">
            <a:noFill/>
            <a:prstDash val="solid"/>
            <a:round/>
            <a:headEnd type="none" w="sm" len="sm"/>
            <a:tailEnd type="none" w="sm" len="sm"/>
          </a:ln>
        </p:spPr>
      </p:pic>
      <p:sp>
        <p:nvSpPr>
          <p:cNvPr id="414" name="Google Shape;414;g105ed29dbcd_0_86"/>
          <p:cNvSpPr txBox="1"/>
          <p:nvPr/>
        </p:nvSpPr>
        <p:spPr>
          <a:xfrm>
            <a:off x="7010399" y="6431958"/>
            <a:ext cx="5207400" cy="5541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IN" sz="1000" u="sng">
                <a:solidFill>
                  <a:schemeClr val="bg1"/>
                </a:solid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https://www.airthings.com/en/wave-plus</a:t>
            </a:r>
            <a:endParaRPr sz="1000">
              <a:solidFill>
                <a:schemeClr val="bg1"/>
              </a:solidFill>
              <a:latin typeface="Gill Sans"/>
              <a:ea typeface="Gill Sans"/>
              <a:cs typeface="Gill Sans"/>
              <a:sym typeface="Gill Sans"/>
            </a:endParaRPr>
          </a:p>
          <a:p>
            <a:pPr marL="0" marR="0" lvl="0" indent="0" algn="r" rtl="0">
              <a:spcBef>
                <a:spcPts val="0"/>
              </a:spcBef>
              <a:spcAft>
                <a:spcPts val="0"/>
              </a:spcAft>
              <a:buNone/>
            </a:pPr>
            <a:r>
              <a:rPr lang="en-IN" sz="1000" u="sng">
                <a:solidFill>
                  <a:schemeClr val="bg1"/>
                </a:solidFill>
                <a:latin typeface="Gill Sans"/>
                <a:ea typeface="Gill Sans"/>
                <a:cs typeface="Gill Sans"/>
                <a:sym typeface="Gill Sans"/>
                <a:hlinkClick r:id="rId8">
                  <a:extLst>
                    <a:ext uri="{A12FA001-AC4F-418D-AE19-62706E023703}">
                      <ahyp:hlinkClr xmlns:ahyp="http://schemas.microsoft.com/office/drawing/2018/hyperlinkcolor" val="tx"/>
                    </a:ext>
                  </a:extLst>
                </a:hlinkClick>
              </a:rPr>
              <a:t>greentechmedia.com/articles/read/Honeywell-Launches-Glossy-Thermostat-Lyric</a:t>
            </a:r>
            <a:endParaRPr sz="1000">
              <a:solidFill>
                <a:schemeClr val="bg1"/>
              </a:solidFill>
              <a:latin typeface="Gill Sans"/>
              <a:ea typeface="Gill Sans"/>
              <a:cs typeface="Gill Sans"/>
              <a:sym typeface="Gill Sans"/>
            </a:endParaRPr>
          </a:p>
          <a:p>
            <a:pPr marL="0" marR="0" lvl="0" indent="0" algn="r" rtl="0">
              <a:spcBef>
                <a:spcPts val="0"/>
              </a:spcBef>
              <a:spcAft>
                <a:spcPts val="0"/>
              </a:spcAft>
              <a:buNone/>
            </a:pPr>
            <a:endParaRPr sz="1000">
              <a:solidFill>
                <a:schemeClr val="bg1"/>
              </a:solidFill>
              <a:latin typeface="Gill Sans"/>
              <a:ea typeface="Gill Sans"/>
              <a:cs typeface="Gill Sans"/>
              <a:sym typeface="Gill Sans"/>
            </a:endParaRPr>
          </a:p>
        </p:txBody>
      </p:sp>
      <p:sp>
        <p:nvSpPr>
          <p:cNvPr id="415" name="Google Shape;415;g105ed29dbcd_0_86"/>
          <p:cNvSpPr txBox="1"/>
          <p:nvPr/>
        </p:nvSpPr>
        <p:spPr>
          <a:xfrm>
            <a:off x="10756" y="6396852"/>
            <a:ext cx="6312300" cy="400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000" u="sng">
                <a:solidFill>
                  <a:schemeClr val="bg1"/>
                </a:solidFill>
                <a:latin typeface="Gill Sans"/>
                <a:ea typeface="Gill Sans"/>
                <a:cs typeface="Gill Sans"/>
                <a:sym typeface="Gill Sans"/>
                <a:hlinkClick r:id="rId9">
                  <a:extLst>
                    <a:ext uri="{A12FA001-AC4F-418D-AE19-62706E023703}">
                      <ahyp:hlinkClr xmlns:ahyp="http://schemas.microsoft.com/office/drawing/2018/hyperlinkcolor" val="tx"/>
                    </a:ext>
                  </a:extLst>
                </a:hlinkClick>
              </a:rPr>
              <a:t>digitaltrends.com/home/best-smart-blinds/</a:t>
            </a:r>
            <a:endParaRPr sz="1000">
              <a:solidFill>
                <a:schemeClr val="bg1"/>
              </a:solidFill>
              <a:latin typeface="Gill Sans"/>
              <a:ea typeface="Gill Sans"/>
              <a:cs typeface="Gill Sans"/>
              <a:sym typeface="Gill Sans"/>
            </a:endParaRPr>
          </a:p>
          <a:p>
            <a:pPr marL="0" marR="0" lvl="0" indent="0" algn="l" rtl="0">
              <a:spcBef>
                <a:spcPts val="0"/>
              </a:spcBef>
              <a:spcAft>
                <a:spcPts val="0"/>
              </a:spcAft>
              <a:buNone/>
            </a:pPr>
            <a:r>
              <a:rPr lang="en-IN" sz="1000" u="sng">
                <a:solidFill>
                  <a:schemeClr val="bg1"/>
                </a:solidFill>
                <a:latin typeface="Gill Sans"/>
                <a:ea typeface="Gill Sans"/>
                <a:cs typeface="Gill Sans"/>
                <a:sym typeface="Gill Sans"/>
                <a:hlinkClick r:id="rId10">
                  <a:extLst>
                    <a:ext uri="{A12FA001-AC4F-418D-AE19-62706E023703}">
                      <ahyp:hlinkClr xmlns:ahyp="http://schemas.microsoft.com/office/drawing/2018/hyperlinkcolor" val="tx"/>
                    </a:ext>
                  </a:extLst>
                </a:hlinkClick>
              </a:rPr>
              <a:t>123rf.com/photo_70900755_iot-concept-remotely-controlling-smart-air-conditioner-with-app-on-smartphone.html</a:t>
            </a:r>
            <a:endParaRPr sz="1000">
              <a:solidFill>
                <a:schemeClr val="bg1"/>
              </a:solidFill>
              <a:latin typeface="Gill Sans"/>
              <a:ea typeface="Gill Sans"/>
              <a:cs typeface="Gill Sans"/>
              <a:sym typeface="Gill Sans"/>
            </a:endParaRPr>
          </a:p>
        </p:txBody>
      </p:sp>
      <p:sp>
        <p:nvSpPr>
          <p:cNvPr id="416" name="Google Shape;416;g105ed29dbcd_0_86"/>
          <p:cNvSpPr txBox="1"/>
          <p:nvPr/>
        </p:nvSpPr>
        <p:spPr>
          <a:xfrm>
            <a:off x="411480" y="289559"/>
            <a:ext cx="9327000" cy="7695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4400" dirty="0">
                <a:solidFill>
                  <a:schemeClr val="bg1"/>
                </a:solidFill>
                <a:latin typeface="Gill Sans"/>
                <a:ea typeface="Gill Sans"/>
                <a:cs typeface="Gill Sans"/>
                <a:sym typeface="Gill Sans"/>
              </a:rPr>
              <a:t>Smart Appliances </a:t>
            </a:r>
            <a:endParaRPr dirty="0">
              <a:solidFill>
                <a:schemeClr val="bg1"/>
              </a:solidFill>
            </a:endParaRPr>
          </a:p>
        </p:txBody>
      </p:sp>
      <p:pic>
        <p:nvPicPr>
          <p:cNvPr id="417" name="Google Shape;417;g105ed29dbcd_0_86" descr="Smart Washing Machine - Man-made Objects Objects"/>
          <p:cNvPicPr preferRelativeResize="0"/>
          <p:nvPr/>
        </p:nvPicPr>
        <p:blipFill rotWithShape="1">
          <a:blip r:embed="rId11">
            <a:alphaModFix/>
          </a:blip>
          <a:srcRect/>
          <a:stretch/>
        </p:blipFill>
        <p:spPr>
          <a:xfrm>
            <a:off x="6176337" y="3705800"/>
            <a:ext cx="2124664" cy="1195575"/>
          </a:xfrm>
          <a:prstGeom prst="rect">
            <a:avLst/>
          </a:prstGeom>
          <a:noFill/>
          <a:ln w="9525" cap="flat" cmpd="sng">
            <a:noFill/>
            <a:prstDash val="solid"/>
            <a:round/>
            <a:headEnd type="none" w="sm" len="sm"/>
            <a:tailEnd type="none" w="sm" len="sm"/>
          </a:ln>
        </p:spPr>
      </p:pic>
      <p:pic>
        <p:nvPicPr>
          <p:cNvPr id="418" name="Google Shape;418;g105ed29dbcd_0_86" descr="https://cdn.vox-cdn.com/thumbor/CU50K2M91f4Mf42kReR9u3ONVjM=/0x0:2500x1667/1200x800/filters:focal(1050x634:1450x1034)/cdn.vox-cdn.com/uploads/chorus_image/image/66012986/Family_Hub_CES2020_Black__1_.0.jpg"/>
          <p:cNvPicPr preferRelativeResize="0"/>
          <p:nvPr/>
        </p:nvPicPr>
        <p:blipFill rotWithShape="1">
          <a:blip r:embed="rId12">
            <a:alphaModFix/>
          </a:blip>
          <a:srcRect/>
          <a:stretch/>
        </p:blipFill>
        <p:spPr>
          <a:xfrm>
            <a:off x="6370324" y="1565325"/>
            <a:ext cx="1736700" cy="1157800"/>
          </a:xfrm>
          <a:prstGeom prst="rect">
            <a:avLst/>
          </a:prstGeom>
          <a:noFill/>
          <a:ln w="9525" cap="flat" cmpd="sng">
            <a:noFill/>
            <a:prstDash val="solid"/>
            <a:round/>
            <a:headEnd type="none" w="sm" len="sm"/>
            <a:tailEnd type="none" w="sm" len="sm"/>
          </a:ln>
        </p:spPr>
      </p:pic>
      <p:grpSp>
        <p:nvGrpSpPr>
          <p:cNvPr id="419" name="Google Shape;419;g105ed29dbcd_0_86"/>
          <p:cNvGrpSpPr/>
          <p:nvPr/>
        </p:nvGrpSpPr>
        <p:grpSpPr>
          <a:xfrm>
            <a:off x="9089521" y="3748866"/>
            <a:ext cx="2309308" cy="1157777"/>
            <a:chOff x="2215439" y="2294036"/>
            <a:chExt cx="2584853" cy="1530642"/>
          </a:xfrm>
        </p:grpSpPr>
        <p:pic>
          <p:nvPicPr>
            <p:cNvPr id="420" name="Google Shape;420;g105ed29dbcd_0_86" descr="Omnis Wi-Fi Water Heater By Racold India"/>
            <p:cNvPicPr preferRelativeResize="0"/>
            <p:nvPr/>
          </p:nvPicPr>
          <p:blipFill rotWithShape="1">
            <a:blip r:embed="rId13">
              <a:alphaModFix/>
            </a:blip>
            <a:srcRect/>
            <a:stretch/>
          </p:blipFill>
          <p:spPr>
            <a:xfrm>
              <a:off x="2215439" y="2294036"/>
              <a:ext cx="1690280" cy="1530642"/>
            </a:xfrm>
            <a:prstGeom prst="rect">
              <a:avLst/>
            </a:prstGeom>
            <a:noFill/>
            <a:ln w="9525" cap="flat" cmpd="sng">
              <a:noFill/>
              <a:prstDash val="solid"/>
              <a:round/>
              <a:headEnd type="none" w="sm" len="sm"/>
              <a:tailEnd type="none" w="sm" len="sm"/>
            </a:ln>
          </p:spPr>
        </p:pic>
        <p:pic>
          <p:nvPicPr>
            <p:cNvPr id="421" name="Google Shape;421;g105ed29dbcd_0_86"/>
            <p:cNvPicPr preferRelativeResize="0"/>
            <p:nvPr/>
          </p:nvPicPr>
          <p:blipFill rotWithShape="1">
            <a:blip r:embed="rId14">
              <a:alphaModFix/>
            </a:blip>
            <a:srcRect l="70928" t="38578" r="16509" b="20054"/>
            <a:stretch/>
          </p:blipFill>
          <p:spPr>
            <a:xfrm>
              <a:off x="3978662" y="2301050"/>
              <a:ext cx="821630" cy="1522020"/>
            </a:xfrm>
            <a:prstGeom prst="rect">
              <a:avLst/>
            </a:prstGeom>
            <a:noFill/>
            <a:ln w="9525" cap="flat" cmpd="sng">
              <a:noFill/>
              <a:prstDash val="solid"/>
              <a:round/>
              <a:headEnd type="none" w="sm" len="sm"/>
              <a:tailEnd type="none" w="sm" len="sm"/>
            </a:ln>
          </p:spPr>
        </p:pic>
      </p:grpSp>
      <p:pic>
        <p:nvPicPr>
          <p:cNvPr id="422" name="Google Shape;422;g105ed29dbcd_0_86" descr="UPSHINE Smart Lighting"/>
          <p:cNvPicPr preferRelativeResize="0"/>
          <p:nvPr/>
        </p:nvPicPr>
        <p:blipFill rotWithShape="1">
          <a:blip r:embed="rId15">
            <a:alphaModFix/>
          </a:blip>
          <a:srcRect l="7577" r="25362"/>
          <a:stretch/>
        </p:blipFill>
        <p:spPr>
          <a:xfrm>
            <a:off x="9406475" y="1446275"/>
            <a:ext cx="1675394" cy="1195575"/>
          </a:xfrm>
          <a:prstGeom prst="rect">
            <a:avLst/>
          </a:prstGeom>
          <a:noFill/>
          <a:ln w="9525" cap="flat" cmpd="sng">
            <a:noFill/>
            <a:prstDash val="solid"/>
            <a:round/>
            <a:headEnd type="none" w="sm" len="sm"/>
            <a:tailEnd type="none" w="sm" len="sm"/>
          </a:ln>
        </p:spPr>
      </p:pic>
      <p:sp>
        <p:nvSpPr>
          <p:cNvPr id="423" name="Google Shape;423;g105ed29dbcd_0_86"/>
          <p:cNvSpPr txBox="1"/>
          <p:nvPr/>
        </p:nvSpPr>
        <p:spPr>
          <a:xfrm>
            <a:off x="5805416" y="5048621"/>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Washing Machine</a:t>
            </a:r>
            <a:endParaRPr>
              <a:solidFill>
                <a:schemeClr val="bg1"/>
              </a:solidFill>
            </a:endParaRPr>
          </a:p>
        </p:txBody>
      </p:sp>
      <p:sp>
        <p:nvSpPr>
          <p:cNvPr id="424" name="Google Shape;424;g105ed29dbcd_0_86"/>
          <p:cNvSpPr txBox="1"/>
          <p:nvPr/>
        </p:nvSpPr>
        <p:spPr>
          <a:xfrm>
            <a:off x="8810926" y="5048626"/>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Geyser</a:t>
            </a:r>
            <a:endParaRPr>
              <a:solidFill>
                <a:schemeClr val="bg1"/>
              </a:solidFill>
            </a:endParaRPr>
          </a:p>
        </p:txBody>
      </p:sp>
      <p:sp>
        <p:nvSpPr>
          <p:cNvPr id="425" name="Google Shape;425;g105ed29dbcd_0_86"/>
          <p:cNvSpPr txBox="1"/>
          <p:nvPr/>
        </p:nvSpPr>
        <p:spPr>
          <a:xfrm>
            <a:off x="5805418" y="2774505"/>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Refrigerator</a:t>
            </a:r>
            <a:endParaRPr>
              <a:solidFill>
                <a:schemeClr val="bg1"/>
              </a:solidFill>
            </a:endParaRPr>
          </a:p>
        </p:txBody>
      </p:sp>
      <p:sp>
        <p:nvSpPr>
          <p:cNvPr id="426" name="Google Shape;426;g105ed29dbcd_0_86"/>
          <p:cNvSpPr txBox="1"/>
          <p:nvPr/>
        </p:nvSpPr>
        <p:spPr>
          <a:xfrm>
            <a:off x="8810934" y="2825202"/>
            <a:ext cx="2866500" cy="369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bg1"/>
                </a:solidFill>
                <a:latin typeface="Gill Sans"/>
                <a:ea typeface="Gill Sans"/>
                <a:cs typeface="Gill Sans"/>
                <a:sym typeface="Gill Sans"/>
              </a:rPr>
              <a:t>Smart Lights</a:t>
            </a:r>
            <a:endParaRPr>
              <a:solidFill>
                <a:schemeClr val="bg1"/>
              </a:solidFill>
            </a:endParaRPr>
          </a:p>
        </p:txBody>
      </p:sp>
      <p:sp>
        <p:nvSpPr>
          <p:cNvPr id="427" name="Google Shape;427;g105ed29dbcd_0_86"/>
          <p:cNvSpPr txBox="1"/>
          <p:nvPr/>
        </p:nvSpPr>
        <p:spPr>
          <a:xfrm>
            <a:off x="8" y="6077251"/>
            <a:ext cx="5362500" cy="400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000" u="sng" dirty="0">
                <a:solidFill>
                  <a:schemeClr val="bg1"/>
                </a:solidFill>
                <a:latin typeface="Gill Sans"/>
                <a:ea typeface="Gill Sans"/>
                <a:cs typeface="Gill Sans"/>
                <a:sym typeface="Gill Sans"/>
                <a:hlinkClick r:id="rId16">
                  <a:extLst>
                    <a:ext uri="{A12FA001-AC4F-418D-AE19-62706E023703}">
                      <ahyp:hlinkClr xmlns:ahyp="http://schemas.microsoft.com/office/drawing/2018/hyperlinkcolor" val="tx"/>
                    </a:ext>
                  </a:extLst>
                </a:hlinkClick>
              </a:rPr>
              <a:t>https://www.alliedmarketresearch.com/smart-connected-washing-machine-market</a:t>
            </a:r>
            <a:endParaRPr sz="1000" dirty="0">
              <a:solidFill>
                <a:schemeClr val="bg1"/>
              </a:solidFill>
              <a:latin typeface="Gill Sans"/>
              <a:ea typeface="Gill Sans"/>
              <a:cs typeface="Gill Sans"/>
              <a:sym typeface="Gill Sans"/>
            </a:endParaRPr>
          </a:p>
          <a:p>
            <a:pPr marL="0" marR="0" lvl="0" indent="0" algn="l" rtl="0">
              <a:spcBef>
                <a:spcPts val="0"/>
              </a:spcBef>
              <a:spcAft>
                <a:spcPts val="0"/>
              </a:spcAft>
              <a:buNone/>
            </a:pPr>
            <a:r>
              <a:rPr lang="en-IN" sz="1000" u="sng" dirty="0">
                <a:solidFill>
                  <a:schemeClr val="bg1"/>
                </a:solidFill>
                <a:latin typeface="Gill Sans"/>
                <a:ea typeface="Gill Sans"/>
                <a:cs typeface="Gill Sans"/>
                <a:sym typeface="Gill Sans"/>
                <a:hlinkClick r:id="rId17">
                  <a:extLst>
                    <a:ext uri="{A12FA001-AC4F-418D-AE19-62706E023703}">
                      <ahyp:hlinkClr xmlns:ahyp="http://schemas.microsoft.com/office/drawing/2018/hyperlinkcolor" val="tx"/>
                    </a:ext>
                  </a:extLst>
                </a:hlinkClick>
              </a:rPr>
              <a:t>https://www.racold.com/electric-storage-geyser/omnis-wifi</a:t>
            </a:r>
            <a:endParaRPr sz="1000" dirty="0">
              <a:solidFill>
                <a:schemeClr val="bg1"/>
              </a:solidFill>
              <a:latin typeface="Gill Sans"/>
              <a:ea typeface="Gill Sans"/>
              <a:cs typeface="Gill Sans"/>
              <a:sym typeface="Gill Sans"/>
            </a:endParaRPr>
          </a:p>
        </p:txBody>
      </p:sp>
      <p:sp>
        <p:nvSpPr>
          <p:cNvPr id="428" name="Google Shape;428;g105ed29dbcd_0_86"/>
          <p:cNvSpPr txBox="1"/>
          <p:nvPr/>
        </p:nvSpPr>
        <p:spPr>
          <a:xfrm>
            <a:off x="6088497" y="6107946"/>
            <a:ext cx="6103500" cy="400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IN" sz="1000" u="sng">
                <a:solidFill>
                  <a:schemeClr val="bg1"/>
                </a:solidFill>
                <a:latin typeface="Gill Sans"/>
                <a:ea typeface="Gill Sans"/>
                <a:cs typeface="Gill Sans"/>
                <a:sym typeface="Gill Sans"/>
                <a:hlinkClick r:id="rId18">
                  <a:extLst>
                    <a:ext uri="{A12FA001-AC4F-418D-AE19-62706E023703}">
                      <ahyp:hlinkClr xmlns:ahyp="http://schemas.microsoft.com/office/drawing/2018/hyperlinkcolor" val="tx"/>
                    </a:ext>
                  </a:extLst>
                </a:hlinkClick>
              </a:rPr>
              <a:t>https://www.samsung.com/in/refrigerators/french-door/810l-black-stainless-rf28n9780sg-tl/</a:t>
            </a:r>
            <a:endParaRPr sz="1000">
              <a:solidFill>
                <a:schemeClr val="bg1"/>
              </a:solidFill>
              <a:latin typeface="Gill Sans"/>
              <a:ea typeface="Gill Sans"/>
              <a:cs typeface="Gill Sans"/>
              <a:sym typeface="Gill Sans"/>
            </a:endParaRPr>
          </a:p>
          <a:p>
            <a:pPr marL="0" marR="0" lvl="0" indent="0" algn="r" rtl="0">
              <a:spcBef>
                <a:spcPts val="0"/>
              </a:spcBef>
              <a:spcAft>
                <a:spcPts val="0"/>
              </a:spcAft>
              <a:buNone/>
            </a:pPr>
            <a:r>
              <a:rPr lang="en-IN" sz="1000" u="sng">
                <a:solidFill>
                  <a:schemeClr val="bg1"/>
                </a:solidFill>
                <a:latin typeface="Gill Sans"/>
                <a:ea typeface="Gill Sans"/>
                <a:cs typeface="Gill Sans"/>
                <a:sym typeface="Gill Sans"/>
                <a:hlinkClick r:id="rId19">
                  <a:extLst>
                    <a:ext uri="{A12FA001-AC4F-418D-AE19-62706E023703}">
                      <ahyp:hlinkClr xmlns:ahyp="http://schemas.microsoft.com/office/drawing/2018/hyperlinkcolor" val="tx"/>
                    </a:ext>
                  </a:extLst>
                </a:hlinkClick>
              </a:rPr>
              <a:t>https://time.com/4318290/samsungs-smart-refrigerator-family-hub/</a:t>
            </a:r>
            <a:endParaRPr sz="1000">
              <a:solidFill>
                <a:schemeClr val="bg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9"/>
        <p:cNvGrpSpPr/>
        <p:nvPr/>
      </p:nvGrpSpPr>
      <p:grpSpPr>
        <a:xfrm>
          <a:off x="0" y="0"/>
          <a:ext cx="0" cy="0"/>
          <a:chOff x="0" y="0"/>
          <a:chExt cx="0" cy="0"/>
        </a:xfrm>
      </p:grpSpPr>
      <p:sp>
        <p:nvSpPr>
          <p:cNvPr id="630" name="Google Shape;630;p20"/>
          <p:cNvSpPr txBox="1">
            <a:spLocks noGrp="1"/>
          </p:cNvSpPr>
          <p:nvPr>
            <p:ph type="title"/>
          </p:nvPr>
        </p:nvSpPr>
        <p:spPr>
          <a:xfrm>
            <a:off x="1524000" y="1293338"/>
            <a:ext cx="9144000" cy="32745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alibri"/>
              <a:buNone/>
            </a:pPr>
            <a:r>
              <a:rPr lang="en-IN" sz="7200">
                <a:solidFill>
                  <a:schemeClr val="lt1"/>
                </a:solidFill>
                <a:latin typeface="Calibri"/>
                <a:ea typeface="Calibri"/>
                <a:cs typeface="Calibri"/>
                <a:sym typeface="Calibri"/>
              </a:rPr>
              <a:t>RESEARCH @ IIITH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1"/>
          <p:cNvSpPr txBox="1"/>
          <p:nvPr/>
        </p:nvSpPr>
        <p:spPr>
          <a:xfrm>
            <a:off x="266686" y="353732"/>
            <a:ext cx="11646545" cy="1124548"/>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FEFEFE"/>
              </a:buClr>
              <a:buSzPts val="4800"/>
              <a:buFont typeface="Calibri"/>
              <a:buNone/>
            </a:pPr>
            <a:r>
              <a:rPr lang="en-IN" sz="4800">
                <a:solidFill>
                  <a:srgbClr val="FEFEFE"/>
                </a:solidFill>
                <a:latin typeface="Calibri"/>
                <a:ea typeface="Calibri"/>
                <a:cs typeface="Calibri"/>
                <a:sym typeface="Calibri"/>
              </a:rPr>
              <a:t>Design &amp; trial of SHEMS</a:t>
            </a:r>
            <a:endParaRPr/>
          </a:p>
        </p:txBody>
      </p:sp>
      <p:sp>
        <p:nvSpPr>
          <p:cNvPr id="637" name="Google Shape;637;p21"/>
          <p:cNvSpPr txBox="1">
            <a:spLocks noGrp="1"/>
          </p:cNvSpPr>
          <p:nvPr>
            <p:ph type="body" idx="1"/>
          </p:nvPr>
        </p:nvSpPr>
        <p:spPr>
          <a:xfrm>
            <a:off x="266686" y="1478280"/>
            <a:ext cx="11339533" cy="525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EAEAEA"/>
              </a:buClr>
              <a:buSzPts val="2400"/>
              <a:buNone/>
            </a:pPr>
            <a:r>
              <a:rPr lang="en-IN" sz="2400" dirty="0">
                <a:solidFill>
                  <a:srgbClr val="EAEAEA"/>
                </a:solidFill>
              </a:rPr>
              <a:t>Residential Building Energy Demand Reduction in India (RESIDE) </a:t>
            </a:r>
            <a:endParaRPr dirty="0"/>
          </a:p>
          <a:p>
            <a:pPr marL="0" lvl="0" indent="0" algn="ctr" rtl="0">
              <a:lnSpc>
                <a:spcPct val="90000"/>
              </a:lnSpc>
              <a:spcBef>
                <a:spcPts val="1000"/>
              </a:spcBef>
              <a:spcAft>
                <a:spcPts val="0"/>
              </a:spcAft>
              <a:buClr>
                <a:srgbClr val="EAEAEA"/>
              </a:buClr>
              <a:buSzPts val="2400"/>
              <a:buNone/>
            </a:pPr>
            <a:r>
              <a:rPr lang="en-IN" sz="2400" dirty="0">
                <a:solidFill>
                  <a:srgbClr val="EAEAEA"/>
                </a:solidFill>
              </a:rPr>
              <a:t>An Indo-UK research project</a:t>
            </a:r>
            <a:endParaRPr dirty="0"/>
          </a:p>
          <a:p>
            <a:pPr marL="0" lvl="0" indent="0" algn="ctr" rtl="0">
              <a:lnSpc>
                <a:spcPct val="90000"/>
              </a:lnSpc>
              <a:spcBef>
                <a:spcPts val="1000"/>
              </a:spcBef>
              <a:spcAft>
                <a:spcPts val="0"/>
              </a:spcAft>
              <a:buClr>
                <a:schemeClr val="lt1"/>
              </a:buClr>
              <a:buSzPts val="2400"/>
              <a:buNone/>
            </a:pPr>
            <a:endParaRPr sz="1400" dirty="0">
              <a:solidFill>
                <a:srgbClr val="EAEAEA"/>
              </a:solidFill>
            </a:endParaRPr>
          </a:p>
          <a:p>
            <a:pPr marL="228600" lvl="0" indent="-228600" algn="just" rtl="0">
              <a:lnSpc>
                <a:spcPct val="90000"/>
              </a:lnSpc>
              <a:spcBef>
                <a:spcPts val="1000"/>
              </a:spcBef>
              <a:spcAft>
                <a:spcPts val="0"/>
              </a:spcAft>
              <a:buClr>
                <a:schemeClr val="lt1"/>
              </a:buClr>
              <a:buSzPts val="2400"/>
              <a:buChar char="•"/>
            </a:pPr>
            <a:r>
              <a:rPr lang="en-IN" sz="2400" dirty="0">
                <a:solidFill>
                  <a:schemeClr val="lt1"/>
                </a:solidFill>
              </a:rPr>
              <a:t>Design of a simple Smart Home </a:t>
            </a:r>
            <a:r>
              <a:rPr lang="en-IN" sz="2400" dirty="0"/>
              <a:t>E</a:t>
            </a:r>
            <a:r>
              <a:rPr lang="en-IN" sz="2400" dirty="0">
                <a:solidFill>
                  <a:schemeClr val="lt1"/>
                </a:solidFill>
              </a:rPr>
              <a:t>nergy </a:t>
            </a:r>
            <a:r>
              <a:rPr lang="en-IN" sz="2400" dirty="0"/>
              <a:t>M</a:t>
            </a:r>
            <a:r>
              <a:rPr lang="en-IN" sz="2400" dirty="0">
                <a:solidFill>
                  <a:schemeClr val="lt1"/>
                </a:solidFill>
              </a:rPr>
              <a:t>anagement </a:t>
            </a:r>
            <a:r>
              <a:rPr lang="en-IN" sz="2400" dirty="0"/>
              <a:t>S</a:t>
            </a:r>
            <a:r>
              <a:rPr lang="en-IN" sz="2400" dirty="0">
                <a:solidFill>
                  <a:schemeClr val="lt1"/>
                </a:solidFill>
              </a:rPr>
              <a:t>ystem</a:t>
            </a:r>
            <a:r>
              <a:rPr lang="en-US" sz="2400" dirty="0">
                <a:solidFill>
                  <a:schemeClr val="lt1"/>
                </a:solidFill>
              </a:rPr>
              <a:t> (SHEMS)</a:t>
            </a:r>
            <a:endParaRPr dirty="0"/>
          </a:p>
          <a:p>
            <a:pPr marL="228600" lvl="0" indent="-228600" algn="just" rtl="0">
              <a:lnSpc>
                <a:spcPct val="90000"/>
              </a:lnSpc>
              <a:spcBef>
                <a:spcPts val="1000"/>
              </a:spcBef>
              <a:spcAft>
                <a:spcPts val="0"/>
              </a:spcAft>
              <a:buClr>
                <a:schemeClr val="lt1"/>
              </a:buClr>
              <a:buSzPts val="2400"/>
              <a:buChar char="•"/>
            </a:pPr>
            <a:r>
              <a:rPr lang="en-IN" sz="2400" dirty="0">
                <a:solidFill>
                  <a:schemeClr val="lt1"/>
                </a:solidFill>
              </a:rPr>
              <a:t>Deployment in 200 homes for 12 months for socio technical analysis</a:t>
            </a:r>
            <a:endParaRPr dirty="0"/>
          </a:p>
          <a:p>
            <a:pPr marL="228600" lvl="0" indent="-228600" algn="just" rtl="0">
              <a:lnSpc>
                <a:spcPct val="90000"/>
              </a:lnSpc>
              <a:spcBef>
                <a:spcPts val="1000"/>
              </a:spcBef>
              <a:spcAft>
                <a:spcPts val="0"/>
              </a:spcAft>
              <a:buClr>
                <a:schemeClr val="lt1"/>
              </a:buClr>
              <a:buSzPts val="2400"/>
              <a:buChar char="•"/>
            </a:pPr>
            <a:r>
              <a:rPr lang="en-IN" sz="2400" dirty="0">
                <a:solidFill>
                  <a:schemeClr val="lt1"/>
                </a:solidFill>
              </a:rPr>
              <a:t>Developing load profiles for energy simulation models</a:t>
            </a:r>
            <a:endParaRPr dirty="0"/>
          </a:p>
          <a:p>
            <a:pPr marL="228600" lvl="0" indent="-228600" algn="just" rtl="0">
              <a:lnSpc>
                <a:spcPct val="90000"/>
              </a:lnSpc>
              <a:spcBef>
                <a:spcPts val="1000"/>
              </a:spcBef>
              <a:spcAft>
                <a:spcPts val="0"/>
              </a:spcAft>
              <a:buClr>
                <a:schemeClr val="lt1"/>
              </a:buClr>
              <a:buSzPts val="2400"/>
              <a:buChar char="•"/>
            </a:pPr>
            <a:r>
              <a:rPr lang="en-IN" sz="2400" dirty="0"/>
              <a:t>Impact of the following on users energy consumption behaviour </a:t>
            </a:r>
            <a:endParaRPr dirty="0"/>
          </a:p>
          <a:p>
            <a:pPr marL="685800" lvl="1" indent="-228600" algn="just" rtl="0">
              <a:lnSpc>
                <a:spcPct val="90000"/>
              </a:lnSpc>
              <a:spcBef>
                <a:spcPts val="500"/>
              </a:spcBef>
              <a:spcAft>
                <a:spcPts val="0"/>
              </a:spcAft>
              <a:buClr>
                <a:schemeClr val="lt1"/>
              </a:buClr>
              <a:buSzPts val="2200"/>
              <a:buChar char="•"/>
            </a:pPr>
            <a:r>
              <a:rPr lang="en-IN" sz="2200" dirty="0"/>
              <a:t>Energy feedback</a:t>
            </a:r>
            <a:endParaRPr dirty="0"/>
          </a:p>
          <a:p>
            <a:pPr marL="685800" lvl="1" indent="-228600" algn="just" rtl="0">
              <a:lnSpc>
                <a:spcPct val="90000"/>
              </a:lnSpc>
              <a:spcBef>
                <a:spcPts val="500"/>
              </a:spcBef>
              <a:spcAft>
                <a:spcPts val="0"/>
              </a:spcAft>
              <a:buClr>
                <a:schemeClr val="lt1"/>
              </a:buClr>
              <a:buSzPts val="2200"/>
              <a:buChar char="•"/>
            </a:pPr>
            <a:r>
              <a:rPr lang="en-IN" sz="2200" dirty="0"/>
              <a:t>Normative feedback</a:t>
            </a:r>
            <a:endParaRPr dirty="0"/>
          </a:p>
          <a:p>
            <a:pPr marL="685800" lvl="1" indent="-228600" algn="just" rtl="0">
              <a:lnSpc>
                <a:spcPct val="90000"/>
              </a:lnSpc>
              <a:spcBef>
                <a:spcPts val="500"/>
              </a:spcBef>
              <a:spcAft>
                <a:spcPts val="0"/>
              </a:spcAft>
              <a:buClr>
                <a:schemeClr val="lt1"/>
              </a:buClr>
              <a:buSzPts val="2200"/>
              <a:buChar char="•"/>
            </a:pPr>
            <a:r>
              <a:rPr lang="en-IN" sz="2200" dirty="0"/>
              <a:t>Energy saving tips</a:t>
            </a:r>
            <a:endParaRPr dirty="0"/>
          </a:p>
          <a:p>
            <a:pPr marL="685800" lvl="1" indent="-228600" algn="just" rtl="0">
              <a:lnSpc>
                <a:spcPct val="90000"/>
              </a:lnSpc>
              <a:spcBef>
                <a:spcPts val="500"/>
              </a:spcBef>
              <a:spcAft>
                <a:spcPts val="0"/>
              </a:spcAft>
              <a:buClr>
                <a:schemeClr val="lt1"/>
              </a:buClr>
              <a:buSzPts val="2200"/>
              <a:buChar char="•"/>
            </a:pPr>
            <a:r>
              <a:rPr lang="en-IN" sz="2200" dirty="0"/>
              <a:t>Control and automation </a:t>
            </a:r>
            <a:endParaRPr dirty="0"/>
          </a:p>
          <a:p>
            <a:pPr marL="685800" lvl="1" indent="-228600" algn="just" rtl="0">
              <a:lnSpc>
                <a:spcPct val="90000"/>
              </a:lnSpc>
              <a:spcBef>
                <a:spcPts val="500"/>
              </a:spcBef>
              <a:spcAft>
                <a:spcPts val="0"/>
              </a:spcAft>
              <a:buClr>
                <a:schemeClr val="lt1"/>
              </a:buClr>
              <a:buSzPts val="2200"/>
              <a:buChar char="•"/>
            </a:pPr>
            <a:r>
              <a:rPr lang="en-IN" sz="2200" dirty="0"/>
              <a:t>Time varying tariff </a:t>
            </a:r>
            <a:endParaRPr dirty="0"/>
          </a:p>
          <a:p>
            <a:pPr marL="685800" lvl="1" indent="-88900" algn="just" rtl="0">
              <a:lnSpc>
                <a:spcPct val="90000"/>
              </a:lnSpc>
              <a:spcBef>
                <a:spcPts val="500"/>
              </a:spcBef>
              <a:spcAft>
                <a:spcPts val="0"/>
              </a:spcAft>
              <a:buClr>
                <a:schemeClr val="lt1"/>
              </a:buClr>
              <a:buSzPts val="2200"/>
              <a:buNone/>
            </a:pPr>
            <a:endParaRPr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22"/>
          <p:cNvPicPr preferRelativeResize="0">
            <a:picLocks noGrp="1"/>
          </p:cNvPicPr>
          <p:nvPr>
            <p:ph type="body" idx="1"/>
          </p:nvPr>
        </p:nvPicPr>
        <p:blipFill rotWithShape="1">
          <a:blip r:embed="rId3">
            <a:alphaModFix/>
          </a:blip>
          <a:srcRect/>
          <a:stretch/>
        </p:blipFill>
        <p:spPr>
          <a:xfrm>
            <a:off x="-280576" y="1385722"/>
            <a:ext cx="2306161" cy="2306161"/>
          </a:xfrm>
          <a:prstGeom prst="rect">
            <a:avLst/>
          </a:prstGeom>
          <a:noFill/>
          <a:ln>
            <a:noFill/>
          </a:ln>
        </p:spPr>
      </p:pic>
      <p:sp>
        <p:nvSpPr>
          <p:cNvPr id="643" name="Google Shape;643;p22"/>
          <p:cNvSpPr txBox="1"/>
          <p:nvPr/>
        </p:nvSpPr>
        <p:spPr>
          <a:xfrm>
            <a:off x="415600" y="320404"/>
            <a:ext cx="11360800" cy="763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200"/>
              <a:buFont typeface="Calibri"/>
              <a:buNone/>
            </a:pPr>
            <a:r>
              <a:rPr lang="en-IN" sz="3600" b="0" i="0" u="none" strike="noStrike" cap="none" dirty="0">
                <a:solidFill>
                  <a:srgbClr val="FEFEFE"/>
                </a:solidFill>
                <a:latin typeface="Calibri"/>
                <a:ea typeface="Calibri"/>
                <a:cs typeface="Calibri"/>
                <a:sym typeface="Calibri"/>
              </a:rPr>
              <a:t>Components of Smart Home Energy Management System</a:t>
            </a:r>
            <a:endParaRPr sz="3600" b="0" i="0" u="none" strike="noStrike" cap="none" dirty="0">
              <a:solidFill>
                <a:srgbClr val="FEFEFE"/>
              </a:solidFill>
              <a:latin typeface="Calibri"/>
              <a:ea typeface="Calibri"/>
              <a:cs typeface="Calibri"/>
              <a:sym typeface="Calibri"/>
            </a:endParaRPr>
          </a:p>
        </p:txBody>
      </p:sp>
      <p:sp>
        <p:nvSpPr>
          <p:cNvPr id="644" name="Google Shape;644;p22"/>
          <p:cNvSpPr txBox="1"/>
          <p:nvPr/>
        </p:nvSpPr>
        <p:spPr>
          <a:xfrm>
            <a:off x="1834397" y="1245704"/>
            <a:ext cx="3463990"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700" b="1">
                <a:solidFill>
                  <a:schemeClr val="lt1"/>
                </a:solidFill>
                <a:latin typeface="Calibri"/>
                <a:ea typeface="Calibri"/>
                <a:cs typeface="Calibri"/>
                <a:sym typeface="Calibri"/>
              </a:rPr>
              <a:t>1. </a:t>
            </a:r>
            <a:r>
              <a:rPr lang="en-IN" sz="1800" b="1">
                <a:solidFill>
                  <a:schemeClr val="lt1"/>
                </a:solidFill>
                <a:latin typeface="Calibri"/>
                <a:ea typeface="Calibri"/>
                <a:cs typeface="Calibri"/>
                <a:sym typeface="Calibri"/>
              </a:rPr>
              <a:t>Energy</a:t>
            </a:r>
            <a:r>
              <a:rPr lang="en-IN" sz="1700" b="1">
                <a:solidFill>
                  <a:schemeClr val="lt1"/>
                </a:solidFill>
                <a:latin typeface="Calibri"/>
                <a:ea typeface="Calibri"/>
                <a:cs typeface="Calibri"/>
                <a:sym typeface="Calibri"/>
              </a:rPr>
              <a:t> Meter</a:t>
            </a:r>
            <a:endParaRPr/>
          </a:p>
          <a:p>
            <a:pPr marL="285750" marR="0" lvl="0" indent="-285750" algn="l" rtl="0">
              <a:spcBef>
                <a:spcPts val="0"/>
              </a:spcBef>
              <a:spcAft>
                <a:spcPts val="0"/>
              </a:spcAft>
              <a:buClr>
                <a:srgbClr val="FEFEFE"/>
              </a:buClr>
              <a:buSzPts val="1650"/>
              <a:buFont typeface="Arial"/>
              <a:buChar char="•"/>
            </a:pPr>
            <a:r>
              <a:rPr lang="en-IN" sz="1650">
                <a:solidFill>
                  <a:srgbClr val="FEFEFE"/>
                </a:solidFill>
                <a:latin typeface="Calibri"/>
                <a:ea typeface="Calibri"/>
                <a:cs typeface="Calibri"/>
                <a:sym typeface="Calibri"/>
              </a:rPr>
              <a:t>Enables monitoring &amp; budgeting of energy loads</a:t>
            </a:r>
            <a:endParaRPr/>
          </a:p>
          <a:p>
            <a:pPr marL="285750" marR="0" lvl="0" indent="-285750" algn="l" rtl="0">
              <a:spcBef>
                <a:spcPts val="0"/>
              </a:spcBef>
              <a:spcAft>
                <a:spcPts val="0"/>
              </a:spcAft>
              <a:buClr>
                <a:srgbClr val="FEFEFE"/>
              </a:buClr>
              <a:buSzPts val="1650"/>
              <a:buFont typeface="Arial"/>
              <a:buChar char="•"/>
            </a:pPr>
            <a:r>
              <a:rPr lang="en-IN" sz="1650">
                <a:solidFill>
                  <a:srgbClr val="FEFEFE"/>
                </a:solidFill>
                <a:latin typeface="Calibri"/>
                <a:ea typeface="Calibri"/>
                <a:cs typeface="Calibri"/>
                <a:sym typeface="Calibri"/>
              </a:rPr>
              <a:t>Gives real-time data on running &amp; standby loads of appliances</a:t>
            </a:r>
            <a:endParaRPr/>
          </a:p>
          <a:p>
            <a:pPr marL="285750" marR="0" lvl="0" indent="-285750" algn="l" rtl="0">
              <a:spcBef>
                <a:spcPts val="0"/>
              </a:spcBef>
              <a:spcAft>
                <a:spcPts val="0"/>
              </a:spcAft>
              <a:buClr>
                <a:srgbClr val="FEFEFE"/>
              </a:buClr>
              <a:buSzPts val="1650"/>
              <a:buFont typeface="Arial"/>
              <a:buChar char="•"/>
            </a:pPr>
            <a:r>
              <a:rPr lang="en-IN" sz="1650">
                <a:solidFill>
                  <a:srgbClr val="FEFEFE"/>
                </a:solidFill>
                <a:latin typeface="Calibri"/>
                <a:ea typeface="Calibri"/>
                <a:cs typeface="Calibri"/>
                <a:sym typeface="Calibri"/>
              </a:rPr>
              <a:t>AI enabled NILM for load detection, optimization &amp; preventive maintenance of appliances</a:t>
            </a:r>
            <a:endParaRPr/>
          </a:p>
          <a:p>
            <a:pPr marL="285750" marR="0" lvl="0" indent="-285750" algn="l" rtl="0">
              <a:spcBef>
                <a:spcPts val="0"/>
              </a:spcBef>
              <a:spcAft>
                <a:spcPts val="0"/>
              </a:spcAft>
              <a:buClr>
                <a:srgbClr val="FEFEFE"/>
              </a:buClr>
              <a:buSzPts val="1650"/>
              <a:buFont typeface="Arial"/>
              <a:buChar char="•"/>
            </a:pPr>
            <a:r>
              <a:rPr lang="en-IN" sz="1650">
                <a:solidFill>
                  <a:srgbClr val="FEFEFE"/>
                </a:solidFill>
                <a:latin typeface="Calibri"/>
                <a:ea typeface="Calibri"/>
                <a:cs typeface="Calibri"/>
                <a:sym typeface="Calibri"/>
              </a:rPr>
              <a:t>Provides data on consumption and generation of alternate power</a:t>
            </a:r>
            <a:endParaRPr sz="1650">
              <a:solidFill>
                <a:schemeClr val="lt1"/>
              </a:solidFill>
              <a:latin typeface="Calibri"/>
              <a:ea typeface="Calibri"/>
              <a:cs typeface="Calibri"/>
              <a:sym typeface="Calibri"/>
            </a:endParaRPr>
          </a:p>
        </p:txBody>
      </p:sp>
      <p:sp>
        <p:nvSpPr>
          <p:cNvPr id="645" name="Google Shape;645;p22"/>
          <p:cNvSpPr txBox="1"/>
          <p:nvPr/>
        </p:nvSpPr>
        <p:spPr>
          <a:xfrm>
            <a:off x="7707086" y="2692254"/>
            <a:ext cx="373405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a:solidFill>
                  <a:schemeClr val="lt1"/>
                </a:solidFill>
                <a:latin typeface="Calibri"/>
                <a:ea typeface="Calibri"/>
                <a:cs typeface="Calibri"/>
                <a:sym typeface="Calibri"/>
              </a:rPr>
              <a:t>4. Smart Socket</a:t>
            </a:r>
            <a:endParaRPr/>
          </a:p>
          <a:p>
            <a:pPr marL="285750" marR="0" lvl="0" indent="-285750" algn="l" rtl="0">
              <a:spcBef>
                <a:spcPts val="0"/>
              </a:spcBef>
              <a:spcAft>
                <a:spcPts val="0"/>
              </a:spcAft>
              <a:buClr>
                <a:srgbClr val="FEFEFE"/>
              </a:buClr>
              <a:buSzPts val="2000"/>
              <a:buFont typeface="Arial"/>
              <a:buChar char="•"/>
            </a:pPr>
            <a:r>
              <a:rPr lang="en-IN" sz="2000">
                <a:solidFill>
                  <a:srgbClr val="FEFEFE"/>
                </a:solidFill>
                <a:latin typeface="Calibri"/>
                <a:ea typeface="Calibri"/>
                <a:cs typeface="Calibri"/>
                <a:sym typeface="Calibri"/>
              </a:rPr>
              <a:t>Enables energy monitoring</a:t>
            </a:r>
            <a:endParaRPr/>
          </a:p>
          <a:p>
            <a:pPr marL="285750" marR="0" lvl="0" indent="-285750" algn="l" rtl="0">
              <a:spcBef>
                <a:spcPts val="0"/>
              </a:spcBef>
              <a:spcAft>
                <a:spcPts val="0"/>
              </a:spcAft>
              <a:buClr>
                <a:srgbClr val="FEFEFE"/>
              </a:buClr>
              <a:buSzPts val="2000"/>
              <a:buFont typeface="Arial"/>
              <a:buChar char="•"/>
            </a:pPr>
            <a:r>
              <a:rPr lang="en-IN" sz="2000">
                <a:solidFill>
                  <a:srgbClr val="FEFEFE"/>
                </a:solidFill>
                <a:latin typeface="Calibri"/>
                <a:ea typeface="Calibri"/>
                <a:cs typeface="Calibri"/>
                <a:sym typeface="Calibri"/>
              </a:rPr>
              <a:t>Appliance on-off scheduling</a:t>
            </a:r>
            <a:endParaRPr/>
          </a:p>
          <a:p>
            <a:pPr marL="285750" marR="0" lvl="0" indent="-285750" algn="l" rtl="0">
              <a:spcBef>
                <a:spcPts val="0"/>
              </a:spcBef>
              <a:spcAft>
                <a:spcPts val="0"/>
              </a:spcAft>
              <a:buClr>
                <a:srgbClr val="FEFEFE"/>
              </a:buClr>
              <a:buSzPts val="2000"/>
              <a:buFont typeface="Arial"/>
              <a:buChar char="•"/>
            </a:pPr>
            <a:r>
              <a:rPr lang="en-IN" sz="2000">
                <a:solidFill>
                  <a:srgbClr val="FEFEFE"/>
                </a:solidFill>
                <a:latin typeface="Calibri"/>
                <a:ea typeface="Calibri"/>
                <a:cs typeface="Calibri"/>
                <a:sym typeface="Calibri"/>
              </a:rPr>
              <a:t>Remote control using App</a:t>
            </a:r>
            <a:endParaRPr/>
          </a:p>
        </p:txBody>
      </p:sp>
      <p:sp>
        <p:nvSpPr>
          <p:cNvPr id="646" name="Google Shape;646;p22"/>
          <p:cNvSpPr txBox="1"/>
          <p:nvPr/>
        </p:nvSpPr>
        <p:spPr>
          <a:xfrm>
            <a:off x="1634078" y="4673501"/>
            <a:ext cx="3445565"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a:solidFill>
                  <a:srgbClr val="FEFEFE"/>
                </a:solidFill>
                <a:latin typeface="Calibri"/>
                <a:ea typeface="Calibri"/>
                <a:cs typeface="Calibri"/>
                <a:sym typeface="Calibri"/>
              </a:rPr>
              <a:t>2. Window open/close sensor</a:t>
            </a:r>
            <a:endParaRPr/>
          </a:p>
          <a:p>
            <a:pPr marL="285750" marR="0" lvl="0" indent="-285750" algn="l" rtl="0">
              <a:spcBef>
                <a:spcPts val="0"/>
              </a:spcBef>
              <a:spcAft>
                <a:spcPts val="0"/>
              </a:spcAft>
              <a:buClr>
                <a:srgbClr val="FEFEFE"/>
              </a:buClr>
              <a:buSzPts val="2000"/>
              <a:buFont typeface="Arial"/>
              <a:buChar char="•"/>
            </a:pPr>
            <a:r>
              <a:rPr lang="en-IN" sz="2000">
                <a:solidFill>
                  <a:srgbClr val="FEFEFE"/>
                </a:solidFill>
                <a:latin typeface="Calibri"/>
                <a:ea typeface="Calibri"/>
                <a:cs typeface="Calibri"/>
                <a:sym typeface="Calibri"/>
              </a:rPr>
              <a:t>Provides real-time alerts on open and close state of the door, has a tamper switch to notify any tampering</a:t>
            </a:r>
            <a:endParaRPr/>
          </a:p>
        </p:txBody>
      </p:sp>
      <p:sp>
        <p:nvSpPr>
          <p:cNvPr id="647" name="Google Shape;647;p22"/>
          <p:cNvSpPr txBox="1"/>
          <p:nvPr/>
        </p:nvSpPr>
        <p:spPr>
          <a:xfrm>
            <a:off x="7707086" y="4684225"/>
            <a:ext cx="4373214" cy="18004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a:solidFill>
                  <a:schemeClr val="lt1"/>
                </a:solidFill>
                <a:latin typeface="Calibri"/>
                <a:ea typeface="Calibri"/>
                <a:cs typeface="Calibri"/>
                <a:sym typeface="Calibri"/>
              </a:rPr>
              <a:t>5. IR Emitter</a:t>
            </a:r>
            <a:endParaRPr/>
          </a:p>
          <a:p>
            <a:pPr marL="342900" marR="0" lvl="0" indent="-342900" algn="l" rtl="0">
              <a:spcBef>
                <a:spcPts val="0"/>
              </a:spcBef>
              <a:spcAft>
                <a:spcPts val="0"/>
              </a:spcAft>
              <a:buClr>
                <a:srgbClr val="FEFEFE"/>
              </a:buClr>
              <a:buSzPts val="1800"/>
              <a:buFont typeface="Arial"/>
              <a:buChar char="•"/>
            </a:pPr>
            <a:r>
              <a:rPr lang="en-IN" sz="1800">
                <a:solidFill>
                  <a:srgbClr val="FEFEFE"/>
                </a:solidFill>
                <a:latin typeface="Calibri"/>
                <a:ea typeface="Calibri"/>
                <a:cs typeface="Calibri"/>
                <a:sym typeface="Calibri"/>
              </a:rPr>
              <a:t>Actions can be set to automate activities combining IR and Wi-Fi devices</a:t>
            </a:r>
            <a:endParaRPr/>
          </a:p>
          <a:p>
            <a:pPr marL="342900" marR="0" lvl="0" indent="-342900" algn="l" rtl="0">
              <a:spcBef>
                <a:spcPts val="0"/>
              </a:spcBef>
              <a:spcAft>
                <a:spcPts val="0"/>
              </a:spcAft>
              <a:buClr>
                <a:srgbClr val="FEFEFE"/>
              </a:buClr>
              <a:buSzPts val="1800"/>
              <a:buFont typeface="Arial"/>
              <a:buChar char="•"/>
            </a:pPr>
            <a:r>
              <a:rPr lang="en-IN" sz="1800">
                <a:solidFill>
                  <a:srgbClr val="FEFEFE"/>
                </a:solidFill>
                <a:latin typeface="Calibri"/>
                <a:ea typeface="Calibri"/>
                <a:cs typeface="Calibri"/>
                <a:sym typeface="Calibri"/>
              </a:rPr>
              <a:t>Controls can be accessed by App, Voice or ChatBots, supports devices from anywhere in the world.</a:t>
            </a:r>
            <a:endParaRPr sz="1800">
              <a:solidFill>
                <a:srgbClr val="FEFEFE"/>
              </a:solidFill>
              <a:latin typeface="Calibri"/>
              <a:ea typeface="Calibri"/>
              <a:cs typeface="Calibri"/>
              <a:sym typeface="Calibri"/>
            </a:endParaRPr>
          </a:p>
        </p:txBody>
      </p:sp>
      <p:sp>
        <p:nvSpPr>
          <p:cNvPr id="648" name="Google Shape;648;p22"/>
          <p:cNvSpPr txBox="1"/>
          <p:nvPr/>
        </p:nvSpPr>
        <p:spPr>
          <a:xfrm>
            <a:off x="7707086" y="1205223"/>
            <a:ext cx="406931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a:solidFill>
                  <a:schemeClr val="lt1"/>
                </a:solidFill>
                <a:latin typeface="Calibri"/>
                <a:ea typeface="Calibri"/>
                <a:cs typeface="Calibri"/>
                <a:sym typeface="Calibri"/>
              </a:rPr>
              <a:t>3. Temperature Humidity Sensor</a:t>
            </a:r>
            <a:endParaRPr/>
          </a:p>
          <a:p>
            <a:pPr marL="0" marR="0" lvl="0" indent="0" algn="l" rtl="0">
              <a:spcBef>
                <a:spcPts val="0"/>
              </a:spcBef>
              <a:spcAft>
                <a:spcPts val="0"/>
              </a:spcAft>
              <a:buNone/>
            </a:pPr>
            <a:r>
              <a:rPr lang="en-IN" sz="2000">
                <a:solidFill>
                  <a:srgbClr val="FEFEFE"/>
                </a:solidFill>
                <a:latin typeface="Calibri"/>
                <a:ea typeface="Calibri"/>
                <a:cs typeface="Calibri"/>
                <a:sym typeface="Calibri"/>
              </a:rPr>
              <a:t>Monitors temperature and humidity</a:t>
            </a:r>
            <a:endParaRPr sz="2000">
              <a:solidFill>
                <a:srgbClr val="FEFEFE"/>
              </a:solidFill>
              <a:latin typeface="Calibri"/>
              <a:ea typeface="Calibri"/>
              <a:cs typeface="Calibri"/>
              <a:sym typeface="Calibri"/>
            </a:endParaRPr>
          </a:p>
        </p:txBody>
      </p:sp>
      <p:grpSp>
        <p:nvGrpSpPr>
          <p:cNvPr id="649" name="Google Shape;649;p22"/>
          <p:cNvGrpSpPr/>
          <p:nvPr/>
        </p:nvGrpSpPr>
        <p:grpSpPr>
          <a:xfrm>
            <a:off x="-288672" y="4440622"/>
            <a:ext cx="2203610" cy="2096974"/>
            <a:chOff x="-459042" y="4153851"/>
            <a:chExt cx="2489762" cy="2489762"/>
          </a:xfrm>
        </p:grpSpPr>
        <p:pic>
          <p:nvPicPr>
            <p:cNvPr id="650" name="Google Shape;650;p22" descr="A picture containing white, sitting, black, table&#10;&#10;Description automatically generated"/>
            <p:cNvPicPr preferRelativeResize="0"/>
            <p:nvPr/>
          </p:nvPicPr>
          <p:blipFill rotWithShape="1">
            <a:blip r:embed="rId4">
              <a:alphaModFix/>
            </a:blip>
            <a:srcRect/>
            <a:stretch/>
          </p:blipFill>
          <p:spPr>
            <a:xfrm>
              <a:off x="-459042" y="4153851"/>
              <a:ext cx="2489762" cy="2489762"/>
            </a:xfrm>
            <a:prstGeom prst="rect">
              <a:avLst/>
            </a:prstGeom>
            <a:noFill/>
            <a:ln>
              <a:noFill/>
            </a:ln>
          </p:spPr>
        </p:pic>
        <p:sp>
          <p:nvSpPr>
            <p:cNvPr id="651" name="Google Shape;651;p22"/>
            <p:cNvSpPr txBox="1"/>
            <p:nvPr/>
          </p:nvSpPr>
          <p:spPr>
            <a:xfrm>
              <a:off x="401426" y="5052781"/>
              <a:ext cx="451495" cy="615537"/>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52" name="Google Shape;652;p22"/>
          <p:cNvGrpSpPr/>
          <p:nvPr/>
        </p:nvGrpSpPr>
        <p:grpSpPr>
          <a:xfrm>
            <a:off x="5617870" y="2640128"/>
            <a:ext cx="1928366" cy="1800494"/>
            <a:chOff x="5470035" y="2143837"/>
            <a:chExt cx="2163215" cy="2163215"/>
          </a:xfrm>
        </p:grpSpPr>
        <p:pic>
          <p:nvPicPr>
            <p:cNvPr id="653" name="Google Shape;653;p22" descr="A picture containing electronics, jack, indoor, white&#10;&#10;Description automatically generated"/>
            <p:cNvPicPr preferRelativeResize="0"/>
            <p:nvPr/>
          </p:nvPicPr>
          <p:blipFill rotWithShape="1">
            <a:blip r:embed="rId5">
              <a:alphaModFix/>
            </a:blip>
            <a:srcRect/>
            <a:stretch/>
          </p:blipFill>
          <p:spPr>
            <a:xfrm>
              <a:off x="5470035" y="2143837"/>
              <a:ext cx="2163215" cy="2163215"/>
            </a:xfrm>
            <a:prstGeom prst="rect">
              <a:avLst/>
            </a:prstGeom>
            <a:noFill/>
            <a:ln>
              <a:noFill/>
            </a:ln>
          </p:spPr>
        </p:pic>
        <p:sp>
          <p:nvSpPr>
            <p:cNvPr id="654" name="Google Shape;654;p22"/>
            <p:cNvSpPr txBox="1"/>
            <p:nvPr/>
          </p:nvSpPr>
          <p:spPr>
            <a:xfrm>
              <a:off x="5945870" y="2539364"/>
              <a:ext cx="295903" cy="283349"/>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655" name="Google Shape;655;p22"/>
          <p:cNvSpPr txBox="1"/>
          <p:nvPr/>
        </p:nvSpPr>
        <p:spPr>
          <a:xfrm>
            <a:off x="1104734" y="2039866"/>
            <a:ext cx="316386" cy="169174"/>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656" name="Google Shape;656;p22"/>
          <p:cNvPicPr preferRelativeResize="0"/>
          <p:nvPr/>
        </p:nvPicPr>
        <p:blipFill rotWithShape="1">
          <a:blip r:embed="rId6">
            <a:alphaModFix/>
          </a:blip>
          <a:srcRect/>
          <a:stretch/>
        </p:blipFill>
        <p:spPr>
          <a:xfrm>
            <a:off x="5779083" y="4845277"/>
            <a:ext cx="1562100" cy="1514475"/>
          </a:xfrm>
          <a:prstGeom prst="rect">
            <a:avLst/>
          </a:prstGeom>
          <a:noFill/>
          <a:ln>
            <a:noFill/>
          </a:ln>
        </p:spPr>
      </p:pic>
      <p:pic>
        <p:nvPicPr>
          <p:cNvPr id="657" name="Google Shape;657;p22" descr="A picture containing text, electronics&#10;&#10;Description automatically generated"/>
          <p:cNvPicPr preferRelativeResize="0"/>
          <p:nvPr/>
        </p:nvPicPr>
        <p:blipFill rotWithShape="1">
          <a:blip r:embed="rId7">
            <a:alphaModFix/>
          </a:blip>
          <a:srcRect l="6996" r="23581" b="10838"/>
          <a:stretch/>
        </p:blipFill>
        <p:spPr>
          <a:xfrm rot="5400000">
            <a:off x="6072559" y="974651"/>
            <a:ext cx="975147" cy="19283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fc4ea0e665_4_12"/>
          <p:cNvSpPr txBox="1">
            <a:spLocks noGrp="1"/>
          </p:cNvSpPr>
          <p:nvPr>
            <p:ph type="body" idx="1"/>
          </p:nvPr>
        </p:nvSpPr>
        <p:spPr>
          <a:xfrm>
            <a:off x="564575" y="1637100"/>
            <a:ext cx="6160500" cy="52140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1000"/>
              </a:spcBef>
              <a:spcAft>
                <a:spcPts val="0"/>
              </a:spcAft>
              <a:buSzPts val="2100"/>
              <a:buAutoNum type="arabicPeriod"/>
            </a:pPr>
            <a:r>
              <a:rPr lang="en-IN" sz="2000"/>
              <a:t>Information on weekly/monthly power consumption with trend analysis over time</a:t>
            </a:r>
            <a:endParaRPr sz="2000"/>
          </a:p>
          <a:p>
            <a:pPr marL="457200" lvl="0" indent="-361950" algn="l" rtl="0">
              <a:lnSpc>
                <a:spcPct val="115000"/>
              </a:lnSpc>
              <a:spcBef>
                <a:spcPts val="0"/>
              </a:spcBef>
              <a:spcAft>
                <a:spcPts val="0"/>
              </a:spcAft>
              <a:buSzPts val="2100"/>
              <a:buAutoNum type="arabicPeriod"/>
            </a:pPr>
            <a:r>
              <a:rPr lang="en-IN" sz="2000"/>
              <a:t>Possibility of remote/schedule-based/occupancy-based switching of devices </a:t>
            </a:r>
            <a:endParaRPr sz="2000"/>
          </a:p>
          <a:p>
            <a:pPr marL="457200" lvl="0" indent="-361950" algn="l" rtl="0">
              <a:lnSpc>
                <a:spcPct val="115000"/>
              </a:lnSpc>
              <a:spcBef>
                <a:spcPts val="0"/>
              </a:spcBef>
              <a:spcAft>
                <a:spcPts val="0"/>
              </a:spcAft>
              <a:buSzPts val="2100"/>
              <a:buAutoNum type="arabicPeriod"/>
            </a:pPr>
            <a:r>
              <a:rPr lang="en-IN" sz="2000"/>
              <a:t>Time-varying tariffs </a:t>
            </a:r>
            <a:endParaRPr sz="2000"/>
          </a:p>
          <a:p>
            <a:pPr marL="457200" lvl="0" indent="-361950" algn="l" rtl="0">
              <a:lnSpc>
                <a:spcPct val="115000"/>
              </a:lnSpc>
              <a:spcBef>
                <a:spcPts val="0"/>
              </a:spcBef>
              <a:spcAft>
                <a:spcPts val="0"/>
              </a:spcAft>
              <a:buSzPts val="2100"/>
              <a:buAutoNum type="arabicPeriod"/>
            </a:pPr>
            <a:r>
              <a:rPr lang="en-IN" sz="2000"/>
              <a:t>Feedback on appliances consuming most power and suggestions. Normative feedback which needs data over time </a:t>
            </a:r>
            <a:endParaRPr sz="2000"/>
          </a:p>
          <a:p>
            <a:pPr marL="457200" lvl="0" indent="-361950" algn="l" rtl="0">
              <a:lnSpc>
                <a:spcPct val="115000"/>
              </a:lnSpc>
              <a:spcBef>
                <a:spcPts val="0"/>
              </a:spcBef>
              <a:spcAft>
                <a:spcPts val="0"/>
              </a:spcAft>
              <a:buSzPts val="2100"/>
              <a:buAutoNum type="arabicPeriod"/>
            </a:pPr>
            <a:r>
              <a:rPr lang="en-IN" sz="2000"/>
              <a:t>Comparison of energy consumption with other households of similar nature and locations</a:t>
            </a:r>
            <a:endParaRPr sz="2000"/>
          </a:p>
        </p:txBody>
      </p:sp>
      <p:sp>
        <p:nvSpPr>
          <p:cNvPr id="166" name="Google Shape;166;gfc4ea0e665_4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IN"/>
              <a:t>SHEMS Trails</a:t>
            </a:r>
            <a:endParaRPr/>
          </a:p>
        </p:txBody>
      </p:sp>
      <p:sp>
        <p:nvSpPr>
          <p:cNvPr id="167" name="Google Shape;167;gfc4ea0e665_4_12"/>
          <p:cNvSpPr txBox="1">
            <a:spLocks noGrp="1"/>
          </p:cNvSpPr>
          <p:nvPr>
            <p:ph type="title"/>
          </p:nvPr>
        </p:nvSpPr>
        <p:spPr>
          <a:xfrm>
            <a:off x="7856694" y="889000"/>
            <a:ext cx="3528300" cy="58985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IN" sz="2000" dirty="0"/>
              <a:t>Energy Feedback</a:t>
            </a:r>
            <a:endParaRPr sz="2000" dirty="0"/>
          </a:p>
        </p:txBody>
      </p:sp>
      <p:pic>
        <p:nvPicPr>
          <p:cNvPr id="168" name="Google Shape;168;gfc4ea0e665_4_12"/>
          <p:cNvPicPr preferRelativeResize="0"/>
          <p:nvPr/>
        </p:nvPicPr>
        <p:blipFill>
          <a:blip r:embed="rId3">
            <a:alphaModFix/>
          </a:blip>
          <a:stretch>
            <a:fillRect/>
          </a:stretch>
        </p:blipFill>
        <p:spPr>
          <a:xfrm>
            <a:off x="9632596" y="1479115"/>
            <a:ext cx="2350655" cy="4925323"/>
          </a:xfrm>
          <a:prstGeom prst="rect">
            <a:avLst/>
          </a:prstGeom>
          <a:noFill/>
          <a:ln>
            <a:noFill/>
          </a:ln>
        </p:spPr>
      </p:pic>
      <p:pic>
        <p:nvPicPr>
          <p:cNvPr id="169" name="Google Shape;169;gfc4ea0e665_4_12"/>
          <p:cNvPicPr preferRelativeResize="0"/>
          <p:nvPr/>
        </p:nvPicPr>
        <p:blipFill>
          <a:blip r:embed="rId4">
            <a:alphaModFix/>
          </a:blip>
          <a:stretch>
            <a:fillRect/>
          </a:stretch>
        </p:blipFill>
        <p:spPr>
          <a:xfrm>
            <a:off x="7086601" y="1484561"/>
            <a:ext cx="2473730" cy="4930489"/>
          </a:xfrm>
          <a:prstGeom prst="rect">
            <a:avLst/>
          </a:prstGeom>
          <a:noFill/>
          <a:ln>
            <a:noFill/>
          </a:ln>
        </p:spPr>
      </p:pic>
    </p:spTree>
    <p:extLst>
      <p:ext uri="{BB962C8B-B14F-4D97-AF65-F5344CB8AC3E}">
        <p14:creationId xmlns:p14="http://schemas.microsoft.com/office/powerpoint/2010/main" val="300674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50"/>
            <a:ext cx="10515600" cy="1325563"/>
          </a:xfrm>
          <a:ln>
            <a:noFill/>
          </a:ln>
        </p:spPr>
        <p:txBody>
          <a:bodyPr/>
          <a:lstStyle/>
          <a:p>
            <a:r>
              <a:rPr lang="en-US" dirty="0"/>
              <a:t>David Epstein-- Range: Why Generalists Triumph in a Specialized World</a:t>
            </a:r>
          </a:p>
        </p:txBody>
      </p:sp>
      <p:sp>
        <p:nvSpPr>
          <p:cNvPr id="3" name="Text Placeholder 2"/>
          <p:cNvSpPr>
            <a:spLocks noGrp="1"/>
          </p:cNvSpPr>
          <p:nvPr>
            <p:ph type="body" idx="1"/>
          </p:nvPr>
        </p:nvSpPr>
        <p:spPr>
          <a:noFill/>
          <a:ln>
            <a:noFill/>
          </a:ln>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dirty="0">
                <a:solidFill>
                  <a:srgbClr val="0070C0"/>
                </a:solidFill>
              </a:rPr>
              <a:t>In this landmark book, David Epstein shows that the way to succeed is by sampling widely, gaining a breadth of experiences, taking detours, experimenting relentlessly, juggling many interests – in other words, by developing range</a:t>
            </a:r>
          </a:p>
          <a:p>
            <a:pPr algn="just"/>
            <a:r>
              <a:rPr lang="en-US" i="1" dirty="0"/>
              <a:t>Do we really need to go through courses with very specialized knowledge that often provides a huge amount of stuff that is very detailed, very specialized, very arcane, and will be totally forgotten in a couple of weeks? </a:t>
            </a:r>
            <a:r>
              <a:rPr lang="en-US" dirty="0"/>
              <a:t>Especially now, when all the information is on your phone. We don’t train people in thinking or reasoning</a:t>
            </a:r>
          </a:p>
        </p:txBody>
      </p:sp>
    </p:spTree>
    <p:extLst>
      <p:ext uri="{BB962C8B-B14F-4D97-AF65-F5344CB8AC3E}">
        <p14:creationId xmlns:p14="http://schemas.microsoft.com/office/powerpoint/2010/main" val="106435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c4ea0e665_4_20"/>
          <p:cNvSpPr txBox="1">
            <a:spLocks noGrp="1"/>
          </p:cNvSpPr>
          <p:nvPr>
            <p:ph type="body" idx="1"/>
          </p:nvPr>
        </p:nvSpPr>
        <p:spPr>
          <a:xfrm>
            <a:off x="564575" y="1637100"/>
            <a:ext cx="6160500" cy="52140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1000"/>
              </a:spcBef>
              <a:spcAft>
                <a:spcPts val="0"/>
              </a:spcAft>
              <a:buSzPts val="2100"/>
              <a:buAutoNum type="arabicPeriod"/>
            </a:pPr>
            <a:r>
              <a:rPr lang="en-IN" sz="2000"/>
              <a:t>Information on weekly/monthly power consumption with trend analysis over time</a:t>
            </a:r>
            <a:endParaRPr sz="2000"/>
          </a:p>
          <a:p>
            <a:pPr marL="457200" lvl="0" indent="-361950" algn="l" rtl="0">
              <a:lnSpc>
                <a:spcPct val="115000"/>
              </a:lnSpc>
              <a:spcBef>
                <a:spcPts val="0"/>
              </a:spcBef>
              <a:spcAft>
                <a:spcPts val="0"/>
              </a:spcAft>
              <a:buSzPts val="2100"/>
              <a:buAutoNum type="arabicPeriod"/>
            </a:pPr>
            <a:r>
              <a:rPr lang="en-IN" sz="2000"/>
              <a:t>Possibility of remote/schedule-based/occupancy-based switching of devices </a:t>
            </a:r>
            <a:endParaRPr sz="2000"/>
          </a:p>
          <a:p>
            <a:pPr marL="457200" lvl="0" indent="-361950" algn="l" rtl="0">
              <a:lnSpc>
                <a:spcPct val="115000"/>
              </a:lnSpc>
              <a:spcBef>
                <a:spcPts val="0"/>
              </a:spcBef>
              <a:spcAft>
                <a:spcPts val="0"/>
              </a:spcAft>
              <a:buSzPts val="2100"/>
              <a:buAutoNum type="arabicPeriod"/>
            </a:pPr>
            <a:r>
              <a:rPr lang="en-IN" sz="2000"/>
              <a:t>Time-varying tariffs </a:t>
            </a:r>
            <a:endParaRPr sz="2000"/>
          </a:p>
          <a:p>
            <a:pPr marL="457200" lvl="0" indent="-361950" algn="l" rtl="0">
              <a:lnSpc>
                <a:spcPct val="115000"/>
              </a:lnSpc>
              <a:spcBef>
                <a:spcPts val="0"/>
              </a:spcBef>
              <a:spcAft>
                <a:spcPts val="0"/>
              </a:spcAft>
              <a:buSzPts val="2100"/>
              <a:buAutoNum type="arabicPeriod"/>
            </a:pPr>
            <a:r>
              <a:rPr lang="en-IN" sz="2000"/>
              <a:t>Feedback on appliances consuming most power and suggestions. Normative feedback which needs data over time </a:t>
            </a:r>
            <a:endParaRPr sz="2000"/>
          </a:p>
          <a:p>
            <a:pPr marL="457200" lvl="0" indent="-361950" algn="l" rtl="0">
              <a:lnSpc>
                <a:spcPct val="115000"/>
              </a:lnSpc>
              <a:spcBef>
                <a:spcPts val="0"/>
              </a:spcBef>
              <a:spcAft>
                <a:spcPts val="0"/>
              </a:spcAft>
              <a:buSzPts val="2100"/>
              <a:buAutoNum type="arabicPeriod"/>
            </a:pPr>
            <a:r>
              <a:rPr lang="en-IN" sz="2000"/>
              <a:t>Comparison of energy consumption with other households of similar nature and locations</a:t>
            </a:r>
            <a:endParaRPr sz="2000"/>
          </a:p>
        </p:txBody>
      </p:sp>
      <p:sp>
        <p:nvSpPr>
          <p:cNvPr id="176" name="Google Shape;176;gfc4ea0e665_4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IN"/>
              <a:t>SHEMS Trails</a:t>
            </a:r>
            <a:endParaRPr/>
          </a:p>
        </p:txBody>
      </p:sp>
      <p:sp>
        <p:nvSpPr>
          <p:cNvPr id="177" name="Google Shape;177;gfc4ea0e665_4_20"/>
          <p:cNvSpPr txBox="1">
            <a:spLocks noGrp="1"/>
          </p:cNvSpPr>
          <p:nvPr>
            <p:ph type="title"/>
          </p:nvPr>
        </p:nvSpPr>
        <p:spPr>
          <a:xfrm>
            <a:off x="6579831" y="856048"/>
            <a:ext cx="3213900" cy="65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IN" sz="1979" dirty="0"/>
              <a:t>Normative Feedback</a:t>
            </a:r>
            <a:endParaRPr sz="1979" dirty="0"/>
          </a:p>
        </p:txBody>
      </p:sp>
      <p:pic>
        <p:nvPicPr>
          <p:cNvPr id="178" name="Google Shape;178;gfc4ea0e665_4_20"/>
          <p:cNvPicPr preferRelativeResize="0"/>
          <p:nvPr/>
        </p:nvPicPr>
        <p:blipFill>
          <a:blip r:embed="rId3">
            <a:alphaModFix/>
          </a:blip>
          <a:stretch>
            <a:fillRect/>
          </a:stretch>
        </p:blipFill>
        <p:spPr>
          <a:xfrm>
            <a:off x="9659637" y="1486370"/>
            <a:ext cx="2297798" cy="4923241"/>
          </a:xfrm>
          <a:prstGeom prst="rect">
            <a:avLst/>
          </a:prstGeom>
          <a:noFill/>
          <a:ln>
            <a:noFill/>
          </a:ln>
        </p:spPr>
      </p:pic>
      <p:cxnSp>
        <p:nvCxnSpPr>
          <p:cNvPr id="179" name="Google Shape;179;gfc4ea0e665_4_20"/>
          <p:cNvCxnSpPr/>
          <p:nvPr/>
        </p:nvCxnSpPr>
        <p:spPr>
          <a:xfrm>
            <a:off x="9438229" y="704804"/>
            <a:ext cx="0" cy="5873700"/>
          </a:xfrm>
          <a:prstGeom prst="straightConnector1">
            <a:avLst/>
          </a:prstGeom>
          <a:noFill/>
          <a:ln w="9525" cap="flat" cmpd="sng">
            <a:solidFill>
              <a:schemeClr val="dk2"/>
            </a:solidFill>
            <a:prstDash val="solid"/>
            <a:round/>
            <a:headEnd type="none" w="med" len="med"/>
            <a:tailEnd type="none" w="med" len="med"/>
          </a:ln>
        </p:spPr>
      </p:cxnSp>
      <p:pic>
        <p:nvPicPr>
          <p:cNvPr id="180" name="Google Shape;180;gfc4ea0e665_4_20"/>
          <p:cNvPicPr preferRelativeResize="0"/>
          <p:nvPr/>
        </p:nvPicPr>
        <p:blipFill>
          <a:blip r:embed="rId4">
            <a:alphaModFix/>
          </a:blip>
          <a:stretch>
            <a:fillRect/>
          </a:stretch>
        </p:blipFill>
        <p:spPr>
          <a:xfrm>
            <a:off x="7171976" y="1486370"/>
            <a:ext cx="2266253" cy="4908082"/>
          </a:xfrm>
          <a:prstGeom prst="rect">
            <a:avLst/>
          </a:prstGeom>
          <a:noFill/>
          <a:ln>
            <a:noFill/>
          </a:ln>
        </p:spPr>
      </p:pic>
      <p:sp>
        <p:nvSpPr>
          <p:cNvPr id="181" name="Google Shape;181;gfc4ea0e665_4_20"/>
          <p:cNvSpPr txBox="1">
            <a:spLocks noGrp="1"/>
          </p:cNvSpPr>
          <p:nvPr>
            <p:ph type="title"/>
          </p:nvPr>
        </p:nvSpPr>
        <p:spPr>
          <a:xfrm>
            <a:off x="9377985" y="856048"/>
            <a:ext cx="2755849" cy="65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IN" sz="2080" dirty="0"/>
              <a:t>Time-varying Tariff</a:t>
            </a:r>
            <a:endParaRPr sz="2080" dirty="0"/>
          </a:p>
        </p:txBody>
      </p:sp>
    </p:spTree>
    <p:extLst>
      <p:ext uri="{BB962C8B-B14F-4D97-AF65-F5344CB8AC3E}">
        <p14:creationId xmlns:p14="http://schemas.microsoft.com/office/powerpoint/2010/main" val="313692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Feedback	</a:t>
            </a:r>
          </a:p>
        </p:txBody>
      </p:sp>
      <p:sp>
        <p:nvSpPr>
          <p:cNvPr id="3" name="Text Placeholder 2"/>
          <p:cNvSpPr>
            <a:spLocks noGrp="1"/>
          </p:cNvSpPr>
          <p:nvPr>
            <p:ph type="body" idx="1"/>
          </p:nvPr>
        </p:nvSpPr>
        <p:spPr/>
        <p:txBody>
          <a:bodyPr/>
          <a:lstStyle/>
          <a:p>
            <a:r>
              <a:rPr lang="en-US" dirty="0"/>
              <a:t>Feedback has been studied as a strategy for promoting energy conservation*</a:t>
            </a:r>
          </a:p>
        </p:txBody>
      </p:sp>
      <p:sp>
        <p:nvSpPr>
          <p:cNvPr id="4" name="TextBox 3"/>
          <p:cNvSpPr txBox="1"/>
          <p:nvPr/>
        </p:nvSpPr>
        <p:spPr>
          <a:xfrm>
            <a:off x="190500" y="6299200"/>
            <a:ext cx="10350500" cy="523220"/>
          </a:xfrm>
          <a:prstGeom prst="rect">
            <a:avLst/>
          </a:prstGeom>
          <a:noFill/>
        </p:spPr>
        <p:txBody>
          <a:bodyPr wrap="square" rtlCol="0">
            <a:spAutoFit/>
          </a:bodyPr>
          <a:lstStyle/>
          <a:p>
            <a:r>
              <a:rPr lang="en-US" dirty="0">
                <a:solidFill>
                  <a:schemeClr val="bg1"/>
                </a:solidFill>
              </a:rPr>
              <a:t>*</a:t>
            </a:r>
            <a:r>
              <a:rPr lang="en-US" dirty="0" err="1">
                <a:solidFill>
                  <a:schemeClr val="bg1"/>
                </a:solidFill>
              </a:rPr>
              <a:t>Karlin</a:t>
            </a:r>
            <a:r>
              <a:rPr lang="en-US" dirty="0">
                <a:solidFill>
                  <a:schemeClr val="bg1"/>
                </a:solidFill>
              </a:rPr>
              <a:t>, B., Zinger, J. F., &amp; Ford, R. (2015). The effects of feedback on energy conservation: A meta-analysis. </a:t>
            </a:r>
            <a:r>
              <a:rPr lang="en-US" i="1" dirty="0">
                <a:solidFill>
                  <a:schemeClr val="bg1"/>
                </a:solidFill>
              </a:rPr>
              <a:t>Psychological Bulletin, 141</a:t>
            </a:r>
            <a:r>
              <a:rPr lang="en-US" dirty="0">
                <a:solidFill>
                  <a:schemeClr val="bg1"/>
                </a:solidFill>
              </a:rPr>
              <a:t>(6), 1205–1227. </a:t>
            </a:r>
            <a:r>
              <a:rPr lang="en-US" dirty="0">
                <a:solidFill>
                  <a:schemeClr val="bg1"/>
                </a:solidFill>
                <a:hlinkClick r:id="rId2"/>
              </a:rPr>
              <a:t>https://doi.org/10.1037/a0039650</a:t>
            </a:r>
            <a:endParaRPr lang="en-US" dirty="0">
              <a:solidFill>
                <a:schemeClr val="bg1"/>
              </a:solidFill>
            </a:endParaRPr>
          </a:p>
        </p:txBody>
      </p:sp>
    </p:spTree>
    <p:extLst>
      <p:ext uri="{BB962C8B-B14F-4D97-AF65-F5344CB8AC3E}">
        <p14:creationId xmlns:p14="http://schemas.microsoft.com/office/powerpoint/2010/main" val="117732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feedback</a:t>
            </a:r>
          </a:p>
        </p:txBody>
      </p:sp>
      <p:sp>
        <p:nvSpPr>
          <p:cNvPr id="3" name="Text Placeholder 2"/>
          <p:cNvSpPr>
            <a:spLocks noGrp="1"/>
          </p:cNvSpPr>
          <p:nvPr>
            <p:ph type="body" idx="1"/>
          </p:nvPr>
        </p:nvSpPr>
        <p:spPr/>
        <p:txBody>
          <a:bodyPr/>
          <a:lstStyle/>
          <a:p>
            <a:r>
              <a:rPr lang="en-US" dirty="0"/>
              <a:t>What happens if energy feedback is provided for several years?</a:t>
            </a:r>
          </a:p>
        </p:txBody>
      </p:sp>
    </p:spTree>
    <p:extLst>
      <p:ext uri="{BB962C8B-B14F-4D97-AF65-F5344CB8AC3E}">
        <p14:creationId xmlns:p14="http://schemas.microsoft.com/office/powerpoint/2010/main" val="412096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feedback</a:t>
            </a:r>
          </a:p>
        </p:txBody>
      </p:sp>
      <p:sp>
        <p:nvSpPr>
          <p:cNvPr id="3" name="Text Placeholder 2"/>
          <p:cNvSpPr>
            <a:spLocks noGrp="1"/>
          </p:cNvSpPr>
          <p:nvPr>
            <p:ph type="body" idx="1"/>
          </p:nvPr>
        </p:nvSpPr>
        <p:spPr>
          <a:xfrm>
            <a:off x="838200" y="1738313"/>
            <a:ext cx="10515600" cy="4351338"/>
          </a:xfrm>
        </p:spPr>
        <p:txBody>
          <a:bodyPr/>
          <a:lstStyle/>
          <a:p>
            <a:r>
              <a:rPr lang="en-US" dirty="0"/>
              <a:t>It has been seen that feedback becomes less effective over time</a:t>
            </a:r>
          </a:p>
          <a:p>
            <a:r>
              <a:rPr lang="en-US" dirty="0"/>
              <a:t>Findings indicate the near complete abandonment of the devices about 10 years after the initial deployment of IHD’s*</a:t>
            </a:r>
          </a:p>
        </p:txBody>
      </p:sp>
      <p:sp>
        <p:nvSpPr>
          <p:cNvPr id="4" name="TextBox 3"/>
          <p:cNvSpPr txBox="1"/>
          <p:nvPr/>
        </p:nvSpPr>
        <p:spPr>
          <a:xfrm>
            <a:off x="196850" y="5994400"/>
            <a:ext cx="11798300" cy="646331"/>
          </a:xfrm>
          <a:prstGeom prst="rect">
            <a:avLst/>
          </a:prstGeom>
          <a:noFill/>
        </p:spPr>
        <p:txBody>
          <a:bodyPr wrap="square" rtlCol="0">
            <a:spAutoFit/>
          </a:bodyPr>
          <a:lstStyle/>
          <a:p>
            <a:pPr algn="just"/>
            <a:r>
              <a:rPr lang="en-US" sz="1200" dirty="0">
                <a:solidFill>
                  <a:schemeClr val="bg1"/>
                </a:solidFill>
              </a:rPr>
              <a:t>*Stephen Snow, Stephen </a:t>
            </a:r>
            <a:r>
              <a:rPr lang="en-US" sz="1200" dirty="0" err="1">
                <a:solidFill>
                  <a:schemeClr val="bg1"/>
                </a:solidFill>
              </a:rPr>
              <a:t>Viller</a:t>
            </a:r>
            <a:r>
              <a:rPr lang="en-US" sz="1200" dirty="0">
                <a:solidFill>
                  <a:schemeClr val="bg1"/>
                </a:solidFill>
              </a:rPr>
              <a:t>, </a:t>
            </a:r>
            <a:r>
              <a:rPr lang="en-US" sz="1200" dirty="0" err="1">
                <a:solidFill>
                  <a:schemeClr val="bg1"/>
                </a:solidFill>
              </a:rPr>
              <a:t>Mashhuda</a:t>
            </a:r>
            <a:r>
              <a:rPr lang="en-US" sz="1200" dirty="0">
                <a:solidFill>
                  <a:schemeClr val="bg1"/>
                </a:solidFill>
              </a:rPr>
              <a:t> Glencross, and Neil </a:t>
            </a:r>
            <a:r>
              <a:rPr lang="en-US" sz="1200" dirty="0" err="1">
                <a:solidFill>
                  <a:schemeClr val="bg1"/>
                </a:solidFill>
              </a:rPr>
              <a:t>Horrocks</a:t>
            </a:r>
            <a:r>
              <a:rPr lang="en-US" sz="1200" dirty="0">
                <a:solidFill>
                  <a:schemeClr val="bg1"/>
                </a:solidFill>
              </a:rPr>
              <a:t>. 2019. Where Are They Now? Revisiting Energy Use Feedback a Decade After Deployment. Proceedings of the 31st Australian Conference on Human-Computer-Interaction. Association for Computing Machinery, New York, NY, USA, 397–401. </a:t>
            </a:r>
            <a:r>
              <a:rPr lang="en-US" sz="1200" dirty="0" err="1">
                <a:solidFill>
                  <a:schemeClr val="bg1"/>
                </a:solidFill>
              </a:rPr>
              <a:t>DOI:https</a:t>
            </a:r>
            <a:r>
              <a:rPr lang="en-US" sz="1200" dirty="0">
                <a:solidFill>
                  <a:schemeClr val="bg1"/>
                </a:solidFill>
              </a:rPr>
              <a:t>://doi.org/10.1145/3369457.3369501</a:t>
            </a:r>
          </a:p>
        </p:txBody>
      </p:sp>
    </p:spTree>
    <p:extLst>
      <p:ext uri="{BB962C8B-B14F-4D97-AF65-F5344CB8AC3E}">
        <p14:creationId xmlns:p14="http://schemas.microsoft.com/office/powerpoint/2010/main" val="164349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t>
            </a:r>
          </a:p>
        </p:txBody>
      </p:sp>
      <p:sp>
        <p:nvSpPr>
          <p:cNvPr id="3" name="Text Placeholder 2"/>
          <p:cNvSpPr>
            <a:spLocks noGrp="1"/>
          </p:cNvSpPr>
          <p:nvPr>
            <p:ph type="body" idx="1"/>
          </p:nvPr>
        </p:nvSpPr>
        <p:spPr/>
        <p:txBody>
          <a:bodyPr/>
          <a:lstStyle/>
          <a:p>
            <a:r>
              <a:rPr lang="en-US" dirty="0"/>
              <a:t>How frequently would you like to receive feedback on your energy consumption?</a:t>
            </a:r>
          </a:p>
          <a:p>
            <a:pPr lvl="1"/>
            <a:r>
              <a:rPr lang="en-US" dirty="0"/>
              <a:t>Real time </a:t>
            </a:r>
          </a:p>
          <a:p>
            <a:pPr lvl="1"/>
            <a:r>
              <a:rPr lang="en-US" dirty="0"/>
              <a:t>Hourly</a:t>
            </a:r>
          </a:p>
          <a:p>
            <a:pPr lvl="1"/>
            <a:r>
              <a:rPr lang="en-US" dirty="0"/>
              <a:t>Daily</a:t>
            </a:r>
          </a:p>
          <a:p>
            <a:pPr lvl="1"/>
            <a:r>
              <a:rPr lang="en-US" dirty="0"/>
              <a:t>Weekly</a:t>
            </a:r>
          </a:p>
          <a:p>
            <a:pPr lvl="1"/>
            <a:r>
              <a:rPr lang="en-US" dirty="0"/>
              <a:t>Monthly</a:t>
            </a:r>
          </a:p>
          <a:p>
            <a:endParaRPr lang="en-US" dirty="0"/>
          </a:p>
          <a:p>
            <a:endParaRPr lang="en-US" dirty="0"/>
          </a:p>
        </p:txBody>
      </p:sp>
    </p:spTree>
    <p:extLst>
      <p:ext uri="{BB962C8B-B14F-4D97-AF65-F5344CB8AC3E}">
        <p14:creationId xmlns:p14="http://schemas.microsoft.com/office/powerpoint/2010/main" val="293545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5" name="Text Placeholder 2"/>
          <p:cNvSpPr>
            <a:spLocks noGrp="1"/>
          </p:cNvSpPr>
          <p:nvPr>
            <p:ph type="body" idx="1"/>
          </p:nvPr>
        </p:nvSpPr>
        <p:spPr>
          <a:xfrm>
            <a:off x="838200" y="1825625"/>
            <a:ext cx="10515600" cy="4351338"/>
          </a:xfrm>
        </p:spPr>
        <p:txBody>
          <a:bodyPr/>
          <a:lstStyle/>
          <a:p>
            <a:pPr marL="114300" indent="0">
              <a:buNone/>
            </a:pPr>
            <a:r>
              <a:rPr lang="en-US" dirty="0"/>
              <a:t>The optimal frequency of sharing feedback and strike a  balance between the basic needs of acquiring information and emotional response (to the interface interaction), such as annoyance or pleasure. This is important since it demands empathy, an aspect that plays an important role in user engagement and is a core of usability and user experience*</a:t>
            </a:r>
          </a:p>
        </p:txBody>
      </p:sp>
      <p:sp>
        <p:nvSpPr>
          <p:cNvPr id="6" name="TextBox 5"/>
          <p:cNvSpPr txBox="1"/>
          <p:nvPr/>
        </p:nvSpPr>
        <p:spPr>
          <a:xfrm>
            <a:off x="107950" y="6489700"/>
            <a:ext cx="11976100" cy="276999"/>
          </a:xfrm>
          <a:prstGeom prst="rect">
            <a:avLst/>
          </a:prstGeom>
          <a:noFill/>
        </p:spPr>
        <p:txBody>
          <a:bodyPr wrap="square" rtlCol="0">
            <a:spAutoFit/>
          </a:bodyPr>
          <a:lstStyle/>
          <a:p>
            <a:r>
              <a:rPr lang="en-US" sz="1200" dirty="0">
                <a:solidFill>
                  <a:schemeClr val="bg1"/>
                </a:solidFill>
              </a:rPr>
              <a:t>*Putnam, C., &amp; </a:t>
            </a:r>
            <a:r>
              <a:rPr lang="en-US" sz="1200" dirty="0" err="1">
                <a:solidFill>
                  <a:schemeClr val="bg1"/>
                </a:solidFill>
              </a:rPr>
              <a:t>Kolko</a:t>
            </a:r>
            <a:r>
              <a:rPr lang="en-US" sz="1200" dirty="0">
                <a:solidFill>
                  <a:schemeClr val="bg1"/>
                </a:solidFill>
              </a:rPr>
              <a:t>, B. (2012). HCI professions: differences &amp; definitions. In CHI'12 Extended Abstracts on Human Factors in Computing Systems (pp. 2021-2026</a:t>
            </a:r>
          </a:p>
        </p:txBody>
      </p:sp>
    </p:spTree>
    <p:extLst>
      <p:ext uri="{BB962C8B-B14F-4D97-AF65-F5344CB8AC3E}">
        <p14:creationId xmlns:p14="http://schemas.microsoft.com/office/powerpoint/2010/main" val="199966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t>
            </a:r>
          </a:p>
        </p:txBody>
      </p:sp>
      <p:sp>
        <p:nvSpPr>
          <p:cNvPr id="3" name="Text Placeholder 2"/>
          <p:cNvSpPr>
            <a:spLocks noGrp="1"/>
          </p:cNvSpPr>
          <p:nvPr>
            <p:ph type="body" idx="1"/>
          </p:nvPr>
        </p:nvSpPr>
        <p:spPr/>
        <p:txBody>
          <a:bodyPr/>
          <a:lstStyle/>
          <a:p>
            <a:pPr marL="114300" indent="0">
              <a:buNone/>
            </a:pPr>
            <a:r>
              <a:rPr lang="en-US" dirty="0"/>
              <a:t>In which of the below terms would you prefer to receive energy feedback</a:t>
            </a:r>
          </a:p>
          <a:p>
            <a:pPr lvl="1"/>
            <a:r>
              <a:rPr lang="en-US" dirty="0"/>
              <a:t>kWh</a:t>
            </a:r>
          </a:p>
          <a:p>
            <a:pPr lvl="1"/>
            <a:r>
              <a:rPr lang="en-US" dirty="0"/>
              <a:t>Cost </a:t>
            </a:r>
          </a:p>
          <a:p>
            <a:pPr lvl="1"/>
            <a:r>
              <a:rPr lang="en-US" dirty="0"/>
              <a:t>CO2</a:t>
            </a:r>
          </a:p>
        </p:txBody>
      </p:sp>
    </p:spTree>
    <p:extLst>
      <p:ext uri="{BB962C8B-B14F-4D97-AF65-F5344CB8AC3E}">
        <p14:creationId xmlns:p14="http://schemas.microsoft.com/office/powerpoint/2010/main" val="186617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Style</a:t>
            </a:r>
          </a:p>
        </p:txBody>
      </p:sp>
      <p:sp>
        <p:nvSpPr>
          <p:cNvPr id="3" name="Text Placeholder 2"/>
          <p:cNvSpPr>
            <a:spLocks noGrp="1"/>
          </p:cNvSpPr>
          <p:nvPr>
            <p:ph type="body" idx="1"/>
          </p:nvPr>
        </p:nvSpPr>
        <p:spPr/>
        <p:txBody>
          <a:bodyPr/>
          <a:lstStyle/>
          <a:p>
            <a:pPr marL="114300" indent="0">
              <a:buNone/>
            </a:pPr>
            <a:r>
              <a:rPr lang="en-US" dirty="0"/>
              <a:t>Which style of presenting information on energy consumption would you prefer- </a:t>
            </a:r>
          </a:p>
          <a:p>
            <a:pPr lvl="1"/>
            <a:r>
              <a:rPr lang="en-US" dirty="0"/>
              <a:t>Personal</a:t>
            </a:r>
          </a:p>
          <a:p>
            <a:pPr lvl="1"/>
            <a:r>
              <a:rPr lang="en-US" dirty="0"/>
              <a:t>Impersonal</a:t>
            </a:r>
          </a:p>
        </p:txBody>
      </p:sp>
    </p:spTree>
    <p:extLst>
      <p:ext uri="{BB962C8B-B14F-4D97-AF65-F5344CB8AC3E}">
        <p14:creationId xmlns:p14="http://schemas.microsoft.com/office/powerpoint/2010/main" val="305336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feedback</a:t>
            </a:r>
          </a:p>
        </p:txBody>
      </p:sp>
      <p:sp>
        <p:nvSpPr>
          <p:cNvPr id="3" name="Text Placeholder 2"/>
          <p:cNvSpPr>
            <a:spLocks noGrp="1"/>
          </p:cNvSpPr>
          <p:nvPr>
            <p:ph type="body" idx="1"/>
          </p:nvPr>
        </p:nvSpPr>
        <p:spPr/>
        <p:txBody>
          <a:bodyPr/>
          <a:lstStyle/>
          <a:p>
            <a:pPr marL="114300" indent="0">
              <a:buNone/>
            </a:pPr>
            <a:r>
              <a:rPr lang="en-US" dirty="0"/>
              <a:t>Would you prefer getting simple feedback or actionable feedback?</a:t>
            </a:r>
          </a:p>
        </p:txBody>
      </p:sp>
    </p:spTree>
    <p:extLst>
      <p:ext uri="{BB962C8B-B14F-4D97-AF65-F5344CB8AC3E}">
        <p14:creationId xmlns:p14="http://schemas.microsoft.com/office/powerpoint/2010/main" val="306624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feedback</a:t>
            </a:r>
          </a:p>
        </p:txBody>
      </p:sp>
      <p:sp>
        <p:nvSpPr>
          <p:cNvPr id="3" name="Text Placeholder 2"/>
          <p:cNvSpPr>
            <a:spLocks noGrp="1"/>
          </p:cNvSpPr>
          <p:nvPr>
            <p:ph type="body" idx="1"/>
          </p:nvPr>
        </p:nvSpPr>
        <p:spPr/>
        <p:txBody>
          <a:bodyPr/>
          <a:lstStyle/>
          <a:p>
            <a:pPr marL="114300" indent="0">
              <a:buNone/>
            </a:pPr>
            <a:r>
              <a:rPr lang="en-US" dirty="0"/>
              <a:t>Will the information on energy consumption of your neighbor motivate you to save energy?</a:t>
            </a:r>
          </a:p>
        </p:txBody>
      </p:sp>
    </p:spTree>
    <p:extLst>
      <p:ext uri="{BB962C8B-B14F-4D97-AF65-F5344CB8AC3E}">
        <p14:creationId xmlns:p14="http://schemas.microsoft.com/office/powerpoint/2010/main" val="383510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00062"/>
            <a:ext cx="10515600" cy="1325563"/>
          </a:xfrm>
        </p:spPr>
        <p:txBody>
          <a:bodyPr/>
          <a:lstStyle/>
          <a:p>
            <a:endParaRPr lang="en-US"/>
          </a:p>
        </p:txBody>
      </p:sp>
      <p:sp>
        <p:nvSpPr>
          <p:cNvPr id="3" name="Text Placeholder 2"/>
          <p:cNvSpPr>
            <a:spLocks noGrp="1"/>
          </p:cNvSpPr>
          <p:nvPr>
            <p:ph type="body" idx="1"/>
          </p:nvPr>
        </p:nvSpPr>
        <p:spPr/>
        <p:txBody>
          <a:bodyPr/>
          <a:lstStyle/>
          <a:p>
            <a:pPr algn="just"/>
            <a:r>
              <a:rPr lang="en-US" dirty="0"/>
              <a:t>A course titled “How Do We Know What Is True?” examines types of evidence through history and across disciplines. In “Anatomy of Scientific Error,” students are detectives, hunting for signs of misconduct or poor methods in real research, while also learning how errors and serendipity have led to momentous discoveries</a:t>
            </a:r>
          </a:p>
          <a:p>
            <a:pPr algn="just"/>
            <a:r>
              <a:rPr lang="en-US" dirty="0">
                <a:solidFill>
                  <a:srgbClr val="0070C0"/>
                </a:solidFill>
              </a:rPr>
              <a:t>A program, known as the R3 Initiative (Rigor, Responsibility, Reproducibility), starts with interdisciplinary classes that include </a:t>
            </a:r>
            <a:r>
              <a:rPr lang="en-US" i="1" dirty="0">
                <a:solidFill>
                  <a:srgbClr val="0070C0"/>
                </a:solidFill>
              </a:rPr>
              <a:t>philosophy, history, logic, ethics, statistics, communication, and leadership</a:t>
            </a:r>
          </a:p>
          <a:p>
            <a:pPr algn="just"/>
            <a:endParaRPr lang="en-US" dirty="0"/>
          </a:p>
        </p:txBody>
      </p:sp>
    </p:spTree>
    <p:extLst>
      <p:ext uri="{BB962C8B-B14F-4D97-AF65-F5344CB8AC3E}">
        <p14:creationId xmlns:p14="http://schemas.microsoft.com/office/powerpoint/2010/main" val="179935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feedback</a:t>
            </a:r>
          </a:p>
        </p:txBody>
      </p:sp>
      <p:sp>
        <p:nvSpPr>
          <p:cNvPr id="5" name="Text Placeholder 4"/>
          <p:cNvSpPr>
            <a:spLocks noGrp="1"/>
          </p:cNvSpPr>
          <p:nvPr>
            <p:ph type="body" idx="1"/>
          </p:nvPr>
        </p:nvSpPr>
        <p:spPr/>
        <p:txBody>
          <a:bodyPr/>
          <a:lstStyle/>
          <a:p>
            <a:pPr marL="114300" indent="0">
              <a:buNone/>
            </a:pPr>
            <a:r>
              <a:rPr lang="en-US" dirty="0"/>
              <a:t>Households receiving the normative frame consumed 9% less than control households during the initial 1-week evaluation period, and 7% less during the full 3-month evaluation period*</a:t>
            </a:r>
          </a:p>
        </p:txBody>
      </p:sp>
      <p:sp>
        <p:nvSpPr>
          <p:cNvPr id="6" name="TextBox 5"/>
          <p:cNvSpPr txBox="1"/>
          <p:nvPr/>
        </p:nvSpPr>
        <p:spPr>
          <a:xfrm>
            <a:off x="0" y="6311900"/>
            <a:ext cx="11074400" cy="461665"/>
          </a:xfrm>
          <a:prstGeom prst="rect">
            <a:avLst/>
          </a:prstGeom>
          <a:noFill/>
        </p:spPr>
        <p:txBody>
          <a:bodyPr wrap="square" rtlCol="0">
            <a:spAutoFit/>
          </a:bodyPr>
          <a:lstStyle/>
          <a:p>
            <a:r>
              <a:rPr lang="en-US" sz="1200" dirty="0">
                <a:solidFill>
                  <a:schemeClr val="bg1"/>
                </a:solidFill>
              </a:rPr>
              <a:t>*Schultz, Paul &amp; Estrada, Mica &amp; Schmitt, Joseph &amp; </a:t>
            </a:r>
            <a:r>
              <a:rPr lang="en-US" sz="1200" dirty="0" err="1">
                <a:solidFill>
                  <a:schemeClr val="bg1"/>
                </a:solidFill>
              </a:rPr>
              <a:t>Sokoloski</a:t>
            </a:r>
            <a:r>
              <a:rPr lang="en-US" sz="1200" dirty="0">
                <a:solidFill>
                  <a:schemeClr val="bg1"/>
                </a:solidFill>
              </a:rPr>
              <a:t>, Rebecca &amp; Silva-Send, </a:t>
            </a:r>
            <a:r>
              <a:rPr lang="en-US" sz="1200" dirty="0" err="1">
                <a:solidFill>
                  <a:schemeClr val="bg1"/>
                </a:solidFill>
              </a:rPr>
              <a:t>Nilmini</a:t>
            </a:r>
            <a:r>
              <a:rPr lang="en-US" sz="1200" dirty="0">
                <a:solidFill>
                  <a:schemeClr val="bg1"/>
                </a:solidFill>
              </a:rPr>
              <a:t>. (2015). Using in-home displays to provide smart meter feedback about household electricity consumption: A randomized control trial comparing kilowatts, cost, and social norms. Energy. 90. 10.1016/j.energy.2015.06.130. </a:t>
            </a:r>
          </a:p>
        </p:txBody>
      </p:sp>
    </p:spTree>
    <p:extLst>
      <p:ext uri="{BB962C8B-B14F-4D97-AF65-F5344CB8AC3E}">
        <p14:creationId xmlns:p14="http://schemas.microsoft.com/office/powerpoint/2010/main" val="191382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Gamification and Serious Games	</a:t>
            </a:r>
          </a:p>
        </p:txBody>
      </p:sp>
      <p:sp>
        <p:nvSpPr>
          <p:cNvPr id="3" name="Text Placeholder 2"/>
          <p:cNvSpPr>
            <a:spLocks noGrp="1"/>
          </p:cNvSpPr>
          <p:nvPr>
            <p:ph type="body" idx="1"/>
          </p:nvPr>
        </p:nvSpPr>
        <p:spPr/>
        <p:txBody>
          <a:bodyPr/>
          <a:lstStyle/>
          <a:p>
            <a:pPr algn="just"/>
            <a:r>
              <a:rPr lang="en-US" dirty="0"/>
              <a:t>Serious games are games that have been designed for a primary purpose other than pure entertainment</a:t>
            </a:r>
          </a:p>
          <a:p>
            <a:pPr algn="just"/>
            <a:r>
              <a:rPr lang="en-US" dirty="0"/>
              <a:t>Gamification, on the other hand, is the application of typically game-like elements to other areas of activity such as marketing or training in order to increase engagement and effectiveness</a:t>
            </a:r>
          </a:p>
        </p:txBody>
      </p:sp>
    </p:spTree>
    <p:extLst>
      <p:ext uri="{BB962C8B-B14F-4D97-AF65-F5344CB8AC3E}">
        <p14:creationId xmlns:p14="http://schemas.microsoft.com/office/powerpoint/2010/main" val="1676829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Gamification and Serious Games	</a:t>
            </a:r>
          </a:p>
        </p:txBody>
      </p:sp>
      <p:sp>
        <p:nvSpPr>
          <p:cNvPr id="3" name="Text Placeholder 2"/>
          <p:cNvSpPr>
            <a:spLocks noGrp="1"/>
          </p:cNvSpPr>
          <p:nvPr>
            <p:ph type="body" idx="1"/>
          </p:nvPr>
        </p:nvSpPr>
        <p:spPr/>
        <p:txBody>
          <a:bodyPr/>
          <a:lstStyle/>
          <a:p>
            <a:pPr marL="114300" indent="0">
              <a:buNone/>
            </a:pPr>
            <a:r>
              <a:rPr lang="en-US" dirty="0"/>
              <a:t>Do you think games can help in saving energy?</a:t>
            </a:r>
          </a:p>
        </p:txBody>
      </p:sp>
    </p:spTree>
    <p:extLst>
      <p:ext uri="{BB962C8B-B14F-4D97-AF65-F5344CB8AC3E}">
        <p14:creationId xmlns:p14="http://schemas.microsoft.com/office/powerpoint/2010/main" val="874180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0914D-FB48-B249-8360-C01DE1BDCFE5}"/>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C949E839-8D2B-3F4B-9F74-EFD102DA1674}"/>
              </a:ext>
            </a:extLst>
          </p:cNvPr>
          <p:cNvPicPr>
            <a:picLocks noChangeAspect="1"/>
          </p:cNvPicPr>
          <p:nvPr/>
        </p:nvPicPr>
        <p:blipFill>
          <a:blip r:embed="rId2"/>
          <a:stretch>
            <a:fillRect/>
          </a:stretch>
        </p:blipFill>
        <p:spPr>
          <a:xfrm>
            <a:off x="655760" y="0"/>
            <a:ext cx="10880480" cy="6858000"/>
          </a:xfrm>
          <a:prstGeom prst="rect">
            <a:avLst/>
          </a:prstGeom>
        </p:spPr>
      </p:pic>
    </p:spTree>
    <p:extLst>
      <p:ext uri="{BB962C8B-B14F-4D97-AF65-F5344CB8AC3E}">
        <p14:creationId xmlns:p14="http://schemas.microsoft.com/office/powerpoint/2010/main" val="3613673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3"/>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IN"/>
              <a:t>Thank you</a:t>
            </a:r>
            <a:br>
              <a:rPr lang="en-IN"/>
            </a:br>
            <a:br>
              <a:rPr lang="en-IN"/>
            </a:br>
            <a:r>
              <a:rPr lang="en-IN"/>
              <a:t>vishal@iiit.ac.in</a:t>
            </a:r>
            <a:endParaRPr/>
          </a:p>
        </p:txBody>
      </p:sp>
      <p:sp>
        <p:nvSpPr>
          <p:cNvPr id="663" name="Google Shape;663;p23"/>
          <p:cNvSpPr txBox="1">
            <a:spLocks noGrp="1"/>
          </p:cNvSpPr>
          <p:nvPr>
            <p:ph type="body" idx="1"/>
          </p:nvPr>
        </p:nvSpPr>
        <p:spPr>
          <a:xfrm>
            <a:off x="185058" y="5859009"/>
            <a:ext cx="10515600" cy="838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IN" sz="2400"/>
              <a:t>Thanks to Rishika Agarwal for preparing the PPT</a:t>
            </a:r>
            <a:endParaRPr/>
          </a:p>
          <a:p>
            <a:pPr marL="228600" lvl="0" indent="-5080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a:t>What is a smart energy home?</a:t>
            </a:r>
            <a:endParaRPr/>
          </a:p>
        </p:txBody>
      </p:sp>
      <p:sp>
        <p:nvSpPr>
          <p:cNvPr id="240" name="Google Shape;24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lt1"/>
              </a:buClr>
              <a:buSzPts val="2800"/>
              <a:buNone/>
            </a:pPr>
            <a:r>
              <a:rPr lang="en-IN" b="1" dirty="0"/>
              <a:t>Smart homes</a:t>
            </a:r>
            <a:r>
              <a:rPr lang="en-IN" dirty="0"/>
              <a:t> use internet-connected devices to enable remote monitoring and management of appliances and systems, such as temperature, lighting, and security cameras. </a:t>
            </a:r>
            <a:r>
              <a:rPr lang="en-IN" b="1" dirty="0"/>
              <a:t>Smart energy homes</a:t>
            </a:r>
            <a:r>
              <a:rPr lang="en-IN" dirty="0"/>
              <a:t> take a step beyond the gadget-filled smart home to focus on bringing smart functionality to major household energy-using systems such as HVAC, water heating, and plug loads (including appliances and electronics)</a:t>
            </a:r>
            <a:endParaRPr dirty="0"/>
          </a:p>
        </p:txBody>
      </p:sp>
      <p:sp>
        <p:nvSpPr>
          <p:cNvPr id="241" name="Google Shape;241;p2"/>
          <p:cNvSpPr txBox="1"/>
          <p:nvPr/>
        </p:nvSpPr>
        <p:spPr>
          <a:xfrm>
            <a:off x="7066078" y="6492875"/>
            <a:ext cx="490582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N" sz="12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 </a:t>
            </a:r>
            <a:r>
              <a:rPr lang="en-IN" sz="12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Northeast Energy Efficiency Partnerships</a:t>
            </a:r>
            <a:endParaRPr sz="12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descr="A picture containing icon&#10;&#10;Description automatically generated"/>
          <p:cNvPicPr preferRelativeResize="0">
            <a:picLocks noGrp="1"/>
          </p:cNvPicPr>
          <p:nvPr>
            <p:ph type="body" idx="1"/>
          </p:nvPr>
        </p:nvPicPr>
        <p:blipFill rotWithShape="1">
          <a:blip r:embed="rId3">
            <a:alphaModFix/>
          </a:blip>
          <a:srcRect l="7300" t="8656" r="7300" b="9501"/>
          <a:stretch/>
        </p:blipFill>
        <p:spPr>
          <a:xfrm>
            <a:off x="1388924" y="1754251"/>
            <a:ext cx="2482200" cy="1628100"/>
          </a:xfrm>
          <a:prstGeom prst="rect">
            <a:avLst/>
          </a:prstGeom>
          <a:noFill/>
          <a:ln>
            <a:noFill/>
          </a:ln>
        </p:spPr>
      </p:pic>
      <p:pic>
        <p:nvPicPr>
          <p:cNvPr id="105" name="Google Shape;105;p4"/>
          <p:cNvPicPr preferRelativeResize="0"/>
          <p:nvPr/>
        </p:nvPicPr>
        <p:blipFill rotWithShape="1">
          <a:blip r:embed="rId4">
            <a:alphaModFix/>
          </a:blip>
          <a:srcRect/>
          <a:stretch/>
        </p:blipFill>
        <p:spPr>
          <a:xfrm>
            <a:off x="8808539" y="1754250"/>
            <a:ext cx="2658662" cy="1606400"/>
          </a:xfrm>
          <a:prstGeom prst="rect">
            <a:avLst/>
          </a:prstGeom>
          <a:noFill/>
          <a:ln>
            <a:noFill/>
          </a:ln>
        </p:spPr>
      </p:pic>
      <p:pic>
        <p:nvPicPr>
          <p:cNvPr id="106" name="Google Shape;106;p4" descr="Solar panels on a roof&#10;&#10;Description automatically generated with medium confidence"/>
          <p:cNvPicPr preferRelativeResize="0"/>
          <p:nvPr/>
        </p:nvPicPr>
        <p:blipFill rotWithShape="1">
          <a:blip r:embed="rId5">
            <a:alphaModFix/>
          </a:blip>
          <a:srcRect/>
          <a:stretch/>
        </p:blipFill>
        <p:spPr>
          <a:xfrm>
            <a:off x="5080423" y="1754252"/>
            <a:ext cx="2482200" cy="1606390"/>
          </a:xfrm>
          <a:prstGeom prst="rect">
            <a:avLst/>
          </a:prstGeom>
          <a:noFill/>
          <a:ln>
            <a:noFill/>
          </a:ln>
        </p:spPr>
      </p:pic>
      <p:sp>
        <p:nvSpPr>
          <p:cNvPr id="107" name="Google Shape;107;p4"/>
          <p:cNvSpPr txBox="1"/>
          <p:nvPr/>
        </p:nvSpPr>
        <p:spPr>
          <a:xfrm>
            <a:off x="3529500" y="1174600"/>
            <a:ext cx="5265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i="0" u="none" strike="noStrike" cap="none">
                <a:solidFill>
                  <a:schemeClr val="bg1"/>
                </a:solidFill>
                <a:latin typeface="Calibri"/>
                <a:ea typeface="Calibri"/>
                <a:cs typeface="Calibri"/>
                <a:sym typeface="Calibri"/>
              </a:rPr>
              <a:t>Rapid technology development and adoption of </a:t>
            </a:r>
            <a:endParaRPr sz="1600">
              <a:solidFill>
                <a:schemeClr val="bg1"/>
              </a:solidFill>
            </a:endParaRPr>
          </a:p>
        </p:txBody>
      </p:sp>
      <p:sp>
        <p:nvSpPr>
          <p:cNvPr id="108" name="Google Shape;108;p4"/>
          <p:cNvSpPr txBox="1"/>
          <p:nvPr/>
        </p:nvSpPr>
        <p:spPr>
          <a:xfrm>
            <a:off x="5314600" y="1741225"/>
            <a:ext cx="2099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b="1">
                <a:solidFill>
                  <a:schemeClr val="lt1"/>
                </a:solidFill>
                <a:latin typeface="Calibri"/>
                <a:ea typeface="Calibri"/>
                <a:cs typeface="Calibri"/>
                <a:sym typeface="Calibri"/>
              </a:rPr>
              <a:t>Renewable Energy</a:t>
            </a:r>
            <a:endParaRPr b="1">
              <a:solidFill>
                <a:schemeClr val="lt1"/>
              </a:solidFill>
            </a:endParaRPr>
          </a:p>
        </p:txBody>
      </p:sp>
      <p:sp>
        <p:nvSpPr>
          <p:cNvPr id="109" name="Google Shape;109;p4"/>
          <p:cNvSpPr txBox="1"/>
          <p:nvPr/>
        </p:nvSpPr>
        <p:spPr>
          <a:xfrm>
            <a:off x="8945603" y="1759001"/>
            <a:ext cx="2341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b="1">
                <a:solidFill>
                  <a:srgbClr val="666666"/>
                </a:solidFill>
                <a:latin typeface="Calibri"/>
                <a:ea typeface="Calibri"/>
                <a:cs typeface="Calibri"/>
                <a:sym typeface="Calibri"/>
              </a:rPr>
              <a:t>Electric Vehicles</a:t>
            </a:r>
            <a:endParaRPr b="1">
              <a:solidFill>
                <a:srgbClr val="666666"/>
              </a:solidFill>
            </a:endParaRPr>
          </a:p>
        </p:txBody>
      </p:sp>
      <p:pic>
        <p:nvPicPr>
          <p:cNvPr id="110" name="Google Shape;110;p4" descr="Diagram&#10;&#10;Description automatically generated"/>
          <p:cNvPicPr preferRelativeResize="0"/>
          <p:nvPr/>
        </p:nvPicPr>
        <p:blipFill rotWithShape="1">
          <a:blip r:embed="rId6">
            <a:alphaModFix/>
          </a:blip>
          <a:srcRect l="1" r="28723"/>
          <a:stretch/>
        </p:blipFill>
        <p:spPr>
          <a:xfrm>
            <a:off x="6275375" y="4461081"/>
            <a:ext cx="3384505" cy="1582347"/>
          </a:xfrm>
          <a:prstGeom prst="rect">
            <a:avLst/>
          </a:prstGeom>
          <a:noFill/>
          <a:ln>
            <a:noFill/>
          </a:ln>
        </p:spPr>
      </p:pic>
      <p:pic>
        <p:nvPicPr>
          <p:cNvPr id="111" name="Google Shape;111;p4" descr="Diagram&#10;&#10;Description automatically generated"/>
          <p:cNvPicPr preferRelativeResize="0"/>
          <p:nvPr/>
        </p:nvPicPr>
        <p:blipFill rotWithShape="1">
          <a:blip r:embed="rId7">
            <a:alphaModFix/>
          </a:blip>
          <a:srcRect/>
          <a:stretch/>
        </p:blipFill>
        <p:spPr>
          <a:xfrm>
            <a:off x="2826003" y="4430082"/>
            <a:ext cx="2745668" cy="1628081"/>
          </a:xfrm>
          <a:prstGeom prst="rect">
            <a:avLst/>
          </a:prstGeom>
          <a:noFill/>
          <a:ln>
            <a:noFill/>
          </a:ln>
        </p:spPr>
      </p:pic>
      <p:cxnSp>
        <p:nvCxnSpPr>
          <p:cNvPr id="112" name="Google Shape;112;p4"/>
          <p:cNvCxnSpPr/>
          <p:nvPr/>
        </p:nvCxnSpPr>
        <p:spPr>
          <a:xfrm>
            <a:off x="5114472" y="5133894"/>
            <a:ext cx="1752600" cy="194700"/>
          </a:xfrm>
          <a:prstGeom prst="curvedConnector3">
            <a:avLst>
              <a:gd name="adj1" fmla="val 50000"/>
            </a:avLst>
          </a:prstGeom>
          <a:noFill/>
          <a:ln w="9525" cap="flat" cmpd="sng">
            <a:solidFill>
              <a:schemeClr val="accent1"/>
            </a:solidFill>
            <a:prstDash val="solid"/>
            <a:miter lim="800000"/>
            <a:headEnd type="none" w="sm" len="sm"/>
            <a:tailEnd type="triangle" w="med" len="med"/>
          </a:ln>
        </p:spPr>
      </p:cxnSp>
      <p:sp>
        <p:nvSpPr>
          <p:cNvPr id="113" name="Google Shape;113;p4"/>
          <p:cNvSpPr txBox="1"/>
          <p:nvPr/>
        </p:nvSpPr>
        <p:spPr>
          <a:xfrm>
            <a:off x="3152775" y="3959650"/>
            <a:ext cx="6447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dirty="0">
                <a:solidFill>
                  <a:schemeClr val="bg1"/>
                </a:solidFill>
                <a:latin typeface="Calibri"/>
                <a:ea typeface="Calibri"/>
                <a:cs typeface="Calibri"/>
                <a:sym typeface="Calibri"/>
              </a:rPr>
              <a:t>Has resulted in a revolution towards the establishment of </a:t>
            </a:r>
            <a:endParaRPr sz="1600" dirty="0">
              <a:solidFill>
                <a:schemeClr val="bg1"/>
              </a:solidFill>
            </a:endParaRPr>
          </a:p>
        </p:txBody>
      </p:sp>
      <p:sp>
        <p:nvSpPr>
          <p:cNvPr id="114" name="Google Shape;114;p4"/>
          <p:cNvSpPr txBox="1"/>
          <p:nvPr/>
        </p:nvSpPr>
        <p:spPr>
          <a:xfrm>
            <a:off x="155634" y="6361458"/>
            <a:ext cx="75735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700" u="sng">
                <a:solidFill>
                  <a:srgbClr val="202124"/>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https://autotechreview.com/siemens-automotive-engineering-simulation-and-automation-test-center/technology-and-innovation/top-10-electric-vehicle-manufacturers-in-india-their-innovations</a:t>
            </a:r>
            <a:endParaRPr sz="700">
              <a:solidFill>
                <a:srgbClr val="202124"/>
              </a:solidFill>
              <a:latin typeface="Calibri"/>
              <a:ea typeface="Calibri"/>
              <a:cs typeface="Calibri"/>
              <a:sym typeface="Calibri"/>
            </a:endParaRPr>
          </a:p>
          <a:p>
            <a:pPr marL="0" marR="0" lvl="0" indent="0" algn="l" rtl="0">
              <a:spcBef>
                <a:spcPts val="0"/>
              </a:spcBef>
              <a:spcAft>
                <a:spcPts val="0"/>
              </a:spcAft>
              <a:buNone/>
            </a:pPr>
            <a:r>
              <a:rPr lang="en-IN" sz="700" u="sng">
                <a:solidFill>
                  <a:srgbClr val="202124"/>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https://medium.com/@thinkwik/why-people-are-talking-so-much-about-iot-is-iot-really-future-74d5008fe2af</a:t>
            </a:r>
            <a:endParaRPr sz="700">
              <a:solidFill>
                <a:srgbClr val="202124"/>
              </a:solidFill>
              <a:latin typeface="Calibri"/>
              <a:ea typeface="Calibri"/>
              <a:cs typeface="Calibri"/>
              <a:sym typeface="Calibri"/>
            </a:endParaRPr>
          </a:p>
          <a:p>
            <a:pPr marL="0" marR="0" lvl="0" indent="0" algn="l" rtl="0">
              <a:spcBef>
                <a:spcPts val="0"/>
              </a:spcBef>
              <a:spcAft>
                <a:spcPts val="0"/>
              </a:spcAft>
              <a:buNone/>
            </a:pPr>
            <a:r>
              <a:rPr lang="en-IN" sz="700" u="sng">
                <a:solidFill>
                  <a:srgbClr val="202124"/>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https://iiot-world.com/ics-security/cybersecurity/renewable-resources-can-increase-cyber-threats/</a:t>
            </a:r>
            <a:endParaRPr sz="700">
              <a:solidFill>
                <a:srgbClr val="202124"/>
              </a:solidFill>
              <a:latin typeface="Calibri"/>
              <a:ea typeface="Calibri"/>
              <a:cs typeface="Calibri"/>
              <a:sym typeface="Calibri"/>
            </a:endParaRPr>
          </a:p>
        </p:txBody>
      </p:sp>
      <p:sp>
        <p:nvSpPr>
          <p:cNvPr id="115" name="Google Shape;115;p4"/>
          <p:cNvSpPr txBox="1"/>
          <p:nvPr/>
        </p:nvSpPr>
        <p:spPr>
          <a:xfrm>
            <a:off x="5937492" y="6517308"/>
            <a:ext cx="60990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N" sz="700" u="sng">
                <a:solidFill>
                  <a:srgbClr val="202124"/>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https://www.voltimum.co.uk/articles/building-automation-key-successful</a:t>
            </a:r>
            <a:endParaRPr sz="700">
              <a:solidFill>
                <a:srgbClr val="202124"/>
              </a:solidFill>
              <a:latin typeface="Calibri"/>
              <a:ea typeface="Calibri"/>
              <a:cs typeface="Calibri"/>
              <a:sym typeface="Calibri"/>
            </a:endParaRPr>
          </a:p>
          <a:p>
            <a:pPr marL="0" marR="0" lvl="0" indent="0" algn="r" rtl="0">
              <a:spcBef>
                <a:spcPts val="0"/>
              </a:spcBef>
              <a:spcAft>
                <a:spcPts val="0"/>
              </a:spcAft>
              <a:buNone/>
            </a:pPr>
            <a:r>
              <a:rPr lang="en-IN" sz="700" u="sng">
                <a:solidFill>
                  <a:srgbClr val="202124"/>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https://riberasolutions.com/smart-city-iot-and-ai/</a:t>
            </a:r>
            <a:endParaRPr sz="700">
              <a:solidFill>
                <a:srgbClr val="202124"/>
              </a:solidFill>
              <a:latin typeface="Calibri"/>
              <a:ea typeface="Calibri"/>
              <a:cs typeface="Calibri"/>
              <a:sym typeface="Calibri"/>
            </a:endParaRPr>
          </a:p>
        </p:txBody>
      </p:sp>
      <p:sp>
        <p:nvSpPr>
          <p:cNvPr id="116" name="Google Shape;116;p4"/>
          <p:cNvSpPr/>
          <p:nvPr/>
        </p:nvSpPr>
        <p:spPr>
          <a:xfrm>
            <a:off x="652475" y="4784750"/>
            <a:ext cx="2017500" cy="893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IN" sz="1700" b="1">
                <a:solidFill>
                  <a:srgbClr val="0B5394"/>
                </a:solidFill>
              </a:rPr>
              <a:t>Smart City</a:t>
            </a:r>
            <a:endParaRPr sz="1700" b="1">
              <a:solidFill>
                <a:srgbClr val="0B5394"/>
              </a:solidFill>
            </a:endParaRPr>
          </a:p>
        </p:txBody>
      </p:sp>
      <p:sp>
        <p:nvSpPr>
          <p:cNvPr id="117" name="Google Shape;117;p4"/>
          <p:cNvSpPr/>
          <p:nvPr/>
        </p:nvSpPr>
        <p:spPr>
          <a:xfrm>
            <a:off x="9814325" y="4784700"/>
            <a:ext cx="1752600" cy="8931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IN" sz="1600" b="1">
                <a:solidFill>
                  <a:srgbClr val="0B5394"/>
                </a:solidFill>
              </a:rPr>
              <a:t>Smart Grid</a:t>
            </a:r>
            <a:endParaRPr sz="1600" b="1">
              <a:solidFill>
                <a:srgbClr val="0B5394"/>
              </a:solidFill>
            </a:endParaRPr>
          </a:p>
        </p:txBody>
      </p:sp>
      <p:sp>
        <p:nvSpPr>
          <p:cNvPr id="118" name="Google Shape;118;p4"/>
          <p:cNvSpPr txBox="1">
            <a:spLocks noGrp="1"/>
          </p:cNvSpPr>
          <p:nvPr>
            <p:ph type="title"/>
          </p:nvPr>
        </p:nvSpPr>
        <p:spPr>
          <a:xfrm>
            <a:off x="152027" y="8797"/>
            <a:ext cx="78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dirty="0"/>
              <a:t>Smart Homes: Need &amp; Readiness</a:t>
            </a:r>
            <a:endParaRPr dirty="0"/>
          </a:p>
        </p:txBody>
      </p:sp>
    </p:spTree>
    <p:extLst>
      <p:ext uri="{BB962C8B-B14F-4D97-AF65-F5344CB8AC3E}">
        <p14:creationId xmlns:p14="http://schemas.microsoft.com/office/powerpoint/2010/main" val="339679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ftr" idx="11"/>
          </p:nvPr>
        </p:nvSpPr>
        <p:spPr>
          <a:xfrm>
            <a:off x="-45535" y="6523518"/>
            <a:ext cx="12127374" cy="1914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grpSp>
        <p:nvGrpSpPr>
          <p:cNvPr id="248" name="Google Shape;248;p3"/>
          <p:cNvGrpSpPr/>
          <p:nvPr/>
        </p:nvGrpSpPr>
        <p:grpSpPr>
          <a:xfrm>
            <a:off x="1756349" y="3512005"/>
            <a:ext cx="367631" cy="367631"/>
            <a:chOff x="5799" y="1983"/>
            <a:chExt cx="340" cy="340"/>
          </a:xfrm>
        </p:grpSpPr>
        <p:sp>
          <p:nvSpPr>
            <p:cNvPr id="249" name="Google Shape;249;p3"/>
            <p:cNvSpPr/>
            <p:nvPr/>
          </p:nvSpPr>
          <p:spPr>
            <a:xfrm>
              <a:off x="5864" y="2089"/>
              <a:ext cx="211" cy="128"/>
            </a:xfrm>
            <a:custGeom>
              <a:avLst/>
              <a:gdLst/>
              <a:ahLst/>
              <a:cxnLst/>
              <a:rect l="l" t="t" r="r" b="b"/>
              <a:pathLst>
                <a:path w="318" h="192" extrusionOk="0">
                  <a:moveTo>
                    <a:pt x="316" y="90"/>
                  </a:moveTo>
                  <a:cubicBezTo>
                    <a:pt x="294" y="56"/>
                    <a:pt x="236" y="0"/>
                    <a:pt x="159" y="0"/>
                  </a:cubicBezTo>
                  <a:cubicBezTo>
                    <a:pt x="88" y="0"/>
                    <a:pt x="31" y="46"/>
                    <a:pt x="1" y="89"/>
                  </a:cubicBezTo>
                  <a:cubicBezTo>
                    <a:pt x="0" y="91"/>
                    <a:pt x="0" y="94"/>
                    <a:pt x="0" y="96"/>
                  </a:cubicBezTo>
                  <a:cubicBezTo>
                    <a:pt x="0" y="98"/>
                    <a:pt x="0" y="100"/>
                    <a:pt x="1" y="101"/>
                  </a:cubicBezTo>
                  <a:cubicBezTo>
                    <a:pt x="23" y="135"/>
                    <a:pt x="81" y="192"/>
                    <a:pt x="159" y="192"/>
                  </a:cubicBezTo>
                  <a:cubicBezTo>
                    <a:pt x="229" y="192"/>
                    <a:pt x="286" y="145"/>
                    <a:pt x="316" y="102"/>
                  </a:cubicBezTo>
                  <a:cubicBezTo>
                    <a:pt x="317" y="100"/>
                    <a:pt x="318" y="98"/>
                    <a:pt x="317" y="95"/>
                  </a:cubicBezTo>
                  <a:cubicBezTo>
                    <a:pt x="317" y="94"/>
                    <a:pt x="317" y="92"/>
                    <a:pt x="316" y="90"/>
                  </a:cubicBezTo>
                  <a:close/>
                  <a:moveTo>
                    <a:pt x="159" y="170"/>
                  </a:moveTo>
                  <a:cubicBezTo>
                    <a:pt x="94" y="170"/>
                    <a:pt x="45" y="126"/>
                    <a:pt x="23" y="96"/>
                  </a:cubicBezTo>
                  <a:cubicBezTo>
                    <a:pt x="50" y="58"/>
                    <a:pt x="99" y="21"/>
                    <a:pt x="159" y="21"/>
                  </a:cubicBezTo>
                  <a:cubicBezTo>
                    <a:pt x="223" y="21"/>
                    <a:pt x="272" y="66"/>
                    <a:pt x="294" y="96"/>
                  </a:cubicBezTo>
                  <a:cubicBezTo>
                    <a:pt x="267" y="133"/>
                    <a:pt x="218" y="170"/>
                    <a:pt x="159" y="17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3"/>
            <p:cNvSpPr/>
            <p:nvPr/>
          </p:nvSpPr>
          <p:spPr>
            <a:xfrm>
              <a:off x="5933" y="2117"/>
              <a:ext cx="71" cy="71"/>
            </a:xfrm>
            <a:custGeom>
              <a:avLst/>
              <a:gdLst/>
              <a:ahLst/>
              <a:cxnLst/>
              <a:rect l="l" t="t" r="r" b="b"/>
              <a:pathLst>
                <a:path w="107" h="107" extrusionOk="0">
                  <a:moveTo>
                    <a:pt x="54" y="0"/>
                  </a:moveTo>
                  <a:cubicBezTo>
                    <a:pt x="24" y="0"/>
                    <a:pt x="0" y="24"/>
                    <a:pt x="0" y="54"/>
                  </a:cubicBezTo>
                  <a:cubicBezTo>
                    <a:pt x="0" y="83"/>
                    <a:pt x="24" y="107"/>
                    <a:pt x="54" y="107"/>
                  </a:cubicBezTo>
                  <a:cubicBezTo>
                    <a:pt x="83" y="107"/>
                    <a:pt x="107" y="83"/>
                    <a:pt x="107" y="54"/>
                  </a:cubicBezTo>
                  <a:cubicBezTo>
                    <a:pt x="107" y="24"/>
                    <a:pt x="83" y="0"/>
                    <a:pt x="54" y="0"/>
                  </a:cubicBezTo>
                  <a:close/>
                  <a:moveTo>
                    <a:pt x="54" y="86"/>
                  </a:moveTo>
                  <a:cubicBezTo>
                    <a:pt x="36" y="86"/>
                    <a:pt x="22" y="71"/>
                    <a:pt x="22" y="54"/>
                  </a:cubicBezTo>
                  <a:cubicBezTo>
                    <a:pt x="22" y="36"/>
                    <a:pt x="36" y="22"/>
                    <a:pt x="54" y="22"/>
                  </a:cubicBezTo>
                  <a:cubicBezTo>
                    <a:pt x="71" y="22"/>
                    <a:pt x="86" y="36"/>
                    <a:pt x="86" y="54"/>
                  </a:cubicBezTo>
                  <a:cubicBezTo>
                    <a:pt x="86" y="71"/>
                    <a:pt x="71" y="86"/>
                    <a:pt x="54" y="86"/>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3"/>
            <p:cNvSpPr/>
            <p:nvPr/>
          </p:nvSpPr>
          <p:spPr>
            <a:xfrm>
              <a:off x="5799" y="1983"/>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2" name="Google Shape;252;p3"/>
          <p:cNvGrpSpPr/>
          <p:nvPr/>
        </p:nvGrpSpPr>
        <p:grpSpPr>
          <a:xfrm>
            <a:off x="1825735" y="5262092"/>
            <a:ext cx="367041" cy="367041"/>
            <a:chOff x="6726" y="2883"/>
            <a:chExt cx="340" cy="340"/>
          </a:xfrm>
        </p:grpSpPr>
        <p:sp>
          <p:nvSpPr>
            <p:cNvPr id="253" name="Google Shape;253;p3"/>
            <p:cNvSpPr/>
            <p:nvPr/>
          </p:nvSpPr>
          <p:spPr>
            <a:xfrm>
              <a:off x="6832" y="2947"/>
              <a:ext cx="149" cy="212"/>
            </a:xfrm>
            <a:custGeom>
              <a:avLst/>
              <a:gdLst/>
              <a:ahLst/>
              <a:cxnLst/>
              <a:rect l="l" t="t" r="r" b="b"/>
              <a:pathLst>
                <a:path w="225" h="320" extrusionOk="0">
                  <a:moveTo>
                    <a:pt x="33" y="320"/>
                  </a:moveTo>
                  <a:cubicBezTo>
                    <a:pt x="31" y="320"/>
                    <a:pt x="29" y="319"/>
                    <a:pt x="28" y="318"/>
                  </a:cubicBezTo>
                  <a:cubicBezTo>
                    <a:pt x="23" y="316"/>
                    <a:pt x="21" y="311"/>
                    <a:pt x="22" y="306"/>
                  </a:cubicBezTo>
                  <a:cubicBezTo>
                    <a:pt x="61" y="170"/>
                    <a:pt x="61" y="170"/>
                    <a:pt x="61" y="170"/>
                  </a:cubicBezTo>
                  <a:cubicBezTo>
                    <a:pt x="11" y="170"/>
                    <a:pt x="11" y="170"/>
                    <a:pt x="11" y="170"/>
                  </a:cubicBezTo>
                  <a:cubicBezTo>
                    <a:pt x="8" y="170"/>
                    <a:pt x="4" y="169"/>
                    <a:pt x="2" y="166"/>
                  </a:cubicBezTo>
                  <a:cubicBezTo>
                    <a:pt x="0" y="163"/>
                    <a:pt x="0" y="159"/>
                    <a:pt x="2" y="155"/>
                  </a:cubicBezTo>
                  <a:cubicBezTo>
                    <a:pt x="66" y="6"/>
                    <a:pt x="66" y="6"/>
                    <a:pt x="66" y="6"/>
                  </a:cubicBezTo>
                  <a:cubicBezTo>
                    <a:pt x="67" y="2"/>
                    <a:pt x="71" y="0"/>
                    <a:pt x="75" y="0"/>
                  </a:cubicBezTo>
                  <a:cubicBezTo>
                    <a:pt x="182" y="0"/>
                    <a:pt x="182" y="0"/>
                    <a:pt x="182" y="0"/>
                  </a:cubicBezTo>
                  <a:cubicBezTo>
                    <a:pt x="186" y="0"/>
                    <a:pt x="189" y="1"/>
                    <a:pt x="191" y="5"/>
                  </a:cubicBezTo>
                  <a:cubicBezTo>
                    <a:pt x="193" y="8"/>
                    <a:pt x="193" y="11"/>
                    <a:pt x="192" y="15"/>
                  </a:cubicBezTo>
                  <a:cubicBezTo>
                    <a:pt x="156" y="96"/>
                    <a:pt x="156" y="96"/>
                    <a:pt x="156" y="96"/>
                  </a:cubicBezTo>
                  <a:cubicBezTo>
                    <a:pt x="214" y="96"/>
                    <a:pt x="214" y="96"/>
                    <a:pt x="214" y="96"/>
                  </a:cubicBezTo>
                  <a:cubicBezTo>
                    <a:pt x="218" y="96"/>
                    <a:pt x="222" y="98"/>
                    <a:pt x="224" y="102"/>
                  </a:cubicBezTo>
                  <a:cubicBezTo>
                    <a:pt x="225" y="106"/>
                    <a:pt x="225" y="110"/>
                    <a:pt x="222" y="113"/>
                  </a:cubicBezTo>
                  <a:cubicBezTo>
                    <a:pt x="41" y="316"/>
                    <a:pt x="41" y="316"/>
                    <a:pt x="41" y="316"/>
                  </a:cubicBezTo>
                  <a:cubicBezTo>
                    <a:pt x="39" y="318"/>
                    <a:pt x="36" y="320"/>
                    <a:pt x="33" y="320"/>
                  </a:cubicBezTo>
                  <a:close/>
                  <a:moveTo>
                    <a:pt x="28" y="149"/>
                  </a:moveTo>
                  <a:cubicBezTo>
                    <a:pt x="75" y="149"/>
                    <a:pt x="75" y="149"/>
                    <a:pt x="75" y="149"/>
                  </a:cubicBezTo>
                  <a:cubicBezTo>
                    <a:pt x="79" y="149"/>
                    <a:pt x="82" y="151"/>
                    <a:pt x="84" y="153"/>
                  </a:cubicBezTo>
                  <a:cubicBezTo>
                    <a:pt x="86" y="156"/>
                    <a:pt x="87" y="159"/>
                    <a:pt x="86" y="163"/>
                  </a:cubicBezTo>
                  <a:cubicBezTo>
                    <a:pt x="56" y="267"/>
                    <a:pt x="56" y="267"/>
                    <a:pt x="56" y="267"/>
                  </a:cubicBezTo>
                  <a:cubicBezTo>
                    <a:pt x="190" y="117"/>
                    <a:pt x="190" y="117"/>
                    <a:pt x="190" y="117"/>
                  </a:cubicBezTo>
                  <a:cubicBezTo>
                    <a:pt x="139" y="117"/>
                    <a:pt x="139" y="117"/>
                    <a:pt x="139" y="117"/>
                  </a:cubicBezTo>
                  <a:cubicBezTo>
                    <a:pt x="136" y="117"/>
                    <a:pt x="132" y="115"/>
                    <a:pt x="130" y="112"/>
                  </a:cubicBezTo>
                  <a:cubicBezTo>
                    <a:pt x="128" y="109"/>
                    <a:pt x="128" y="105"/>
                    <a:pt x="130" y="102"/>
                  </a:cubicBezTo>
                  <a:cubicBezTo>
                    <a:pt x="166" y="21"/>
                    <a:pt x="166" y="21"/>
                    <a:pt x="166" y="21"/>
                  </a:cubicBezTo>
                  <a:cubicBezTo>
                    <a:pt x="82" y="21"/>
                    <a:pt x="82" y="21"/>
                    <a:pt x="82" y="21"/>
                  </a:cubicBezTo>
                  <a:lnTo>
                    <a:pt x="28" y="14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3"/>
            <p:cNvSpPr/>
            <p:nvPr/>
          </p:nvSpPr>
          <p:spPr>
            <a:xfrm>
              <a:off x="6726" y="2883"/>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5" name="Google Shape;255;p3"/>
          <p:cNvGrpSpPr/>
          <p:nvPr/>
        </p:nvGrpSpPr>
        <p:grpSpPr>
          <a:xfrm>
            <a:off x="1925027" y="2962637"/>
            <a:ext cx="367631" cy="367631"/>
            <a:chOff x="5799" y="1983"/>
            <a:chExt cx="340" cy="340"/>
          </a:xfrm>
        </p:grpSpPr>
        <p:sp>
          <p:nvSpPr>
            <p:cNvPr id="256" name="Google Shape;256;p3"/>
            <p:cNvSpPr/>
            <p:nvPr/>
          </p:nvSpPr>
          <p:spPr>
            <a:xfrm>
              <a:off x="5864" y="2089"/>
              <a:ext cx="211" cy="128"/>
            </a:xfrm>
            <a:custGeom>
              <a:avLst/>
              <a:gdLst/>
              <a:ahLst/>
              <a:cxnLst/>
              <a:rect l="l" t="t" r="r" b="b"/>
              <a:pathLst>
                <a:path w="318" h="192" extrusionOk="0">
                  <a:moveTo>
                    <a:pt x="316" y="90"/>
                  </a:moveTo>
                  <a:cubicBezTo>
                    <a:pt x="294" y="56"/>
                    <a:pt x="236" y="0"/>
                    <a:pt x="159" y="0"/>
                  </a:cubicBezTo>
                  <a:cubicBezTo>
                    <a:pt x="88" y="0"/>
                    <a:pt x="31" y="46"/>
                    <a:pt x="1" y="89"/>
                  </a:cubicBezTo>
                  <a:cubicBezTo>
                    <a:pt x="0" y="91"/>
                    <a:pt x="0" y="94"/>
                    <a:pt x="0" y="96"/>
                  </a:cubicBezTo>
                  <a:cubicBezTo>
                    <a:pt x="0" y="98"/>
                    <a:pt x="0" y="100"/>
                    <a:pt x="1" y="101"/>
                  </a:cubicBezTo>
                  <a:cubicBezTo>
                    <a:pt x="23" y="135"/>
                    <a:pt x="81" y="192"/>
                    <a:pt x="159" y="192"/>
                  </a:cubicBezTo>
                  <a:cubicBezTo>
                    <a:pt x="229" y="192"/>
                    <a:pt x="286" y="145"/>
                    <a:pt x="316" y="102"/>
                  </a:cubicBezTo>
                  <a:cubicBezTo>
                    <a:pt x="317" y="100"/>
                    <a:pt x="318" y="98"/>
                    <a:pt x="317" y="95"/>
                  </a:cubicBezTo>
                  <a:cubicBezTo>
                    <a:pt x="317" y="94"/>
                    <a:pt x="317" y="92"/>
                    <a:pt x="316" y="90"/>
                  </a:cubicBezTo>
                  <a:close/>
                  <a:moveTo>
                    <a:pt x="159" y="170"/>
                  </a:moveTo>
                  <a:cubicBezTo>
                    <a:pt x="94" y="170"/>
                    <a:pt x="45" y="126"/>
                    <a:pt x="23" y="96"/>
                  </a:cubicBezTo>
                  <a:cubicBezTo>
                    <a:pt x="50" y="58"/>
                    <a:pt x="99" y="21"/>
                    <a:pt x="159" y="21"/>
                  </a:cubicBezTo>
                  <a:cubicBezTo>
                    <a:pt x="223" y="21"/>
                    <a:pt x="272" y="66"/>
                    <a:pt x="294" y="96"/>
                  </a:cubicBezTo>
                  <a:cubicBezTo>
                    <a:pt x="267" y="133"/>
                    <a:pt x="218" y="170"/>
                    <a:pt x="159" y="17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
            <p:cNvSpPr/>
            <p:nvPr/>
          </p:nvSpPr>
          <p:spPr>
            <a:xfrm>
              <a:off x="5933" y="2117"/>
              <a:ext cx="71" cy="71"/>
            </a:xfrm>
            <a:custGeom>
              <a:avLst/>
              <a:gdLst/>
              <a:ahLst/>
              <a:cxnLst/>
              <a:rect l="l" t="t" r="r" b="b"/>
              <a:pathLst>
                <a:path w="107" h="107" extrusionOk="0">
                  <a:moveTo>
                    <a:pt x="54" y="0"/>
                  </a:moveTo>
                  <a:cubicBezTo>
                    <a:pt x="24" y="0"/>
                    <a:pt x="0" y="24"/>
                    <a:pt x="0" y="54"/>
                  </a:cubicBezTo>
                  <a:cubicBezTo>
                    <a:pt x="0" y="83"/>
                    <a:pt x="24" y="107"/>
                    <a:pt x="54" y="107"/>
                  </a:cubicBezTo>
                  <a:cubicBezTo>
                    <a:pt x="83" y="107"/>
                    <a:pt x="107" y="83"/>
                    <a:pt x="107" y="54"/>
                  </a:cubicBezTo>
                  <a:cubicBezTo>
                    <a:pt x="107" y="24"/>
                    <a:pt x="83" y="0"/>
                    <a:pt x="54" y="0"/>
                  </a:cubicBezTo>
                  <a:close/>
                  <a:moveTo>
                    <a:pt x="54" y="86"/>
                  </a:moveTo>
                  <a:cubicBezTo>
                    <a:pt x="36" y="86"/>
                    <a:pt x="22" y="71"/>
                    <a:pt x="22" y="54"/>
                  </a:cubicBezTo>
                  <a:cubicBezTo>
                    <a:pt x="22" y="36"/>
                    <a:pt x="36" y="22"/>
                    <a:pt x="54" y="22"/>
                  </a:cubicBezTo>
                  <a:cubicBezTo>
                    <a:pt x="71" y="22"/>
                    <a:pt x="86" y="36"/>
                    <a:pt x="86" y="54"/>
                  </a:cubicBezTo>
                  <a:cubicBezTo>
                    <a:pt x="86" y="71"/>
                    <a:pt x="71" y="86"/>
                    <a:pt x="54" y="86"/>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
            <p:cNvSpPr/>
            <p:nvPr/>
          </p:nvSpPr>
          <p:spPr>
            <a:xfrm>
              <a:off x="5799" y="1983"/>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9" name="Google Shape;259;p3"/>
          <p:cNvGrpSpPr/>
          <p:nvPr/>
        </p:nvGrpSpPr>
        <p:grpSpPr>
          <a:xfrm>
            <a:off x="4845619" y="2969300"/>
            <a:ext cx="370763" cy="369676"/>
            <a:chOff x="2723" y="3051"/>
            <a:chExt cx="341" cy="340"/>
          </a:xfrm>
        </p:grpSpPr>
        <p:sp>
          <p:nvSpPr>
            <p:cNvPr id="260" name="Google Shape;260;p3"/>
            <p:cNvSpPr/>
            <p:nvPr/>
          </p:nvSpPr>
          <p:spPr>
            <a:xfrm>
              <a:off x="2723" y="3051"/>
              <a:ext cx="341"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
            <p:cNvSpPr/>
            <p:nvPr/>
          </p:nvSpPr>
          <p:spPr>
            <a:xfrm>
              <a:off x="2786" y="3143"/>
              <a:ext cx="215" cy="170"/>
            </a:xfrm>
            <a:custGeom>
              <a:avLst/>
              <a:gdLst/>
              <a:ahLst/>
              <a:cxnLst/>
              <a:rect l="l" t="t" r="r" b="b"/>
              <a:pathLst>
                <a:path w="322" h="256" extrusionOk="0">
                  <a:moveTo>
                    <a:pt x="318" y="83"/>
                  </a:moveTo>
                  <a:cubicBezTo>
                    <a:pt x="315" y="85"/>
                    <a:pt x="313" y="86"/>
                    <a:pt x="310" y="86"/>
                  </a:cubicBezTo>
                  <a:cubicBezTo>
                    <a:pt x="307" y="86"/>
                    <a:pt x="305" y="85"/>
                    <a:pt x="302" y="83"/>
                  </a:cubicBezTo>
                  <a:cubicBezTo>
                    <a:pt x="263" y="43"/>
                    <a:pt x="214" y="22"/>
                    <a:pt x="161" y="22"/>
                  </a:cubicBezTo>
                  <a:cubicBezTo>
                    <a:pt x="108" y="22"/>
                    <a:pt x="59" y="43"/>
                    <a:pt x="19" y="83"/>
                  </a:cubicBezTo>
                  <a:cubicBezTo>
                    <a:pt x="15" y="87"/>
                    <a:pt x="8" y="87"/>
                    <a:pt x="4" y="83"/>
                  </a:cubicBezTo>
                  <a:cubicBezTo>
                    <a:pt x="0" y="78"/>
                    <a:pt x="0" y="72"/>
                    <a:pt x="4" y="67"/>
                  </a:cubicBezTo>
                  <a:cubicBezTo>
                    <a:pt x="48" y="24"/>
                    <a:pt x="102" y="0"/>
                    <a:pt x="161" y="0"/>
                  </a:cubicBezTo>
                  <a:cubicBezTo>
                    <a:pt x="219" y="0"/>
                    <a:pt x="274" y="24"/>
                    <a:pt x="318" y="67"/>
                  </a:cubicBezTo>
                  <a:cubicBezTo>
                    <a:pt x="322" y="72"/>
                    <a:pt x="322" y="78"/>
                    <a:pt x="318" y="83"/>
                  </a:cubicBezTo>
                  <a:close/>
                  <a:moveTo>
                    <a:pt x="161" y="75"/>
                  </a:moveTo>
                  <a:cubicBezTo>
                    <a:pt x="121" y="75"/>
                    <a:pt x="88" y="90"/>
                    <a:pt x="57" y="121"/>
                  </a:cubicBezTo>
                  <a:cubicBezTo>
                    <a:pt x="53" y="125"/>
                    <a:pt x="53" y="132"/>
                    <a:pt x="57" y="136"/>
                  </a:cubicBezTo>
                  <a:cubicBezTo>
                    <a:pt x="59" y="138"/>
                    <a:pt x="62" y="139"/>
                    <a:pt x="65" y="139"/>
                  </a:cubicBezTo>
                  <a:cubicBezTo>
                    <a:pt x="67" y="139"/>
                    <a:pt x="70" y="138"/>
                    <a:pt x="72" y="136"/>
                  </a:cubicBezTo>
                  <a:cubicBezTo>
                    <a:pt x="99" y="109"/>
                    <a:pt x="127" y="96"/>
                    <a:pt x="161" y="96"/>
                  </a:cubicBezTo>
                  <a:cubicBezTo>
                    <a:pt x="197" y="96"/>
                    <a:pt x="235" y="111"/>
                    <a:pt x="260" y="136"/>
                  </a:cubicBezTo>
                  <a:cubicBezTo>
                    <a:pt x="264" y="140"/>
                    <a:pt x="271" y="140"/>
                    <a:pt x="275" y="136"/>
                  </a:cubicBezTo>
                  <a:cubicBezTo>
                    <a:pt x="279" y="132"/>
                    <a:pt x="279" y="125"/>
                    <a:pt x="275" y="121"/>
                  </a:cubicBezTo>
                  <a:cubicBezTo>
                    <a:pt x="247" y="93"/>
                    <a:pt x="203" y="75"/>
                    <a:pt x="161" y="75"/>
                  </a:cubicBezTo>
                  <a:close/>
                  <a:moveTo>
                    <a:pt x="161" y="150"/>
                  </a:moveTo>
                  <a:cubicBezTo>
                    <a:pt x="138" y="150"/>
                    <a:pt x="115" y="159"/>
                    <a:pt x="100" y="174"/>
                  </a:cubicBezTo>
                  <a:cubicBezTo>
                    <a:pt x="96" y="178"/>
                    <a:pt x="96" y="185"/>
                    <a:pt x="100" y="189"/>
                  </a:cubicBezTo>
                  <a:cubicBezTo>
                    <a:pt x="102" y="191"/>
                    <a:pt x="105" y="192"/>
                    <a:pt x="107" y="192"/>
                  </a:cubicBezTo>
                  <a:cubicBezTo>
                    <a:pt x="110" y="192"/>
                    <a:pt x="113" y="191"/>
                    <a:pt x="115" y="189"/>
                  </a:cubicBezTo>
                  <a:cubicBezTo>
                    <a:pt x="126" y="178"/>
                    <a:pt x="144" y="171"/>
                    <a:pt x="161" y="171"/>
                  </a:cubicBezTo>
                  <a:cubicBezTo>
                    <a:pt x="178" y="171"/>
                    <a:pt x="195" y="178"/>
                    <a:pt x="206" y="189"/>
                  </a:cubicBezTo>
                  <a:cubicBezTo>
                    <a:pt x="211" y="193"/>
                    <a:pt x="217" y="193"/>
                    <a:pt x="222" y="189"/>
                  </a:cubicBezTo>
                  <a:cubicBezTo>
                    <a:pt x="226" y="185"/>
                    <a:pt x="226" y="178"/>
                    <a:pt x="222" y="174"/>
                  </a:cubicBezTo>
                  <a:cubicBezTo>
                    <a:pt x="206" y="159"/>
                    <a:pt x="183" y="150"/>
                    <a:pt x="161" y="150"/>
                  </a:cubicBezTo>
                  <a:close/>
                  <a:moveTo>
                    <a:pt x="161" y="214"/>
                  </a:moveTo>
                  <a:cubicBezTo>
                    <a:pt x="149" y="214"/>
                    <a:pt x="139" y="223"/>
                    <a:pt x="139" y="235"/>
                  </a:cubicBezTo>
                  <a:cubicBezTo>
                    <a:pt x="139" y="247"/>
                    <a:pt x="149" y="256"/>
                    <a:pt x="161" y="256"/>
                  </a:cubicBezTo>
                  <a:cubicBezTo>
                    <a:pt x="172" y="256"/>
                    <a:pt x="182" y="247"/>
                    <a:pt x="182" y="235"/>
                  </a:cubicBezTo>
                  <a:cubicBezTo>
                    <a:pt x="182" y="223"/>
                    <a:pt x="172" y="214"/>
                    <a:pt x="161" y="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2" name="Google Shape;262;p3"/>
          <p:cNvGrpSpPr/>
          <p:nvPr/>
        </p:nvGrpSpPr>
        <p:grpSpPr>
          <a:xfrm>
            <a:off x="1756349" y="1973774"/>
            <a:ext cx="8554076" cy="3811724"/>
            <a:chOff x="837985" y="2162423"/>
            <a:chExt cx="7481062" cy="3014346"/>
          </a:xfrm>
        </p:grpSpPr>
        <p:sp>
          <p:nvSpPr>
            <p:cNvPr id="263" name="Google Shape;263;p3"/>
            <p:cNvSpPr/>
            <p:nvPr/>
          </p:nvSpPr>
          <p:spPr>
            <a:xfrm>
              <a:off x="3467711" y="3121274"/>
              <a:ext cx="2193925" cy="1017587"/>
            </a:xfrm>
            <a:prstGeom prst="ellipse">
              <a:avLst/>
            </a:prstGeom>
            <a:solidFill>
              <a:srgbClr val="86BC25"/>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600">
                  <a:solidFill>
                    <a:srgbClr val="000000"/>
                  </a:solidFill>
                  <a:latin typeface="Verdana"/>
                  <a:ea typeface="Verdana"/>
                  <a:cs typeface="Verdana"/>
                  <a:sym typeface="Verdana"/>
                </a:rPr>
                <a:t>Drivers enabling home automation</a:t>
              </a:r>
              <a:endParaRPr/>
            </a:p>
          </p:txBody>
        </p:sp>
        <p:sp>
          <p:nvSpPr>
            <p:cNvPr id="264" name="Google Shape;264;p3"/>
            <p:cNvSpPr/>
            <p:nvPr/>
          </p:nvSpPr>
          <p:spPr>
            <a:xfrm>
              <a:off x="6307367" y="2208143"/>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rgbClr val="FFFFFF"/>
                  </a:solidFill>
                  <a:latin typeface="Verdana"/>
                  <a:ea typeface="Verdana"/>
                  <a:cs typeface="Verdana"/>
                  <a:sym typeface="Verdana"/>
                </a:rPr>
                <a:t>Easy implementation of Artificial Intelligence</a:t>
              </a:r>
              <a:endParaRPr/>
            </a:p>
          </p:txBody>
        </p:sp>
        <p:sp>
          <p:nvSpPr>
            <p:cNvPr id="265" name="Google Shape;265;p3"/>
            <p:cNvSpPr/>
            <p:nvPr/>
          </p:nvSpPr>
          <p:spPr>
            <a:xfrm>
              <a:off x="6279935" y="3267324"/>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rgbClr val="FFFFFF"/>
                  </a:solidFill>
                  <a:latin typeface="Verdana"/>
                  <a:ea typeface="Verdana"/>
                  <a:cs typeface="Verdana"/>
                  <a:sym typeface="Verdana"/>
                </a:rPr>
                <a:t>Penetration of Internet of Things as a technology </a:t>
              </a:r>
              <a:endParaRPr/>
            </a:p>
          </p:txBody>
        </p:sp>
        <p:sp>
          <p:nvSpPr>
            <p:cNvPr id="266" name="Google Shape;266;p3"/>
            <p:cNvSpPr/>
            <p:nvPr/>
          </p:nvSpPr>
          <p:spPr>
            <a:xfrm>
              <a:off x="837985" y="4445249"/>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rgbClr val="FFFFFF"/>
                  </a:solidFill>
                  <a:latin typeface="Verdana"/>
                  <a:ea typeface="Verdana"/>
                  <a:cs typeface="Verdana"/>
                  <a:sym typeface="Verdana"/>
                </a:rPr>
                <a:t>Affordable smart home products</a:t>
              </a:r>
              <a:endParaRPr/>
            </a:p>
          </p:txBody>
        </p:sp>
        <p:sp>
          <p:nvSpPr>
            <p:cNvPr id="267" name="Google Shape;267;p3"/>
            <p:cNvSpPr/>
            <p:nvPr/>
          </p:nvSpPr>
          <p:spPr>
            <a:xfrm>
              <a:off x="6279935" y="4438163"/>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rgbClr val="FFFFFF"/>
                  </a:solidFill>
                  <a:latin typeface="Verdana"/>
                  <a:ea typeface="Verdana"/>
                  <a:cs typeface="Verdana"/>
                  <a:sym typeface="Verdana"/>
                </a:rPr>
                <a:t>Accessibility to cloud computing</a:t>
              </a:r>
              <a:endParaRPr/>
            </a:p>
          </p:txBody>
        </p:sp>
        <p:sp>
          <p:nvSpPr>
            <p:cNvPr id="268" name="Google Shape;268;p3"/>
            <p:cNvSpPr/>
            <p:nvPr/>
          </p:nvSpPr>
          <p:spPr>
            <a:xfrm>
              <a:off x="837985" y="3267324"/>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rgbClr val="FFFFFF"/>
                  </a:solidFill>
                  <a:latin typeface="Verdana"/>
                  <a:ea typeface="Verdana"/>
                  <a:cs typeface="Verdana"/>
                  <a:sym typeface="Verdana"/>
                </a:rPr>
                <a:t>Rising disposable incomes</a:t>
              </a:r>
              <a:endParaRPr/>
            </a:p>
          </p:txBody>
        </p:sp>
        <p:sp>
          <p:nvSpPr>
            <p:cNvPr id="269" name="Google Shape;269;p3"/>
            <p:cNvSpPr/>
            <p:nvPr/>
          </p:nvSpPr>
          <p:spPr>
            <a:xfrm>
              <a:off x="837985" y="2162423"/>
              <a:ext cx="2011680" cy="731520"/>
            </a:xfrm>
            <a:prstGeom prst="rect">
              <a:avLst/>
            </a:prstGeom>
            <a:solidFill>
              <a:srgbClr val="75787B"/>
            </a:solidFill>
            <a:ln>
              <a:noFill/>
            </a:ln>
          </p:spPr>
          <p:txBody>
            <a:bodyPr spcFirstLastPara="1" wrap="square" lIns="88900" tIns="88900" rIns="88900" bIns="88900" anchor="ctr" anchorCtr="0">
              <a:noAutofit/>
            </a:bodyPr>
            <a:lstStyle/>
            <a:p>
              <a:pPr marL="0" marR="0" lvl="0" indent="0" algn="ctr" rtl="0">
                <a:lnSpc>
                  <a:spcPct val="95000"/>
                </a:lnSpc>
                <a:spcBef>
                  <a:spcPts val="0"/>
                </a:spcBef>
                <a:spcAft>
                  <a:spcPts val="0"/>
                </a:spcAft>
                <a:buNone/>
              </a:pPr>
              <a:r>
                <a:rPr lang="en-IN" sz="1500">
                  <a:solidFill>
                    <a:schemeClr val="lt1"/>
                  </a:solidFill>
                  <a:latin typeface="Verdana"/>
                  <a:ea typeface="Verdana"/>
                  <a:cs typeface="Verdana"/>
                  <a:sym typeface="Verdana"/>
                </a:rPr>
                <a:t>Availability of Do It Yourself (</a:t>
              </a:r>
              <a:r>
                <a:rPr lang="en-IN" sz="1500" b="1">
                  <a:solidFill>
                    <a:schemeClr val="lt1"/>
                  </a:solidFill>
                  <a:latin typeface="Calibri"/>
                  <a:ea typeface="Calibri"/>
                  <a:cs typeface="Calibri"/>
                  <a:sym typeface="Calibri"/>
                </a:rPr>
                <a:t>DIY</a:t>
              </a:r>
              <a:r>
                <a:rPr lang="en-IN" sz="1500">
                  <a:solidFill>
                    <a:schemeClr val="lt1"/>
                  </a:solidFill>
                  <a:latin typeface="Verdana"/>
                  <a:ea typeface="Verdana"/>
                  <a:cs typeface="Verdana"/>
                  <a:sym typeface="Verdana"/>
                </a:rPr>
                <a:t>) kits</a:t>
              </a:r>
              <a:endParaRPr/>
            </a:p>
          </p:txBody>
        </p:sp>
        <p:cxnSp>
          <p:nvCxnSpPr>
            <p:cNvPr id="270" name="Google Shape;270;p3"/>
            <p:cNvCxnSpPr>
              <a:stCxn id="269" idx="3"/>
              <a:endCxn id="263" idx="1"/>
            </p:cNvCxnSpPr>
            <p:nvPr/>
          </p:nvCxnSpPr>
          <p:spPr>
            <a:xfrm>
              <a:off x="2849665" y="2528183"/>
              <a:ext cx="939300" cy="742200"/>
            </a:xfrm>
            <a:prstGeom prst="curvedConnector2">
              <a:avLst/>
            </a:prstGeom>
            <a:noFill/>
            <a:ln w="9525" cap="flat" cmpd="sng">
              <a:solidFill>
                <a:srgbClr val="BBBCBC"/>
              </a:solidFill>
              <a:prstDash val="solid"/>
              <a:round/>
              <a:headEnd type="none" w="med" len="med"/>
              <a:tailEnd type="triangle" w="med" len="med"/>
            </a:ln>
          </p:spPr>
        </p:cxnSp>
        <p:cxnSp>
          <p:nvCxnSpPr>
            <p:cNvPr id="271" name="Google Shape;271;p3"/>
            <p:cNvCxnSpPr>
              <a:stCxn id="266" idx="3"/>
              <a:endCxn id="263" idx="3"/>
            </p:cNvCxnSpPr>
            <p:nvPr/>
          </p:nvCxnSpPr>
          <p:spPr>
            <a:xfrm rot="10800000" flipH="1">
              <a:off x="2849665" y="3989909"/>
              <a:ext cx="939300" cy="821100"/>
            </a:xfrm>
            <a:prstGeom prst="curvedConnector2">
              <a:avLst/>
            </a:prstGeom>
            <a:noFill/>
            <a:ln w="9525" cap="flat" cmpd="sng">
              <a:solidFill>
                <a:srgbClr val="BBBCBC"/>
              </a:solidFill>
              <a:prstDash val="solid"/>
              <a:round/>
              <a:headEnd type="none" w="med" len="med"/>
              <a:tailEnd type="triangle" w="med" len="med"/>
            </a:ln>
          </p:spPr>
        </p:cxnSp>
        <p:cxnSp>
          <p:nvCxnSpPr>
            <p:cNvPr id="272" name="Google Shape;272;p3"/>
            <p:cNvCxnSpPr>
              <a:endCxn id="263" idx="5"/>
            </p:cNvCxnSpPr>
            <p:nvPr/>
          </p:nvCxnSpPr>
          <p:spPr>
            <a:xfrm rot="10800000">
              <a:off x="5340343" y="3989839"/>
              <a:ext cx="939600" cy="821100"/>
            </a:xfrm>
            <a:prstGeom prst="curvedConnector2">
              <a:avLst/>
            </a:prstGeom>
            <a:noFill/>
            <a:ln w="9525" cap="flat" cmpd="sng">
              <a:solidFill>
                <a:srgbClr val="BBBCBC"/>
              </a:solidFill>
              <a:prstDash val="solid"/>
              <a:round/>
              <a:headEnd type="none" w="med" len="med"/>
              <a:tailEnd type="triangle" w="med" len="med"/>
            </a:ln>
          </p:spPr>
        </p:cxnSp>
        <p:cxnSp>
          <p:nvCxnSpPr>
            <p:cNvPr id="273" name="Google Shape;273;p3"/>
            <p:cNvCxnSpPr>
              <a:stCxn id="264" idx="1"/>
              <a:endCxn id="263" idx="7"/>
            </p:cNvCxnSpPr>
            <p:nvPr/>
          </p:nvCxnSpPr>
          <p:spPr>
            <a:xfrm flipH="1">
              <a:off x="5340467" y="2573903"/>
              <a:ext cx="966900" cy="696300"/>
            </a:xfrm>
            <a:prstGeom prst="curvedConnector2">
              <a:avLst/>
            </a:prstGeom>
            <a:noFill/>
            <a:ln w="9525" cap="flat" cmpd="sng">
              <a:solidFill>
                <a:srgbClr val="BBBCBC"/>
              </a:solidFill>
              <a:prstDash val="solid"/>
              <a:round/>
              <a:headEnd type="none" w="med" len="med"/>
              <a:tailEnd type="triangle" w="med" len="med"/>
            </a:ln>
          </p:spPr>
        </p:cxnSp>
        <p:cxnSp>
          <p:nvCxnSpPr>
            <p:cNvPr id="274" name="Google Shape;274;p3"/>
            <p:cNvCxnSpPr>
              <a:stCxn id="268" idx="3"/>
              <a:endCxn id="263" idx="2"/>
            </p:cNvCxnSpPr>
            <p:nvPr/>
          </p:nvCxnSpPr>
          <p:spPr>
            <a:xfrm rot="10800000" flipH="1">
              <a:off x="2849665" y="3630084"/>
              <a:ext cx="618000" cy="3000"/>
            </a:xfrm>
            <a:prstGeom prst="straightConnector1">
              <a:avLst/>
            </a:prstGeom>
            <a:noFill/>
            <a:ln w="9525" cap="flat" cmpd="sng">
              <a:solidFill>
                <a:srgbClr val="BBBCBC"/>
              </a:solidFill>
              <a:prstDash val="solid"/>
              <a:round/>
              <a:headEnd type="none" w="med" len="med"/>
              <a:tailEnd type="triangle" w="med" len="med"/>
            </a:ln>
          </p:spPr>
        </p:cxnSp>
        <p:cxnSp>
          <p:nvCxnSpPr>
            <p:cNvPr id="275" name="Google Shape;275;p3"/>
            <p:cNvCxnSpPr>
              <a:stCxn id="265" idx="1"/>
              <a:endCxn id="263" idx="6"/>
            </p:cNvCxnSpPr>
            <p:nvPr/>
          </p:nvCxnSpPr>
          <p:spPr>
            <a:xfrm rot="10800000">
              <a:off x="5661635" y="3630084"/>
              <a:ext cx="618300" cy="3000"/>
            </a:xfrm>
            <a:prstGeom prst="straightConnector1">
              <a:avLst/>
            </a:prstGeom>
            <a:noFill/>
            <a:ln w="9525" cap="flat" cmpd="sng">
              <a:solidFill>
                <a:srgbClr val="BBBCBC"/>
              </a:solidFill>
              <a:prstDash val="solid"/>
              <a:round/>
              <a:headEnd type="none" w="med" len="med"/>
              <a:tailEnd type="triangle" w="med" len="med"/>
            </a:ln>
          </p:spPr>
        </p:cxnSp>
      </p:grpSp>
      <p:sp>
        <p:nvSpPr>
          <p:cNvPr id="276" name="Google Shape;276;p3"/>
          <p:cNvSpPr txBox="1"/>
          <p:nvPr/>
        </p:nvSpPr>
        <p:spPr>
          <a:xfrm>
            <a:off x="9252155" y="52453"/>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a:t>Drivers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p:nvPr/>
        </p:nvSpPr>
        <p:spPr>
          <a:xfrm>
            <a:off x="1620405" y="1229894"/>
            <a:ext cx="97999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b="1">
                <a:solidFill>
                  <a:srgbClr val="FFC000"/>
                </a:solidFill>
                <a:latin typeface="Calibri"/>
                <a:ea typeface="Calibri"/>
                <a:cs typeface="Calibri"/>
                <a:sym typeface="Calibri"/>
              </a:rPr>
              <a:t>Price</a:t>
            </a:r>
            <a:endParaRPr/>
          </a:p>
        </p:txBody>
      </p:sp>
      <p:sp>
        <p:nvSpPr>
          <p:cNvPr id="284" name="Google Shape;284;p4"/>
          <p:cNvSpPr txBox="1"/>
          <p:nvPr/>
        </p:nvSpPr>
        <p:spPr>
          <a:xfrm>
            <a:off x="1182191" y="2713822"/>
            <a:ext cx="2113904"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IN" sz="1400" b="1">
                <a:solidFill>
                  <a:schemeClr val="lt1"/>
                </a:solidFill>
                <a:latin typeface="Calibri"/>
                <a:ea typeface="Calibri"/>
                <a:cs typeface="Calibri"/>
                <a:sym typeface="Calibri"/>
              </a:rPr>
              <a:t>59% </a:t>
            </a:r>
            <a:r>
              <a:rPr lang="en-IN" sz="1400">
                <a:solidFill>
                  <a:schemeClr val="lt1"/>
                </a:solidFill>
                <a:latin typeface="Calibri"/>
                <a:ea typeface="Calibri"/>
                <a:cs typeface="Calibri"/>
                <a:sym typeface="Calibri"/>
              </a:rPr>
              <a:t>of people agree that technology cost is a major barrier in the smart home automation sector</a:t>
            </a:r>
            <a:endParaRPr sz="1400">
              <a:solidFill>
                <a:schemeClr val="lt1"/>
              </a:solidFill>
              <a:latin typeface="Calibri"/>
              <a:ea typeface="Calibri"/>
              <a:cs typeface="Calibri"/>
              <a:sym typeface="Calibri"/>
            </a:endParaRPr>
          </a:p>
        </p:txBody>
      </p:sp>
      <p:sp>
        <p:nvSpPr>
          <p:cNvPr id="285" name="Google Shape;285;p4"/>
          <p:cNvSpPr/>
          <p:nvPr/>
        </p:nvSpPr>
        <p:spPr>
          <a:xfrm>
            <a:off x="5654587" y="1862269"/>
            <a:ext cx="720000" cy="722116"/>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sp>
        <p:nvSpPr>
          <p:cNvPr id="286" name="Google Shape;286;p4"/>
          <p:cNvSpPr/>
          <p:nvPr/>
        </p:nvSpPr>
        <p:spPr>
          <a:xfrm>
            <a:off x="5175970" y="1228856"/>
            <a:ext cx="167723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b="1">
                <a:solidFill>
                  <a:srgbClr val="FFC000"/>
                </a:solidFill>
                <a:latin typeface="Calibri"/>
                <a:ea typeface="Calibri"/>
                <a:cs typeface="Calibri"/>
                <a:sym typeface="Calibri"/>
              </a:rPr>
              <a:t>Data security</a:t>
            </a:r>
            <a:endParaRPr/>
          </a:p>
        </p:txBody>
      </p:sp>
      <p:sp>
        <p:nvSpPr>
          <p:cNvPr id="287" name="Google Shape;287;p4"/>
          <p:cNvSpPr txBox="1"/>
          <p:nvPr/>
        </p:nvSpPr>
        <p:spPr>
          <a:xfrm>
            <a:off x="4853628" y="2763685"/>
            <a:ext cx="2113904"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IN" sz="1400" b="1">
                <a:solidFill>
                  <a:schemeClr val="lt1"/>
                </a:solidFill>
                <a:latin typeface="Calibri"/>
                <a:ea typeface="Calibri"/>
                <a:cs typeface="Calibri"/>
                <a:sym typeface="Calibri"/>
              </a:rPr>
              <a:t>46%</a:t>
            </a:r>
            <a:r>
              <a:rPr lang="en-IN" sz="1400">
                <a:solidFill>
                  <a:schemeClr val="lt1"/>
                </a:solidFill>
                <a:latin typeface="Calibri"/>
                <a:ea typeface="Calibri"/>
                <a:cs typeface="Calibri"/>
                <a:sym typeface="Calibri"/>
              </a:rPr>
              <a:t> think that data security and cyber risks are the second most challenging issue for the sector</a:t>
            </a:r>
            <a:endParaRPr sz="1400">
              <a:solidFill>
                <a:schemeClr val="lt1"/>
              </a:solidFill>
              <a:latin typeface="Calibri"/>
              <a:ea typeface="Calibri"/>
              <a:cs typeface="Calibri"/>
              <a:sym typeface="Calibri"/>
            </a:endParaRPr>
          </a:p>
        </p:txBody>
      </p:sp>
      <p:sp>
        <p:nvSpPr>
          <p:cNvPr id="288" name="Google Shape;288;p4"/>
          <p:cNvSpPr/>
          <p:nvPr/>
        </p:nvSpPr>
        <p:spPr>
          <a:xfrm>
            <a:off x="9944657" y="1996253"/>
            <a:ext cx="720000" cy="720000"/>
          </a:xfrm>
          <a:custGeom>
            <a:avLst/>
            <a:gdLst/>
            <a:ahLst/>
            <a:cxnLst/>
            <a:rect l="l" t="t" r="r" b="b"/>
            <a:pathLst>
              <a:path w="512" h="512" extrusionOk="0">
                <a:moveTo>
                  <a:pt x="236" y="209"/>
                </a:moveTo>
                <a:cubicBezTo>
                  <a:pt x="244" y="236"/>
                  <a:pt x="244" y="236"/>
                  <a:pt x="244" y="236"/>
                </a:cubicBezTo>
                <a:cubicBezTo>
                  <a:pt x="151" y="262"/>
                  <a:pt x="151" y="262"/>
                  <a:pt x="151" y="262"/>
                </a:cubicBezTo>
                <a:cubicBezTo>
                  <a:pt x="144" y="234"/>
                  <a:pt x="144" y="234"/>
                  <a:pt x="144" y="234"/>
                </a:cubicBezTo>
                <a:lnTo>
                  <a:pt x="236" y="209"/>
                </a:lnTo>
                <a:close/>
                <a:moveTo>
                  <a:pt x="327" y="177"/>
                </a:moveTo>
                <a:cubicBezTo>
                  <a:pt x="255" y="196"/>
                  <a:pt x="255" y="196"/>
                  <a:pt x="255" y="196"/>
                </a:cubicBezTo>
                <a:cubicBezTo>
                  <a:pt x="266" y="237"/>
                  <a:pt x="266" y="237"/>
                  <a:pt x="266" y="237"/>
                </a:cubicBezTo>
                <a:cubicBezTo>
                  <a:pt x="338" y="218"/>
                  <a:pt x="338" y="218"/>
                  <a:pt x="338" y="218"/>
                </a:cubicBezTo>
                <a:cubicBezTo>
                  <a:pt x="333" y="197"/>
                  <a:pt x="333" y="197"/>
                  <a:pt x="333" y="197"/>
                </a:cubicBezTo>
                <a:lnTo>
                  <a:pt x="327" y="1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6" y="222"/>
                </a:moveTo>
                <a:cubicBezTo>
                  <a:pt x="383" y="139"/>
                  <a:pt x="383" y="139"/>
                  <a:pt x="383" y="139"/>
                </a:cubicBezTo>
                <a:cubicBezTo>
                  <a:pt x="383" y="136"/>
                  <a:pt x="381" y="134"/>
                  <a:pt x="378" y="133"/>
                </a:cubicBezTo>
                <a:cubicBezTo>
                  <a:pt x="376" y="131"/>
                  <a:pt x="373" y="131"/>
                  <a:pt x="370" y="132"/>
                </a:cubicBezTo>
                <a:cubicBezTo>
                  <a:pt x="329" y="143"/>
                  <a:pt x="329" y="143"/>
                  <a:pt x="329" y="143"/>
                </a:cubicBezTo>
                <a:cubicBezTo>
                  <a:pt x="323" y="145"/>
                  <a:pt x="320" y="150"/>
                  <a:pt x="322" y="156"/>
                </a:cubicBezTo>
                <a:cubicBezTo>
                  <a:pt x="239" y="179"/>
                  <a:pt x="239" y="179"/>
                  <a:pt x="239" y="179"/>
                </a:cubicBezTo>
                <a:cubicBezTo>
                  <a:pt x="235" y="180"/>
                  <a:pt x="232" y="184"/>
                  <a:pt x="232" y="188"/>
                </a:cubicBezTo>
                <a:cubicBezTo>
                  <a:pt x="128" y="216"/>
                  <a:pt x="128" y="216"/>
                  <a:pt x="128" y="216"/>
                </a:cubicBezTo>
                <a:cubicBezTo>
                  <a:pt x="126" y="209"/>
                  <a:pt x="126" y="209"/>
                  <a:pt x="126" y="209"/>
                </a:cubicBezTo>
                <a:cubicBezTo>
                  <a:pt x="125" y="204"/>
                  <a:pt x="119" y="200"/>
                  <a:pt x="113" y="202"/>
                </a:cubicBezTo>
                <a:cubicBezTo>
                  <a:pt x="107" y="204"/>
                  <a:pt x="104" y="209"/>
                  <a:pt x="106" y="215"/>
                </a:cubicBezTo>
                <a:cubicBezTo>
                  <a:pt x="128" y="297"/>
                  <a:pt x="128" y="297"/>
                  <a:pt x="128" y="297"/>
                </a:cubicBezTo>
                <a:cubicBezTo>
                  <a:pt x="129" y="302"/>
                  <a:pt x="134" y="305"/>
                  <a:pt x="138" y="305"/>
                </a:cubicBezTo>
                <a:cubicBezTo>
                  <a:pt x="139" y="305"/>
                  <a:pt x="140" y="305"/>
                  <a:pt x="141" y="305"/>
                </a:cubicBezTo>
                <a:cubicBezTo>
                  <a:pt x="147" y="303"/>
                  <a:pt x="150" y="298"/>
                  <a:pt x="149" y="292"/>
                </a:cubicBezTo>
                <a:cubicBezTo>
                  <a:pt x="147" y="285"/>
                  <a:pt x="147" y="285"/>
                  <a:pt x="147" y="285"/>
                </a:cubicBezTo>
                <a:cubicBezTo>
                  <a:pt x="243" y="259"/>
                  <a:pt x="243" y="259"/>
                  <a:pt x="243" y="259"/>
                </a:cubicBezTo>
                <a:cubicBezTo>
                  <a:pt x="192" y="401"/>
                  <a:pt x="192" y="401"/>
                  <a:pt x="192" y="401"/>
                </a:cubicBezTo>
                <a:cubicBezTo>
                  <a:pt x="190" y="407"/>
                  <a:pt x="193" y="413"/>
                  <a:pt x="199" y="415"/>
                </a:cubicBezTo>
                <a:cubicBezTo>
                  <a:pt x="200" y="415"/>
                  <a:pt x="201" y="416"/>
                  <a:pt x="202" y="416"/>
                </a:cubicBezTo>
                <a:cubicBezTo>
                  <a:pt x="207" y="416"/>
                  <a:pt x="211" y="413"/>
                  <a:pt x="212" y="409"/>
                </a:cubicBezTo>
                <a:cubicBezTo>
                  <a:pt x="245" y="317"/>
                  <a:pt x="245" y="317"/>
                  <a:pt x="245" y="317"/>
                </a:cubicBezTo>
                <a:cubicBezTo>
                  <a:pt x="245" y="405"/>
                  <a:pt x="245" y="405"/>
                  <a:pt x="245" y="405"/>
                </a:cubicBezTo>
                <a:cubicBezTo>
                  <a:pt x="245" y="411"/>
                  <a:pt x="250" y="416"/>
                  <a:pt x="256" y="416"/>
                </a:cubicBezTo>
                <a:cubicBezTo>
                  <a:pt x="262" y="416"/>
                  <a:pt x="266" y="411"/>
                  <a:pt x="266" y="405"/>
                </a:cubicBezTo>
                <a:cubicBezTo>
                  <a:pt x="266" y="317"/>
                  <a:pt x="266" y="317"/>
                  <a:pt x="266" y="317"/>
                </a:cubicBezTo>
                <a:cubicBezTo>
                  <a:pt x="299" y="409"/>
                  <a:pt x="299" y="409"/>
                  <a:pt x="299" y="409"/>
                </a:cubicBezTo>
                <a:cubicBezTo>
                  <a:pt x="301" y="413"/>
                  <a:pt x="305" y="416"/>
                  <a:pt x="309" y="416"/>
                </a:cubicBezTo>
                <a:cubicBezTo>
                  <a:pt x="310" y="416"/>
                  <a:pt x="311" y="415"/>
                  <a:pt x="313" y="415"/>
                </a:cubicBezTo>
                <a:cubicBezTo>
                  <a:pt x="318" y="413"/>
                  <a:pt x="321" y="407"/>
                  <a:pt x="319" y="401"/>
                </a:cubicBezTo>
                <a:cubicBezTo>
                  <a:pt x="268" y="259"/>
                  <a:pt x="268" y="259"/>
                  <a:pt x="268" y="259"/>
                </a:cubicBezTo>
                <a:cubicBezTo>
                  <a:pt x="344" y="238"/>
                  <a:pt x="344" y="238"/>
                  <a:pt x="344" y="238"/>
                </a:cubicBezTo>
                <a:cubicBezTo>
                  <a:pt x="344" y="238"/>
                  <a:pt x="344" y="238"/>
                  <a:pt x="344" y="238"/>
                </a:cubicBezTo>
                <a:cubicBezTo>
                  <a:pt x="345" y="243"/>
                  <a:pt x="350" y="246"/>
                  <a:pt x="354" y="246"/>
                </a:cubicBezTo>
                <a:cubicBezTo>
                  <a:pt x="355" y="246"/>
                  <a:pt x="356" y="246"/>
                  <a:pt x="357" y="246"/>
                </a:cubicBezTo>
                <a:cubicBezTo>
                  <a:pt x="398" y="235"/>
                  <a:pt x="398" y="235"/>
                  <a:pt x="398" y="235"/>
                </a:cubicBezTo>
                <a:cubicBezTo>
                  <a:pt x="401" y="234"/>
                  <a:pt x="403" y="232"/>
                  <a:pt x="405" y="230"/>
                </a:cubicBezTo>
                <a:cubicBezTo>
                  <a:pt x="406" y="227"/>
                  <a:pt x="407" y="224"/>
                  <a:pt x="406" y="222"/>
                </a:cubicBezTo>
                <a:close/>
                <a:moveTo>
                  <a:pt x="345" y="161"/>
                </a:moveTo>
                <a:cubicBezTo>
                  <a:pt x="362" y="222"/>
                  <a:pt x="362" y="222"/>
                  <a:pt x="362" y="222"/>
                </a:cubicBezTo>
                <a:cubicBezTo>
                  <a:pt x="382" y="217"/>
                  <a:pt x="382" y="217"/>
                  <a:pt x="382" y="217"/>
                </a:cubicBezTo>
                <a:cubicBezTo>
                  <a:pt x="366" y="155"/>
                  <a:pt x="366" y="155"/>
                  <a:pt x="366" y="155"/>
                </a:cubicBezTo>
                <a:lnTo>
                  <a:pt x="345" y="161"/>
                </a:lnTo>
                <a:close/>
              </a:path>
            </a:pathLst>
          </a:custGeom>
          <a:solidFill>
            <a:srgbClr val="8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sp>
        <p:nvSpPr>
          <p:cNvPr id="289" name="Google Shape;289;p4"/>
          <p:cNvSpPr/>
          <p:nvPr/>
        </p:nvSpPr>
        <p:spPr>
          <a:xfrm>
            <a:off x="9428779" y="1306447"/>
            <a:ext cx="179012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b="1">
                <a:solidFill>
                  <a:srgbClr val="FFC000"/>
                </a:solidFill>
                <a:latin typeface="Calibri"/>
                <a:ea typeface="Calibri"/>
                <a:cs typeface="Calibri"/>
                <a:sym typeface="Calibri"/>
              </a:rPr>
              <a:t>Privacy</a:t>
            </a:r>
            <a:endParaRPr/>
          </a:p>
        </p:txBody>
      </p:sp>
      <p:sp>
        <p:nvSpPr>
          <p:cNvPr id="290" name="Google Shape;290;p4"/>
          <p:cNvSpPr txBox="1"/>
          <p:nvPr/>
        </p:nvSpPr>
        <p:spPr>
          <a:xfrm>
            <a:off x="9093566" y="2900203"/>
            <a:ext cx="2113904" cy="646331"/>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IN" sz="1400" b="1">
                <a:solidFill>
                  <a:schemeClr val="lt1"/>
                </a:solidFill>
                <a:latin typeface="Calibri"/>
                <a:ea typeface="Calibri"/>
                <a:cs typeface="Calibri"/>
                <a:sym typeface="Calibri"/>
              </a:rPr>
              <a:t>35%</a:t>
            </a:r>
            <a:r>
              <a:rPr lang="en-IN" sz="1400">
                <a:solidFill>
                  <a:schemeClr val="lt1"/>
                </a:solidFill>
                <a:latin typeface="Calibri"/>
                <a:ea typeface="Calibri"/>
                <a:cs typeface="Calibri"/>
                <a:sym typeface="Calibri"/>
              </a:rPr>
              <a:t> thinks consumer perception and privacy issue as one of the major barriers</a:t>
            </a:r>
            <a:endParaRPr sz="1400">
              <a:solidFill>
                <a:schemeClr val="lt1"/>
              </a:solidFill>
              <a:latin typeface="Calibri"/>
              <a:ea typeface="Calibri"/>
              <a:cs typeface="Calibri"/>
              <a:sym typeface="Calibri"/>
            </a:endParaRPr>
          </a:p>
        </p:txBody>
      </p:sp>
      <p:sp>
        <p:nvSpPr>
          <p:cNvPr id="291" name="Google Shape;291;p4"/>
          <p:cNvSpPr/>
          <p:nvPr/>
        </p:nvSpPr>
        <p:spPr>
          <a:xfrm>
            <a:off x="3281938" y="4571218"/>
            <a:ext cx="720000" cy="720000"/>
          </a:xfrm>
          <a:custGeom>
            <a:avLst/>
            <a:gdLst/>
            <a:ahLst/>
            <a:cxnLst/>
            <a:rect l="l" t="t" r="r" b="b"/>
            <a:pathLst>
              <a:path w="512" h="512" extrusionOk="0">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sp>
        <p:nvSpPr>
          <p:cNvPr id="292" name="Google Shape;292;p4"/>
          <p:cNvSpPr/>
          <p:nvPr/>
        </p:nvSpPr>
        <p:spPr>
          <a:xfrm>
            <a:off x="2344775" y="4071255"/>
            <a:ext cx="25943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b="1">
                <a:solidFill>
                  <a:srgbClr val="FFC000"/>
                </a:solidFill>
                <a:latin typeface="Calibri"/>
                <a:ea typeface="Calibri"/>
                <a:cs typeface="Calibri"/>
                <a:sym typeface="Calibri"/>
              </a:rPr>
              <a:t>Service infrastructure</a:t>
            </a:r>
            <a:endParaRPr/>
          </a:p>
        </p:txBody>
      </p:sp>
      <p:sp>
        <p:nvSpPr>
          <p:cNvPr id="293" name="Google Shape;293;p4"/>
          <p:cNvSpPr txBox="1"/>
          <p:nvPr/>
        </p:nvSpPr>
        <p:spPr>
          <a:xfrm>
            <a:off x="2600395" y="5459275"/>
            <a:ext cx="2231241" cy="646331"/>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IN" sz="1400" b="1">
                <a:solidFill>
                  <a:schemeClr val="lt1"/>
                </a:solidFill>
                <a:latin typeface="Calibri"/>
                <a:ea typeface="Calibri"/>
                <a:cs typeface="Calibri"/>
                <a:sym typeface="Calibri"/>
              </a:rPr>
              <a:t>24% </a:t>
            </a:r>
            <a:r>
              <a:rPr lang="en-IN" sz="1400">
                <a:solidFill>
                  <a:schemeClr val="lt1"/>
                </a:solidFill>
                <a:latin typeface="Calibri"/>
                <a:ea typeface="Calibri"/>
                <a:cs typeface="Calibri"/>
                <a:sym typeface="Calibri"/>
              </a:rPr>
              <a:t>of respondents think that service infrastructure needs to evolve</a:t>
            </a:r>
            <a:endParaRPr sz="1400">
              <a:solidFill>
                <a:schemeClr val="lt1"/>
              </a:solidFill>
              <a:latin typeface="Calibri"/>
              <a:ea typeface="Calibri"/>
              <a:cs typeface="Calibri"/>
              <a:sym typeface="Calibri"/>
            </a:endParaRPr>
          </a:p>
        </p:txBody>
      </p:sp>
      <p:sp>
        <p:nvSpPr>
          <p:cNvPr id="294" name="Google Shape;294;p4"/>
          <p:cNvSpPr txBox="1"/>
          <p:nvPr/>
        </p:nvSpPr>
        <p:spPr>
          <a:xfrm>
            <a:off x="6879524" y="5330126"/>
            <a:ext cx="2412230"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IN" sz="1400" b="1" dirty="0">
                <a:solidFill>
                  <a:schemeClr val="lt1"/>
                </a:solidFill>
                <a:latin typeface="Calibri"/>
                <a:ea typeface="Calibri"/>
                <a:cs typeface="Calibri"/>
                <a:sym typeface="Calibri"/>
              </a:rPr>
              <a:t>24% </a:t>
            </a:r>
            <a:r>
              <a:rPr lang="en-IN" sz="1400" dirty="0">
                <a:solidFill>
                  <a:schemeClr val="lt1"/>
                </a:solidFill>
                <a:latin typeface="Calibri"/>
                <a:ea typeface="Calibri"/>
                <a:cs typeface="Calibri"/>
                <a:sym typeface="Calibri"/>
              </a:rPr>
              <a:t>of people believe that lack of compatible ecosystem is a barrier for widespread adoption of home automation systems</a:t>
            </a:r>
            <a:endParaRPr sz="1400" dirty="0">
              <a:solidFill>
                <a:schemeClr val="lt1"/>
              </a:solidFill>
              <a:latin typeface="Calibri"/>
              <a:ea typeface="Calibri"/>
              <a:cs typeface="Calibri"/>
              <a:sym typeface="Calibri"/>
            </a:endParaRPr>
          </a:p>
        </p:txBody>
      </p:sp>
      <p:sp>
        <p:nvSpPr>
          <p:cNvPr id="295" name="Google Shape;295;p4"/>
          <p:cNvSpPr/>
          <p:nvPr/>
        </p:nvSpPr>
        <p:spPr>
          <a:xfrm>
            <a:off x="6788476" y="4019880"/>
            <a:ext cx="25943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b="1">
                <a:solidFill>
                  <a:srgbClr val="FFC000"/>
                </a:solidFill>
                <a:latin typeface="Calibri"/>
                <a:ea typeface="Calibri"/>
                <a:cs typeface="Calibri"/>
                <a:sym typeface="Calibri"/>
              </a:rPr>
              <a:t>Interoperability</a:t>
            </a:r>
            <a:endParaRPr/>
          </a:p>
        </p:txBody>
      </p:sp>
      <p:sp>
        <p:nvSpPr>
          <p:cNvPr id="296" name="Google Shape;296;p4"/>
          <p:cNvSpPr/>
          <p:nvPr/>
        </p:nvSpPr>
        <p:spPr>
          <a:xfrm>
            <a:off x="7646126" y="4471365"/>
            <a:ext cx="720000" cy="720000"/>
          </a:xfrm>
          <a:custGeom>
            <a:avLst/>
            <a:gdLst/>
            <a:ahLst/>
            <a:cxnLst/>
            <a:rect l="l" t="t" r="r" b="b"/>
            <a:pathLst>
              <a:path w="512" h="512" extrusionOk="0">
                <a:moveTo>
                  <a:pt x="330" y="245"/>
                </a:moveTo>
                <a:cubicBezTo>
                  <a:pt x="181" y="245"/>
                  <a:pt x="181" y="245"/>
                  <a:pt x="181" y="245"/>
                </a:cubicBezTo>
                <a:cubicBezTo>
                  <a:pt x="181" y="192"/>
                  <a:pt x="181" y="192"/>
                  <a:pt x="181" y="192"/>
                </a:cubicBezTo>
                <a:cubicBezTo>
                  <a:pt x="181" y="150"/>
                  <a:pt x="214" y="117"/>
                  <a:pt x="256" y="117"/>
                </a:cubicBezTo>
                <a:cubicBezTo>
                  <a:pt x="297" y="117"/>
                  <a:pt x="330" y="150"/>
                  <a:pt x="330" y="192"/>
                </a:cubicBezTo>
                <a:lnTo>
                  <a:pt x="330" y="245"/>
                </a:lnTo>
                <a:close/>
                <a:moveTo>
                  <a:pt x="160" y="394"/>
                </a:moveTo>
                <a:cubicBezTo>
                  <a:pt x="352" y="394"/>
                  <a:pt x="352" y="394"/>
                  <a:pt x="352" y="394"/>
                </a:cubicBezTo>
                <a:cubicBezTo>
                  <a:pt x="352" y="266"/>
                  <a:pt x="352" y="266"/>
                  <a:pt x="352" y="266"/>
                </a:cubicBezTo>
                <a:cubicBezTo>
                  <a:pt x="160" y="266"/>
                  <a:pt x="160" y="266"/>
                  <a:pt x="160" y="266"/>
                </a:cubicBezTo>
                <a:lnTo>
                  <a:pt x="160"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56"/>
                </a:moveTo>
                <a:cubicBezTo>
                  <a:pt x="373" y="250"/>
                  <a:pt x="368" y="245"/>
                  <a:pt x="362" y="245"/>
                </a:cubicBezTo>
                <a:cubicBezTo>
                  <a:pt x="352" y="245"/>
                  <a:pt x="352" y="245"/>
                  <a:pt x="352" y="245"/>
                </a:cubicBezTo>
                <a:cubicBezTo>
                  <a:pt x="352" y="192"/>
                  <a:pt x="352" y="192"/>
                  <a:pt x="352" y="192"/>
                </a:cubicBezTo>
                <a:cubicBezTo>
                  <a:pt x="352" y="139"/>
                  <a:pt x="309" y="96"/>
                  <a:pt x="256" y="96"/>
                </a:cubicBezTo>
                <a:cubicBezTo>
                  <a:pt x="203" y="96"/>
                  <a:pt x="160" y="139"/>
                  <a:pt x="160" y="192"/>
                </a:cubicBezTo>
                <a:cubicBezTo>
                  <a:pt x="160" y="245"/>
                  <a:pt x="160" y="245"/>
                  <a:pt x="160" y="245"/>
                </a:cubicBezTo>
                <a:cubicBezTo>
                  <a:pt x="149" y="245"/>
                  <a:pt x="149" y="245"/>
                  <a:pt x="149" y="245"/>
                </a:cubicBezTo>
                <a:cubicBezTo>
                  <a:pt x="143" y="245"/>
                  <a:pt x="138" y="250"/>
                  <a:pt x="138" y="25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25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grpSp>
        <p:nvGrpSpPr>
          <p:cNvPr id="297" name="Google Shape;297;p4"/>
          <p:cNvGrpSpPr/>
          <p:nvPr/>
        </p:nvGrpSpPr>
        <p:grpSpPr>
          <a:xfrm>
            <a:off x="1676281" y="1806890"/>
            <a:ext cx="720000" cy="720000"/>
            <a:chOff x="6996" y="1195"/>
            <a:chExt cx="340" cy="340"/>
          </a:xfrm>
        </p:grpSpPr>
        <p:sp>
          <p:nvSpPr>
            <p:cNvPr id="298" name="Google Shape;298;p4"/>
            <p:cNvSpPr/>
            <p:nvPr/>
          </p:nvSpPr>
          <p:spPr>
            <a:xfrm>
              <a:off x="7130" y="1287"/>
              <a:ext cx="29" cy="70"/>
            </a:xfrm>
            <a:custGeom>
              <a:avLst/>
              <a:gdLst/>
              <a:ahLst/>
              <a:cxnLst/>
              <a:rect l="l" t="t" r="r" b="b"/>
              <a:pathLst>
                <a:path w="43" h="105" extrusionOk="0">
                  <a:moveTo>
                    <a:pt x="0" y="53"/>
                  </a:moveTo>
                  <a:cubicBezTo>
                    <a:pt x="0" y="78"/>
                    <a:pt x="19" y="100"/>
                    <a:pt x="43" y="105"/>
                  </a:cubicBezTo>
                  <a:cubicBezTo>
                    <a:pt x="43" y="0"/>
                    <a:pt x="43" y="0"/>
                    <a:pt x="43" y="0"/>
                  </a:cubicBezTo>
                  <a:cubicBezTo>
                    <a:pt x="19" y="5"/>
                    <a:pt x="0" y="27"/>
                    <a:pt x="0" y="53"/>
                  </a:cubicBezTo>
                  <a:close/>
                </a:path>
              </a:pathLst>
            </a:custGeom>
            <a:solidFill>
              <a:srgbClr val="8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sp>
          <p:nvSpPr>
            <p:cNvPr id="299" name="Google Shape;299;p4"/>
            <p:cNvSpPr/>
            <p:nvPr/>
          </p:nvSpPr>
          <p:spPr>
            <a:xfrm>
              <a:off x="7173" y="1372"/>
              <a:ext cx="28" cy="70"/>
            </a:xfrm>
            <a:custGeom>
              <a:avLst/>
              <a:gdLst/>
              <a:ahLst/>
              <a:cxnLst/>
              <a:rect l="l" t="t" r="r" b="b"/>
              <a:pathLst>
                <a:path w="43" h="105" extrusionOk="0">
                  <a:moveTo>
                    <a:pt x="0" y="0"/>
                  </a:moveTo>
                  <a:cubicBezTo>
                    <a:pt x="0" y="105"/>
                    <a:pt x="0" y="105"/>
                    <a:pt x="0" y="105"/>
                  </a:cubicBezTo>
                  <a:cubicBezTo>
                    <a:pt x="25" y="100"/>
                    <a:pt x="43" y="78"/>
                    <a:pt x="43" y="53"/>
                  </a:cubicBezTo>
                  <a:cubicBezTo>
                    <a:pt x="43" y="27"/>
                    <a:pt x="25" y="5"/>
                    <a:pt x="0" y="0"/>
                  </a:cubicBezTo>
                  <a:close/>
                </a:path>
              </a:pathLst>
            </a:custGeom>
            <a:solidFill>
              <a:srgbClr val="8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sp>
          <p:nvSpPr>
            <p:cNvPr id="300" name="Google Shape;300;p4"/>
            <p:cNvSpPr/>
            <p:nvPr/>
          </p:nvSpPr>
          <p:spPr>
            <a:xfrm>
              <a:off x="6996" y="1195"/>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solidFill>
              <a:srgbClr val="86BC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grpSp>
      <p:sp>
        <p:nvSpPr>
          <p:cNvPr id="301" name="Google Shape;301;p4"/>
          <p:cNvSpPr txBox="1"/>
          <p:nvPr/>
        </p:nvSpPr>
        <p:spPr>
          <a:xfrm>
            <a:off x="107700" y="6564171"/>
            <a:ext cx="12127374" cy="26873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200">
                <a:solidFill>
                  <a:schemeClr val="lt1"/>
                </a:solidFill>
                <a:latin typeface="Calibri"/>
                <a:ea typeface="Calibri"/>
                <a:cs typeface="Calibri"/>
                <a:sym typeface="Calibri"/>
              </a:rPr>
              <a:t>Adopted from  presentation made by Deloitte as a part of BEE - GIZ project titled "Smart Home Technology Assessment and Pilot Design" Study.</a:t>
            </a:r>
            <a:endParaRPr sz="1200">
              <a:solidFill>
                <a:schemeClr val="lt1"/>
              </a:solidFill>
              <a:latin typeface="Calibri"/>
              <a:ea typeface="Calibri"/>
              <a:cs typeface="Calibri"/>
              <a:sym typeface="Calibri"/>
            </a:endParaRPr>
          </a:p>
        </p:txBody>
      </p:sp>
      <p:sp>
        <p:nvSpPr>
          <p:cNvPr id="302" name="Google Shape;302;p4"/>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Calibri"/>
              <a:buNone/>
            </a:pPr>
            <a:r>
              <a:rPr lang="en-IN" sz="4400"/>
              <a:t>Barriers</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5"/>
          <p:cNvGrpSpPr/>
          <p:nvPr/>
        </p:nvGrpSpPr>
        <p:grpSpPr>
          <a:xfrm>
            <a:off x="709353" y="1470433"/>
            <a:ext cx="3975976" cy="4692868"/>
            <a:chOff x="6252133" y="2937117"/>
            <a:chExt cx="2410088" cy="2757469"/>
          </a:xfrm>
        </p:grpSpPr>
        <p:sp>
          <p:nvSpPr>
            <p:cNvPr id="308" name="Google Shape;308;p5"/>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09" name="Google Shape;309;p5"/>
            <p:cNvSpPr txBox="1"/>
            <p:nvPr/>
          </p:nvSpPr>
          <p:spPr>
            <a:xfrm>
              <a:off x="6252134"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10" name="Google Shape;310;p5"/>
          <p:cNvSpPr/>
          <p:nvPr/>
        </p:nvSpPr>
        <p:spPr>
          <a:xfrm>
            <a:off x="5679959" y="3449831"/>
            <a:ext cx="4221125" cy="2631490"/>
          </a:xfrm>
          <a:prstGeom prst="rect">
            <a:avLst/>
          </a:prstGeom>
          <a:noFill/>
          <a:ln>
            <a:noFill/>
          </a:ln>
        </p:spPr>
        <p:txBody>
          <a:bodyPr spcFirstLastPara="1" wrap="square" lIns="91425" tIns="45700" rIns="91425" bIns="45700" anchor="t" anchorCtr="0">
            <a:spAutoFit/>
          </a:bodyPr>
          <a:lstStyle/>
          <a:p>
            <a:pPr marL="45720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Smart gadgets have entered homes through devices such as routers, set-top boxes and voice-controlled speakers</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Connectivity, communication and entertainment are the drivers</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Wi-Fi routers (Samsung SmartThings V3) and Set-top boxes (Cox Communications and Comcast) are becoming Smart home hubs</a:t>
            </a:r>
            <a:endParaRPr sz="1500">
              <a:solidFill>
                <a:schemeClr val="lt1"/>
              </a:solidFill>
              <a:latin typeface="Verdana"/>
              <a:ea typeface="Verdana"/>
              <a:cs typeface="Verdana"/>
              <a:sym typeface="Verdana"/>
            </a:endParaRPr>
          </a:p>
        </p:txBody>
      </p:sp>
      <p:pic>
        <p:nvPicPr>
          <p:cNvPr id="311" name="Google Shape;311;p5" descr="Black Friday Discounts Test Whether Smart Speakers and Displays ..."/>
          <p:cNvPicPr preferRelativeResize="0"/>
          <p:nvPr/>
        </p:nvPicPr>
        <p:blipFill rotWithShape="1">
          <a:blip r:embed="rId3">
            <a:alphaModFix/>
          </a:blip>
          <a:srcRect/>
          <a:stretch/>
        </p:blipFill>
        <p:spPr>
          <a:xfrm>
            <a:off x="6128313" y="1502291"/>
            <a:ext cx="3459690" cy="1735302"/>
          </a:xfrm>
          <a:prstGeom prst="rect">
            <a:avLst/>
          </a:prstGeom>
          <a:noFill/>
          <a:ln>
            <a:noFill/>
          </a:ln>
        </p:spPr>
      </p:pic>
      <p:sp>
        <p:nvSpPr>
          <p:cNvPr id="312" name="Google Shape;312;p5"/>
          <p:cNvSpPr txBox="1"/>
          <p:nvPr/>
        </p:nvSpPr>
        <p:spPr>
          <a:xfrm>
            <a:off x="9252155" y="67202"/>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5"/>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14" name="Google Shape;314;p5"/>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6" descr="Smart moves: the battle for the smart home – Digital TV Europe"/>
          <p:cNvPicPr preferRelativeResize="0"/>
          <p:nvPr/>
        </p:nvPicPr>
        <p:blipFill rotWithShape="1">
          <a:blip r:embed="rId3">
            <a:alphaModFix/>
          </a:blip>
          <a:srcRect/>
          <a:stretch/>
        </p:blipFill>
        <p:spPr>
          <a:xfrm>
            <a:off x="6096000" y="1502291"/>
            <a:ext cx="2493172" cy="1735302"/>
          </a:xfrm>
          <a:prstGeom prst="rect">
            <a:avLst/>
          </a:prstGeom>
          <a:noFill/>
          <a:ln>
            <a:noFill/>
          </a:ln>
        </p:spPr>
      </p:pic>
      <p:sp>
        <p:nvSpPr>
          <p:cNvPr id="320" name="Google Shape;320;p6"/>
          <p:cNvSpPr txBox="1"/>
          <p:nvPr/>
        </p:nvSpPr>
        <p:spPr>
          <a:xfrm>
            <a:off x="9252155" y="52454"/>
            <a:ext cx="1297858"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6"/>
          <p:cNvSpPr txBox="1"/>
          <p:nvPr/>
        </p:nvSpPr>
        <p:spPr>
          <a:xfrm>
            <a:off x="1524000" y="1"/>
            <a:ext cx="77760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22" name="Google Shape;322;p6"/>
          <p:cNvGrpSpPr/>
          <p:nvPr/>
        </p:nvGrpSpPr>
        <p:grpSpPr>
          <a:xfrm>
            <a:off x="60385" y="10064"/>
            <a:ext cx="12019469" cy="1322714"/>
            <a:chOff x="60385" y="10064"/>
            <a:chExt cx="12019469" cy="1322714"/>
          </a:xfrm>
        </p:grpSpPr>
        <p:sp>
          <p:nvSpPr>
            <p:cNvPr id="323" name="Google Shape;323;p6"/>
            <p:cNvSpPr/>
            <p:nvPr/>
          </p:nvSpPr>
          <p:spPr>
            <a:xfrm>
              <a:off x="60385" y="67574"/>
              <a:ext cx="920150" cy="92015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6"/>
            <p:cNvSpPr/>
            <p:nvPr/>
          </p:nvSpPr>
          <p:spPr>
            <a:xfrm>
              <a:off x="10440837" y="10064"/>
              <a:ext cx="1639017" cy="132271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5" name="Google Shape;325;p6"/>
          <p:cNvGrpSpPr/>
          <p:nvPr/>
        </p:nvGrpSpPr>
        <p:grpSpPr>
          <a:xfrm>
            <a:off x="709351" y="1470433"/>
            <a:ext cx="3975978" cy="4692868"/>
            <a:chOff x="6252133" y="2937117"/>
            <a:chExt cx="2410089" cy="2757469"/>
          </a:xfrm>
        </p:grpSpPr>
        <p:sp>
          <p:nvSpPr>
            <p:cNvPr id="326" name="Google Shape;326;p6"/>
            <p:cNvSpPr txBox="1"/>
            <p:nvPr/>
          </p:nvSpPr>
          <p:spPr>
            <a:xfrm>
              <a:off x="6252133" y="2937117"/>
              <a:ext cx="2410088" cy="259511"/>
            </a:xfrm>
            <a:prstGeom prst="rect">
              <a:avLst/>
            </a:prstGeom>
            <a:solidFill>
              <a:srgbClr val="FEFEFE"/>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IN" sz="1500" b="1">
                  <a:solidFill>
                    <a:schemeClr val="dk1"/>
                  </a:solidFill>
                  <a:latin typeface="Verdana"/>
                  <a:ea typeface="Verdana"/>
                  <a:cs typeface="Verdana"/>
                  <a:sym typeface="Verdana"/>
                </a:rPr>
                <a:t>Technology and market trends</a:t>
              </a:r>
              <a:endParaRPr/>
            </a:p>
          </p:txBody>
        </p:sp>
        <p:sp>
          <p:nvSpPr>
            <p:cNvPr id="327" name="Google Shape;327;p6"/>
            <p:cNvSpPr txBox="1"/>
            <p:nvPr/>
          </p:nvSpPr>
          <p:spPr>
            <a:xfrm>
              <a:off x="6252135" y="3196628"/>
              <a:ext cx="2410087" cy="2497958"/>
            </a:xfrm>
            <a:prstGeom prst="rect">
              <a:avLst/>
            </a:prstGeom>
            <a:noFill/>
            <a:ln w="127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Entry point devices - Voice controlled speakers, routers Set-top boxes</a:t>
              </a:r>
              <a:endParaRPr/>
            </a:p>
            <a:p>
              <a:pPr marL="171450" marR="0" lvl="0" indent="-171450" algn="l" rtl="0">
                <a:lnSpc>
                  <a:spcPct val="100000"/>
                </a:lnSpc>
                <a:spcBef>
                  <a:spcPts val="12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Smart homes as a service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 fitment</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Standardization and interoperability</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Artificial Intelligence</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Chatbots</a:t>
              </a:r>
              <a:endParaRPr/>
            </a:p>
            <a:p>
              <a:pPr marL="171450" marR="0" lvl="0" indent="-171450" algn="l" rtl="0">
                <a:lnSpc>
                  <a:spcPct val="100000"/>
                </a:lnSpc>
                <a:spcBef>
                  <a:spcPts val="1200"/>
                </a:spcBef>
                <a:spcAft>
                  <a:spcPts val="0"/>
                </a:spcAft>
                <a:buClr>
                  <a:srgbClr val="7F7F7F"/>
                </a:buClr>
                <a:buSzPts val="1500"/>
                <a:buFont typeface="Arial"/>
                <a:buChar char="•"/>
              </a:pPr>
              <a:r>
                <a:rPr lang="en-IN" sz="1500">
                  <a:solidFill>
                    <a:srgbClr val="7F7F7F"/>
                  </a:solidFill>
                  <a:latin typeface="Verdana"/>
                  <a:ea typeface="Verdana"/>
                  <a:cs typeface="Verdana"/>
                  <a:sym typeface="Verdana"/>
                </a:rPr>
                <a:t>Energy harvesting</a:t>
              </a:r>
              <a:endParaRPr/>
            </a:p>
          </p:txBody>
        </p:sp>
      </p:grpSp>
      <p:sp>
        <p:nvSpPr>
          <p:cNvPr id="328" name="Google Shape;328;p6"/>
          <p:cNvSpPr txBox="1">
            <a:spLocks noGrp="1"/>
          </p:cNvSpPr>
          <p:nvPr>
            <p:ph type="title"/>
          </p:nvPr>
        </p:nvSpPr>
        <p:spPr>
          <a:xfrm>
            <a:off x="292290" y="1620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sz="4400"/>
              <a:t>Technology and Market Trends</a:t>
            </a:r>
            <a:endParaRPr/>
          </a:p>
        </p:txBody>
      </p:sp>
      <p:sp>
        <p:nvSpPr>
          <p:cNvPr id="329" name="Google Shape;329;p6"/>
          <p:cNvSpPr txBox="1">
            <a:spLocks noGrp="1"/>
          </p:cNvSpPr>
          <p:nvPr>
            <p:ph type="ftr" idx="11"/>
          </p:nvPr>
        </p:nvSpPr>
        <p:spPr>
          <a:xfrm>
            <a:off x="64626" y="6587778"/>
            <a:ext cx="12127374" cy="2687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IN"/>
              <a:t>Adopted from  presentation made by Deloitte as a part of BEE - GIZ project titled "Smart Home Technology Assessment and Pilot Design" Study.</a:t>
            </a:r>
            <a:endParaRPr/>
          </a:p>
        </p:txBody>
      </p:sp>
      <p:sp>
        <p:nvSpPr>
          <p:cNvPr id="330" name="Google Shape;330;p6"/>
          <p:cNvSpPr/>
          <p:nvPr/>
        </p:nvSpPr>
        <p:spPr>
          <a:xfrm>
            <a:off x="5679959" y="3449831"/>
            <a:ext cx="4221125" cy="2516073"/>
          </a:xfrm>
          <a:prstGeom prst="rect">
            <a:avLst/>
          </a:prstGeom>
          <a:noFill/>
          <a:ln>
            <a:noFill/>
          </a:ln>
        </p:spPr>
        <p:txBody>
          <a:bodyPr spcFirstLastPara="1" wrap="square" lIns="91425" tIns="45700" rIns="91425" bIns="45700" anchor="t" anchorCtr="0">
            <a:spAutoFit/>
          </a:bodyPr>
          <a:lstStyle/>
          <a:p>
            <a:pPr marL="457200" marR="0" lvl="0" indent="-285750" algn="just" rtl="0">
              <a:spcBef>
                <a:spcPts val="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Driven by utilities, telecoms and cable network providers </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Devices are just the components; it is the service that matters</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Single app that can manage the entire suite of home services with a common user interface</a:t>
            </a:r>
            <a:endParaRPr/>
          </a:p>
          <a:p>
            <a:pPr marL="457200" marR="0" lvl="0" indent="-285750" algn="just" rtl="0">
              <a:spcBef>
                <a:spcPts val="900"/>
              </a:spcBef>
              <a:spcAft>
                <a:spcPts val="0"/>
              </a:spcAft>
              <a:buClr>
                <a:schemeClr val="lt1"/>
              </a:buClr>
              <a:buSzPts val="1500"/>
              <a:buFont typeface="Arial"/>
              <a:buChar char="•"/>
            </a:pPr>
            <a:r>
              <a:rPr lang="en-IN" sz="1500">
                <a:solidFill>
                  <a:schemeClr val="lt1"/>
                </a:solidFill>
                <a:latin typeface="Verdana"/>
                <a:ea typeface="Verdana"/>
                <a:cs typeface="Verdana"/>
                <a:sym typeface="Verdana"/>
              </a:rPr>
              <a:t>Evolving hardware ownership models which avoid technology obsolesce</a:t>
            </a:r>
            <a:endParaRPr sz="1500">
              <a:solidFill>
                <a:schemeClr val="lt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TotalTime>
  <Words>2230</Words>
  <Application>Microsoft Macintosh PowerPoint</Application>
  <PresentationFormat>Widescreen</PresentationFormat>
  <Paragraphs>250</Paragraphs>
  <Slides>34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Arial</vt:lpstr>
      <vt:lpstr>Verdana</vt:lpstr>
      <vt:lpstr>Cambria</vt:lpstr>
      <vt:lpstr>Gill Sans</vt:lpstr>
      <vt:lpstr>Office Theme</vt:lpstr>
      <vt:lpstr>1_Office Theme</vt:lpstr>
      <vt:lpstr>Smart Energy Homes</vt:lpstr>
      <vt:lpstr>David Epstein-- Range: Why Generalists Triumph in a Specialized World</vt:lpstr>
      <vt:lpstr>PowerPoint Presentation</vt:lpstr>
      <vt:lpstr>What is a smart energy home?</vt:lpstr>
      <vt:lpstr>Smart Homes: Need &amp; Readiness</vt:lpstr>
      <vt:lpstr>Drivers</vt:lpstr>
      <vt:lpstr>Barriers</vt:lpstr>
      <vt:lpstr>Technology and Market Trends</vt:lpstr>
      <vt:lpstr>Technology and Market Trends</vt:lpstr>
      <vt:lpstr>Technology and Market Trends</vt:lpstr>
      <vt:lpstr>Technology and Market Trends</vt:lpstr>
      <vt:lpstr>Technology and Market Trends</vt:lpstr>
      <vt:lpstr>Technology and Market Trends</vt:lpstr>
      <vt:lpstr>Technology and Market Trends</vt:lpstr>
      <vt:lpstr>PowerPoint Presentation</vt:lpstr>
      <vt:lpstr>RESEARCH @ IIITH</vt:lpstr>
      <vt:lpstr>PowerPoint Presentation</vt:lpstr>
      <vt:lpstr>PowerPoint Presentation</vt:lpstr>
      <vt:lpstr>SHEMS Trails</vt:lpstr>
      <vt:lpstr>SHEMS Trails</vt:lpstr>
      <vt:lpstr>Energy Feedback </vt:lpstr>
      <vt:lpstr>Duration of feedback</vt:lpstr>
      <vt:lpstr>Duration of feedback</vt:lpstr>
      <vt:lpstr>Frequency </vt:lpstr>
      <vt:lpstr>Frequency</vt:lpstr>
      <vt:lpstr>Reporting </vt:lpstr>
      <vt:lpstr>Messaging Style</vt:lpstr>
      <vt:lpstr>Type of feedback</vt:lpstr>
      <vt:lpstr>Normative feedback</vt:lpstr>
      <vt:lpstr>Normative feedback</vt:lpstr>
      <vt:lpstr>Gamification and Serious Games </vt:lpstr>
      <vt:lpstr>Gamification and Serious Games </vt:lpstr>
      <vt:lpstr>PowerPoint Presentation</vt:lpstr>
      <vt:lpstr>Thank you  vishal@iiit.ac.in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Home Energy Management System  Integration in ECBC-R, Roadmap for Implementation, and Current Research</dc:title>
  <dc:creator>Rishika Agarwal</dc:creator>
  <cp:lastModifiedBy>vishal garg</cp:lastModifiedBy>
  <cp:revision>32</cp:revision>
  <dcterms:created xsi:type="dcterms:W3CDTF">2021-10-04T03:35:23Z</dcterms:created>
  <dcterms:modified xsi:type="dcterms:W3CDTF">2021-12-04T04:12:58Z</dcterms:modified>
</cp:coreProperties>
</file>